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06" r:id="rId4"/>
    <p:sldId id="260" r:id="rId5"/>
    <p:sldId id="262" r:id="rId6"/>
    <p:sldId id="264" r:id="rId7"/>
    <p:sldId id="263" r:id="rId8"/>
    <p:sldId id="265" r:id="rId9"/>
    <p:sldId id="267" r:id="rId10"/>
    <p:sldId id="261" r:id="rId11"/>
    <p:sldId id="266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303" r:id="rId41"/>
    <p:sldId id="296" r:id="rId42"/>
    <p:sldId id="302" r:id="rId43"/>
    <p:sldId id="298" r:id="rId44"/>
    <p:sldId id="299" r:id="rId45"/>
    <p:sldId id="300" r:id="rId46"/>
    <p:sldId id="301" r:id="rId47"/>
    <p:sldId id="305" r:id="rId48"/>
    <p:sldId id="309" r:id="rId49"/>
    <p:sldId id="310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22" r:id="rId58"/>
    <p:sldId id="319" r:id="rId59"/>
    <p:sldId id="323" r:id="rId60"/>
    <p:sldId id="324" r:id="rId61"/>
    <p:sldId id="321" r:id="rId62"/>
    <p:sldId id="320" r:id="rId63"/>
    <p:sldId id="325" r:id="rId64"/>
    <p:sldId id="327" r:id="rId65"/>
    <p:sldId id="328" r:id="rId66"/>
    <p:sldId id="334" r:id="rId67"/>
    <p:sldId id="333" r:id="rId68"/>
    <p:sldId id="332" r:id="rId69"/>
    <p:sldId id="331" r:id="rId70"/>
    <p:sldId id="330" r:id="rId71"/>
    <p:sldId id="329" r:id="rId72"/>
    <p:sldId id="336" r:id="rId73"/>
    <p:sldId id="335" r:id="rId74"/>
    <p:sldId id="337" r:id="rId75"/>
    <p:sldId id="339" r:id="rId76"/>
    <p:sldId id="338" r:id="rId77"/>
    <p:sldId id="340" r:id="rId78"/>
    <p:sldId id="308" r:id="rId79"/>
    <p:sldId id="345" r:id="rId80"/>
    <p:sldId id="341" r:id="rId81"/>
    <p:sldId id="342" r:id="rId82"/>
    <p:sldId id="343" r:id="rId83"/>
    <p:sldId id="344" r:id="rId84"/>
    <p:sldId id="348" r:id="rId85"/>
    <p:sldId id="347" r:id="rId86"/>
    <p:sldId id="346" r:id="rId87"/>
    <p:sldId id="349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9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B7DF85-5E62-427F-8277-06FE7B73AF61}" type="datetimeFigureOut">
              <a:rPr lang="en-US" smtClean="0"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5157F307-A930-493A-9053-3C8848BCDBB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p.state.fl.us/gis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://www.labin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hyperlink" Target="http://www.fgdl.org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ufdc.ufl.edu/aerials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ufdc.ufl.edu/aerials/map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ufdc.ufl.edu/aerials/map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ufdc.ufl.edu/aerials/results/map/?coord=29.65087579999999,-82.3418198,,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ufdc.ufl.edu/UF00071726/00007/map?coord=29.65087579999999,-82.3418198,,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ufdc.ufl.edu/UF00071726/00007/50x?coord=29.65087579999999,-82.3418198,,&amp;vo=12&amp;vp=1745,2980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1.jpeg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hyperlink" Target="http://web.uflib.ufl.edu/digital/collections/sanborn/index.htm" TargetMode="Externa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ufdc.ufl.edu/aerials" TargetMode="External"/><Relationship Id="rId2" Type="http://schemas.openxmlformats.org/officeDocument/2006/relationships/hyperlink" Target="mailto:MarSull@uflib.ufl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fdc.ufl.edu/usach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ufdc.ufl.edu/UF00082618" TargetMode="External"/><Relationship Id="rId2" Type="http://schemas.openxmlformats.org/officeDocument/2006/relationships/hyperlink" Target="http://ufdc.ufl.edu/UF0008912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57200"/>
            <a:ext cx="5715000" cy="2743200"/>
          </a:xfrm>
        </p:spPr>
        <p:txBody>
          <a:bodyPr>
            <a:noAutofit/>
          </a:bodyPr>
          <a:lstStyle/>
          <a:p>
            <a:r>
              <a:rPr lang="en-US" b="1" cap="none" dirty="0" smtClean="0">
                <a:effectLst/>
              </a:rPr>
              <a:t>Connecting Patrons to Digital Resources through GIS at the University of Florida</a:t>
            </a:r>
            <a:endParaRPr lang="en-US" b="1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3203574"/>
            <a:ext cx="6019800" cy="1825625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sz="2100" dirty="0" smtClean="0"/>
              <a:t>Mark Sullivan</a:t>
            </a:r>
          </a:p>
          <a:p>
            <a:r>
              <a:rPr lang="en-US" sz="2100" dirty="0" smtClean="0">
                <a:effectLst/>
              </a:rPr>
              <a:t>Head of Digital Development and Web Services </a:t>
            </a:r>
          </a:p>
          <a:p>
            <a:r>
              <a:rPr lang="en-US" sz="2100" dirty="0" smtClean="0">
                <a:effectLst/>
              </a:rPr>
              <a:t>Technical Support Services</a:t>
            </a:r>
          </a:p>
          <a:p>
            <a:r>
              <a:rPr lang="en-US" sz="2100" dirty="0" smtClean="0">
                <a:effectLst/>
              </a:rPr>
              <a:t>University of Florida Libraries</a:t>
            </a:r>
            <a:endParaRPr lang="en-US" sz="21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0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Aerials Project : Funding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Three Library </a:t>
            </a:r>
            <a:r>
              <a:rPr lang="en-US" sz="2800" dirty="0"/>
              <a:t>Services and Technology </a:t>
            </a:r>
            <a:r>
              <a:rPr lang="en-US" sz="2800" dirty="0" smtClean="0"/>
              <a:t>Act (</a:t>
            </a:r>
            <a:r>
              <a:rPr lang="en-US" sz="2800" dirty="0"/>
              <a:t>LSTA) grants </a:t>
            </a:r>
            <a:endParaRPr lang="en-US" sz="2800" dirty="0" smtClean="0"/>
          </a:p>
          <a:p>
            <a:endParaRPr lang="en-US" sz="2800" dirty="0" smtClean="0"/>
          </a:p>
          <a:p>
            <a:pPr>
              <a:spcBef>
                <a:spcPts val="600"/>
              </a:spcBef>
            </a:pPr>
            <a:r>
              <a:rPr lang="en-US" sz="2800" dirty="0"/>
              <a:t>2002-2003, Phase I – 1935 to 1952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800" dirty="0"/>
              <a:t>2003-2004, Phase II – 1953 to </a:t>
            </a:r>
            <a:r>
              <a:rPr lang="en-US" sz="2800" dirty="0" smtClean="0"/>
              <a:t>1970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800" dirty="0" smtClean="0"/>
              <a:t>2009-2010, Phase III – 1971 to 1990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561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Aerials Project : Collaborative Project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396239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UF’s Digital Library Center (lead)</a:t>
            </a:r>
          </a:p>
          <a:p>
            <a:r>
              <a:rPr lang="en-US" sz="3000" dirty="0" smtClean="0"/>
              <a:t>Map &amp; Imagery Library</a:t>
            </a:r>
          </a:p>
          <a:p>
            <a:r>
              <a:rPr lang="en-US" sz="3000" dirty="0" smtClean="0"/>
              <a:t>Government Documents</a:t>
            </a:r>
          </a:p>
          <a:p>
            <a:r>
              <a:rPr lang="en-US" sz="3000" dirty="0" smtClean="0"/>
              <a:t>Information Technology</a:t>
            </a:r>
          </a:p>
          <a:p>
            <a:r>
              <a:rPr lang="en-US" sz="3000" dirty="0" err="1" smtClean="0"/>
              <a:t>Geomatics</a:t>
            </a:r>
            <a:r>
              <a:rPr lang="en-US" sz="3000" dirty="0" smtClean="0"/>
              <a:t> Program (Civil Engineering)</a:t>
            </a:r>
            <a:endParaRPr lang="en-US" sz="30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3000" dirty="0" smtClean="0"/>
              <a:t>Florida Center for Library Automation (initially)</a:t>
            </a:r>
            <a:endParaRPr lang="en-US" sz="3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48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" y="457199"/>
            <a:ext cx="9170377" cy="632999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cap="none" dirty="0" smtClean="0"/>
              <a:t>Workflow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453045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46" y="274638"/>
            <a:ext cx="8844554" cy="12493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Mosaic Indexes Image Capture</a:t>
            </a:r>
            <a:endParaRPr lang="en-US" cap="non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6" y="2275114"/>
            <a:ext cx="4911273" cy="381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33143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86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82000" cy="12493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Aerial Tile Image Capture</a:t>
            </a:r>
            <a:endParaRPr lang="en-US" cap="non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92086"/>
            <a:ext cx="6019800" cy="428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87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Aerials Project : Imaging Issues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396239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000" dirty="0" smtClean="0"/>
              <a:t>Erasing obstructing marks from grease pencil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Flattening curved tiles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Managing large-scale workflow (custom software)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“Chain of custody”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Scanner quality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97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Aerials Project : GIS Creation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2743200" cy="358139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000" dirty="0" smtClean="0"/>
              <a:t>People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Software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Hardware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Data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70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/>
          <a:lstStyle/>
          <a:p>
            <a:r>
              <a:rPr lang="en-US" cap="none" dirty="0" smtClean="0"/>
              <a:t>Aerials Project : GIS Creation - People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2743200" cy="411479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000" dirty="0" smtClean="0"/>
              <a:t>6 </a:t>
            </a:r>
            <a:r>
              <a:rPr lang="en-US" sz="3000" dirty="0" err="1" smtClean="0"/>
              <a:t>Geomatics</a:t>
            </a:r>
            <a:r>
              <a:rPr lang="en-US" sz="3000" dirty="0" smtClean="0"/>
              <a:t> students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Summer cooperative program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Minimal Experience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5278967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10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/>
          <a:lstStyle/>
          <a:p>
            <a:r>
              <a:rPr lang="en-US" cap="none" dirty="0" smtClean="0"/>
              <a:t>Aerials Project : GIS Creation - Software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153400" cy="4114799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Leica’s </a:t>
            </a:r>
            <a:r>
              <a:rPr lang="en-US" sz="3200" dirty="0" err="1" smtClean="0"/>
              <a:t>Erdas</a:t>
            </a:r>
            <a:r>
              <a:rPr lang="en-US" sz="3200" dirty="0" smtClean="0"/>
              <a:t> </a:t>
            </a:r>
            <a:r>
              <a:rPr lang="en-US" sz="3200" dirty="0"/>
              <a:t>Imagine – </a:t>
            </a:r>
            <a:r>
              <a:rPr lang="en-US" sz="3200" dirty="0" smtClean="0"/>
              <a:t>image post-processing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Adobe Photoshop – image post-processing</a:t>
            </a:r>
          </a:p>
          <a:p>
            <a:r>
              <a:rPr lang="en-US" sz="3200" dirty="0"/>
              <a:t>ESRI’s </a:t>
            </a:r>
            <a:r>
              <a:rPr lang="en-US" sz="3200" dirty="0" smtClean="0"/>
              <a:t>ArcGIS</a:t>
            </a:r>
            <a:endParaRPr lang="en-US" sz="3200" dirty="0"/>
          </a:p>
          <a:p>
            <a:pPr lvl="1"/>
            <a:r>
              <a:rPr lang="en-US" sz="2800" dirty="0"/>
              <a:t>Workstation – </a:t>
            </a:r>
            <a:r>
              <a:rPr lang="en-US" sz="2800" dirty="0" err="1" smtClean="0"/>
              <a:t>Georeferencing</a:t>
            </a:r>
            <a:r>
              <a:rPr lang="en-US" sz="2800" dirty="0" smtClean="0"/>
              <a:t>/Rectification</a:t>
            </a:r>
            <a:r>
              <a:rPr lang="en-US" sz="3200" dirty="0"/>
              <a:t> </a:t>
            </a:r>
          </a:p>
          <a:p>
            <a:pPr lvl="1"/>
            <a:r>
              <a:rPr lang="en-US" sz="2800" dirty="0" err="1"/>
              <a:t>ArcMap</a:t>
            </a:r>
            <a:r>
              <a:rPr lang="en-US" sz="2800" dirty="0"/>
              <a:t> – </a:t>
            </a:r>
            <a:r>
              <a:rPr lang="en-US" sz="2800" dirty="0" err="1"/>
              <a:t>Georeferencing</a:t>
            </a:r>
            <a:r>
              <a:rPr lang="en-US" sz="2800" dirty="0"/>
              <a:t> </a:t>
            </a:r>
            <a:r>
              <a:rPr lang="en-US" sz="2800" dirty="0" smtClean="0"/>
              <a:t>QA/QC</a:t>
            </a:r>
            <a:r>
              <a:rPr lang="en-US" sz="3200" dirty="0"/>
              <a:t> </a:t>
            </a:r>
          </a:p>
          <a:p>
            <a:pPr lvl="1">
              <a:spcAft>
                <a:spcPts val="600"/>
              </a:spcAft>
            </a:pPr>
            <a:r>
              <a:rPr lang="en-US" sz="2800" dirty="0" err="1"/>
              <a:t>ArcIMS</a:t>
            </a:r>
            <a:r>
              <a:rPr lang="en-US" sz="2800" dirty="0"/>
              <a:t> – Internet Map Server</a:t>
            </a:r>
          </a:p>
          <a:p>
            <a:r>
              <a:rPr lang="en-US" sz="2800" dirty="0" err="1" smtClean="0"/>
              <a:t>Geomatics</a:t>
            </a:r>
            <a:r>
              <a:rPr lang="en-US" sz="2800" dirty="0" smtClean="0"/>
              <a:t> </a:t>
            </a:r>
            <a:r>
              <a:rPr lang="en-US" sz="2800" dirty="0"/>
              <a:t>Coordinate </a:t>
            </a:r>
            <a:r>
              <a:rPr lang="en-US" sz="2800" dirty="0" smtClean="0"/>
              <a:t>Transformation Program</a:t>
            </a:r>
            <a:endParaRPr lang="en-US" sz="2800" dirty="0"/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/>
          <a:lstStyle/>
          <a:p>
            <a:r>
              <a:rPr lang="en-US" cap="none" dirty="0" smtClean="0"/>
              <a:t>Aerials Project : GIS Creation - Hardware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153400" cy="358139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2 high-end workstations for GIS work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3 additional library computers</a:t>
            </a:r>
          </a:p>
          <a:p>
            <a:r>
              <a:rPr lang="en-US" sz="3200" dirty="0" smtClean="0"/>
              <a:t>Existing server </a:t>
            </a:r>
          </a:p>
          <a:p>
            <a:pPr marL="6858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infrastructure</a:t>
            </a:r>
            <a:endParaRPr lang="en-US" sz="2800" dirty="0"/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49" y="3581400"/>
            <a:ext cx="3600451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GIS Projects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3200" dirty="0" smtClean="0"/>
              <a:t>From the Air: the </a:t>
            </a:r>
            <a:r>
              <a:rPr lang="en-US" sz="3200" dirty="0"/>
              <a:t>photographic record of Florida's lands</a:t>
            </a:r>
            <a:endParaRPr lang="en-US" sz="3200" dirty="0" smtClean="0"/>
          </a:p>
          <a:p>
            <a:pPr>
              <a:spcAft>
                <a:spcPts val="2400"/>
              </a:spcAft>
            </a:pPr>
            <a:r>
              <a:rPr lang="en-US" sz="3200" dirty="0" smtClean="0"/>
              <a:t>Ephemeral Cities</a:t>
            </a:r>
          </a:p>
          <a:p>
            <a:pPr>
              <a:spcAft>
                <a:spcPts val="2400"/>
              </a:spcAft>
            </a:pPr>
            <a:r>
              <a:rPr lang="en-US" sz="3200" dirty="0" smtClean="0"/>
              <a:t>Unearthing Saint Augustine’s Colonial History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870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/>
          <a:lstStyle/>
          <a:p>
            <a:r>
              <a:rPr lang="en-US" cap="none" dirty="0" smtClean="0"/>
              <a:t>Aerials Project :  Ancillary Data Layers Used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190999"/>
          </a:xfrm>
        </p:spPr>
        <p:txBody>
          <a:bodyPr>
            <a:normAutofit/>
          </a:bodyPr>
          <a:lstStyle/>
          <a:p>
            <a:r>
              <a:rPr lang="en-US" sz="3200" dirty="0"/>
              <a:t>67 Counties</a:t>
            </a:r>
          </a:p>
          <a:p>
            <a:r>
              <a:rPr lang="en-US" sz="3200" dirty="0"/>
              <a:t>3 Meter DOQs</a:t>
            </a:r>
          </a:p>
          <a:p>
            <a:r>
              <a:rPr lang="en-US" sz="3200" dirty="0"/>
              <a:t>Roads </a:t>
            </a:r>
            <a:endParaRPr lang="en-US" sz="3200" dirty="0" smtClean="0"/>
          </a:p>
          <a:p>
            <a:r>
              <a:rPr lang="en-US" sz="3200" dirty="0" smtClean="0"/>
              <a:t>Rivers </a:t>
            </a:r>
          </a:p>
          <a:p>
            <a:r>
              <a:rPr lang="en-US" sz="3200" dirty="0" smtClean="0"/>
              <a:t>Lakes </a:t>
            </a:r>
          </a:p>
          <a:p>
            <a:r>
              <a:rPr lang="en-US" sz="3200" dirty="0" smtClean="0"/>
              <a:t>TRS </a:t>
            </a:r>
          </a:p>
          <a:p>
            <a:r>
              <a:rPr lang="en-US" sz="3200" dirty="0" smtClean="0"/>
              <a:t>County Boundary</a:t>
            </a:r>
            <a:endParaRPr lang="en-US" sz="3200" dirty="0"/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133600" y="1219200"/>
            <a:ext cx="2484301" cy="4114800"/>
            <a:chOff x="3840" y="180"/>
            <a:chExt cx="2810" cy="4793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340"/>
              <a:ext cx="2700" cy="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" y="180"/>
              <a:ext cx="1010" cy="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617900" y="1325562"/>
            <a:ext cx="4449899" cy="4465637"/>
            <a:chOff x="6720" y="86"/>
            <a:chExt cx="6150" cy="6010"/>
          </a:xfrm>
        </p:grpSpPr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" y="356"/>
              <a:ext cx="6028" cy="5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0" y="116"/>
              <a:ext cx="2477" cy="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10320" y="116"/>
              <a:ext cx="2520" cy="2640"/>
              <a:chOff x="10320" y="116"/>
              <a:chExt cx="2520" cy="2640"/>
            </a:xfrm>
          </p:grpSpPr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0320" y="116"/>
                <a:ext cx="2520" cy="2640"/>
              </a:xfrm>
              <a:custGeom>
                <a:avLst/>
                <a:gdLst>
                  <a:gd name="T0" fmla="+- 0 10320 10320"/>
                  <a:gd name="T1" fmla="*/ T0 w 2520"/>
                  <a:gd name="T2" fmla="+- 0 116 116"/>
                  <a:gd name="T3" fmla="*/ 116 h 2640"/>
                  <a:gd name="T4" fmla="+- 0 10320 10320"/>
                  <a:gd name="T5" fmla="*/ T4 w 2520"/>
                  <a:gd name="T6" fmla="+- 0 2756 116"/>
                  <a:gd name="T7" fmla="*/ 2756 h 2640"/>
                  <a:gd name="T8" fmla="+- 0 12840 10320"/>
                  <a:gd name="T9" fmla="*/ T8 w 2520"/>
                  <a:gd name="T10" fmla="+- 0 2756 116"/>
                  <a:gd name="T11" fmla="*/ 2756 h 2640"/>
                  <a:gd name="T12" fmla="+- 0 12840 10320"/>
                  <a:gd name="T13" fmla="*/ T12 w 2520"/>
                  <a:gd name="T14" fmla="+- 0 116 116"/>
                  <a:gd name="T15" fmla="*/ 116 h 2640"/>
                  <a:gd name="T16" fmla="+- 0 10320 10320"/>
                  <a:gd name="T17" fmla="*/ T16 w 2520"/>
                  <a:gd name="T18" fmla="+- 0 116 116"/>
                  <a:gd name="T19" fmla="*/ 116 h 26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520" h="2640">
                    <a:moveTo>
                      <a:pt x="0" y="0"/>
                    </a:moveTo>
                    <a:lnTo>
                      <a:pt x="0" y="2640"/>
                    </a:lnTo>
                    <a:lnTo>
                      <a:pt x="2520" y="2640"/>
                    </a:lnTo>
                    <a:lnTo>
                      <a:pt x="252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9600" y="2756"/>
              <a:ext cx="3240" cy="840"/>
              <a:chOff x="9600" y="2756"/>
              <a:chExt cx="3240" cy="840"/>
            </a:xfrm>
          </p:grpSpPr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9600" y="2756"/>
                <a:ext cx="3240" cy="840"/>
              </a:xfrm>
              <a:custGeom>
                <a:avLst/>
                <a:gdLst>
                  <a:gd name="T0" fmla="+- 0 12840 9600"/>
                  <a:gd name="T1" fmla="*/ T0 w 3240"/>
                  <a:gd name="T2" fmla="+- 0 2756 2756"/>
                  <a:gd name="T3" fmla="*/ 2756 h 840"/>
                  <a:gd name="T4" fmla="+- 0 9600 9600"/>
                  <a:gd name="T5" fmla="*/ T4 w 3240"/>
                  <a:gd name="T6" fmla="+- 0 3596 2756"/>
                  <a:gd name="T7" fmla="*/ 3596 h 8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3240" h="840">
                    <a:moveTo>
                      <a:pt x="3240" y="0"/>
                    </a:moveTo>
                    <a:lnTo>
                      <a:pt x="0" y="84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9600" y="116"/>
              <a:ext cx="720" cy="3480"/>
              <a:chOff x="9600" y="116"/>
              <a:chExt cx="720" cy="3480"/>
            </a:xfrm>
          </p:grpSpPr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9600" y="116"/>
                <a:ext cx="720" cy="3480"/>
              </a:xfrm>
              <a:custGeom>
                <a:avLst/>
                <a:gdLst>
                  <a:gd name="T0" fmla="+- 0 10320 9600"/>
                  <a:gd name="T1" fmla="*/ T0 w 720"/>
                  <a:gd name="T2" fmla="+- 0 116 116"/>
                  <a:gd name="T3" fmla="*/ 116 h 3480"/>
                  <a:gd name="T4" fmla="+- 0 9600 9600"/>
                  <a:gd name="T5" fmla="*/ T4 w 720"/>
                  <a:gd name="T6" fmla="+- 0 3596 116"/>
                  <a:gd name="T7" fmla="*/ 3596 h 34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20" h="3480">
                    <a:moveTo>
                      <a:pt x="720" y="0"/>
                    </a:moveTo>
                    <a:lnTo>
                      <a:pt x="0" y="348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68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/>
          <a:lstStyle/>
          <a:p>
            <a:r>
              <a:rPr lang="en-US" cap="none" dirty="0" smtClean="0"/>
              <a:t>Aerials Project :  Ancillary Data Layers Used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1909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www.labins.org</a:t>
            </a:r>
            <a:endParaRPr lang="en-US" sz="3200" dirty="0" smtClean="0"/>
          </a:p>
          <a:p>
            <a:r>
              <a:rPr lang="en-US" sz="3200" dirty="0" smtClean="0">
                <a:hlinkClick r:id="rId3"/>
              </a:rPr>
              <a:t>www.dep.state.fl.us/gis</a:t>
            </a:r>
            <a:endParaRPr lang="en-US" sz="3200" dirty="0" smtClean="0"/>
          </a:p>
          <a:p>
            <a:r>
              <a:rPr lang="en-US" sz="3200" dirty="0" smtClean="0">
                <a:hlinkClick r:id="rId4"/>
              </a:rPr>
              <a:t>www.fgdl.org</a:t>
            </a:r>
            <a:endParaRPr lang="en-US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33875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4038600" y="4491038"/>
            <a:ext cx="4686300" cy="1714500"/>
            <a:chOff x="6360" y="2492"/>
            <a:chExt cx="7380" cy="2700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0" y="2492"/>
              <a:ext cx="2700" cy="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" y="2732"/>
              <a:ext cx="4680" cy="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3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/>
          <a:lstStyle/>
          <a:p>
            <a:r>
              <a:rPr lang="en-US" cap="none" dirty="0" smtClean="0"/>
              <a:t>Aerials : Image Processing and GIS Data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153400" cy="4114799"/>
          </a:xfrm>
        </p:spPr>
        <p:txBody>
          <a:bodyPr>
            <a:normAutofit fontScale="85000" lnSpcReduction="10000"/>
          </a:bodyPr>
          <a:lstStyle/>
          <a:p>
            <a:pPr marL="582930" indent="-514350">
              <a:buFont typeface="+mj-lt"/>
              <a:buAutoNum type="arabicPeriod"/>
            </a:pPr>
            <a:r>
              <a:rPr lang="en-US" sz="3200" dirty="0"/>
              <a:t>Create </a:t>
            </a:r>
            <a:r>
              <a:rPr lang="en-US" sz="3200" dirty="0" smtClean="0"/>
              <a:t>separate tie </a:t>
            </a:r>
            <a:r>
              <a:rPr lang="en-US" sz="3200" dirty="0"/>
              <a:t>(pixel coordinates) and </a:t>
            </a:r>
            <a:r>
              <a:rPr lang="en-US" sz="3200" dirty="0" smtClean="0"/>
              <a:t>ground control </a:t>
            </a:r>
            <a:r>
              <a:rPr lang="en-US" sz="3200" dirty="0"/>
              <a:t>(real world coordinates) </a:t>
            </a:r>
            <a:r>
              <a:rPr lang="en-US" sz="3200" dirty="0" smtClean="0"/>
              <a:t>layers using </a:t>
            </a:r>
            <a:r>
              <a:rPr lang="en-US" sz="3200" dirty="0"/>
              <a:t>Arc </a:t>
            </a:r>
            <a:r>
              <a:rPr lang="en-US" sz="3200" dirty="0" smtClean="0"/>
              <a:t>Workstation</a:t>
            </a:r>
            <a:endParaRPr lang="en-US" sz="3200" dirty="0"/>
          </a:p>
          <a:p>
            <a:pPr marL="582930" indent="-514350">
              <a:buFont typeface="+mj-lt"/>
              <a:buAutoNum type="arabicPeriod"/>
            </a:pPr>
            <a:r>
              <a:rPr lang="en-US" sz="3200" dirty="0" smtClean="0"/>
              <a:t>Transform layers </a:t>
            </a:r>
            <a:r>
              <a:rPr lang="en-US" sz="3200" dirty="0"/>
              <a:t>from </a:t>
            </a:r>
            <a:r>
              <a:rPr lang="en-US" sz="3200" dirty="0" smtClean="0"/>
              <a:t>pixel coordinates </a:t>
            </a:r>
            <a:r>
              <a:rPr lang="en-US" sz="3200" dirty="0"/>
              <a:t>to </a:t>
            </a:r>
            <a:r>
              <a:rPr lang="en-US" sz="3200" dirty="0" smtClean="0"/>
              <a:t>real world coordinates using </a:t>
            </a:r>
            <a:r>
              <a:rPr lang="en-US" sz="3200" dirty="0" err="1"/>
              <a:t>Geomatics</a:t>
            </a:r>
            <a:r>
              <a:rPr lang="en-US" sz="3200" dirty="0"/>
              <a:t> </a:t>
            </a:r>
            <a:r>
              <a:rPr lang="en-US" sz="3200" dirty="0" smtClean="0"/>
              <a:t>software program</a:t>
            </a:r>
            <a:endParaRPr lang="en-US" sz="3200" dirty="0"/>
          </a:p>
          <a:p>
            <a:pPr marL="582930" indent="-514350">
              <a:buFont typeface="+mj-lt"/>
              <a:buAutoNum type="arabicPeriod"/>
            </a:pPr>
            <a:r>
              <a:rPr lang="en-US" sz="3200" dirty="0" smtClean="0"/>
              <a:t>Warp </a:t>
            </a:r>
            <a:r>
              <a:rPr lang="en-US" sz="3200" dirty="0"/>
              <a:t>i</a:t>
            </a:r>
            <a:r>
              <a:rPr lang="en-US" sz="3200" dirty="0" smtClean="0"/>
              <a:t>mage </a:t>
            </a:r>
            <a:r>
              <a:rPr lang="en-US" sz="3200" dirty="0"/>
              <a:t>u</a:t>
            </a:r>
            <a:r>
              <a:rPr lang="en-US" sz="3200" dirty="0" smtClean="0"/>
              <a:t>sing </a:t>
            </a:r>
            <a:r>
              <a:rPr lang="en-US" sz="3200" dirty="0"/>
              <a:t>Arc Workstation</a:t>
            </a:r>
          </a:p>
          <a:p>
            <a:pPr marL="582930" indent="-514350">
              <a:buFont typeface="+mj-lt"/>
              <a:buAutoNum type="arabicPeriod"/>
            </a:pPr>
            <a:r>
              <a:rPr lang="en-US" sz="3200" dirty="0" smtClean="0"/>
              <a:t>QA/QC warped </a:t>
            </a:r>
            <a:r>
              <a:rPr lang="en-US" sz="3200" dirty="0"/>
              <a:t>i</a:t>
            </a:r>
            <a:r>
              <a:rPr lang="en-US" sz="3200" dirty="0" smtClean="0"/>
              <a:t>mage using </a:t>
            </a:r>
            <a:r>
              <a:rPr lang="en-US" sz="3200" dirty="0" err="1"/>
              <a:t>ArcMap</a:t>
            </a:r>
            <a:endParaRPr lang="en-US" sz="3200" dirty="0"/>
          </a:p>
          <a:p>
            <a:pPr marL="582930" indent="-514350">
              <a:buFont typeface="+mj-lt"/>
              <a:buAutoNum type="arabicPeriod"/>
            </a:pPr>
            <a:r>
              <a:rPr lang="en-US" sz="3200" dirty="0" smtClean="0"/>
              <a:t>Create </a:t>
            </a:r>
            <a:r>
              <a:rPr lang="en-US" sz="3200" dirty="0"/>
              <a:t>p</a:t>
            </a:r>
            <a:r>
              <a:rPr lang="en-US" sz="3200" dirty="0" smtClean="0"/>
              <a:t>hoto </a:t>
            </a:r>
            <a:r>
              <a:rPr lang="en-US" sz="3200" dirty="0"/>
              <a:t>t</a:t>
            </a:r>
            <a:r>
              <a:rPr lang="en-US" sz="3200" dirty="0" smtClean="0"/>
              <a:t>ile </a:t>
            </a:r>
            <a:r>
              <a:rPr lang="en-US" sz="3200" dirty="0"/>
              <a:t>p</a:t>
            </a:r>
            <a:r>
              <a:rPr lang="en-US" sz="3200" dirty="0" smtClean="0"/>
              <a:t>oint </a:t>
            </a:r>
            <a:r>
              <a:rPr lang="en-US" sz="3200" dirty="0"/>
              <a:t>l</a:t>
            </a:r>
            <a:r>
              <a:rPr lang="en-US" sz="3200" dirty="0" smtClean="0"/>
              <a:t>ayer </a:t>
            </a:r>
            <a:r>
              <a:rPr lang="en-US" sz="3200" dirty="0"/>
              <a:t>and </a:t>
            </a:r>
            <a:r>
              <a:rPr lang="en-US" sz="3200" dirty="0" smtClean="0"/>
              <a:t>value</a:t>
            </a:r>
            <a:endParaRPr lang="en-US" sz="3200" dirty="0"/>
          </a:p>
          <a:p>
            <a:pPr marL="582930" indent="-514350">
              <a:buFont typeface="+mj-lt"/>
              <a:buAutoNum type="arabicPeriod"/>
            </a:pPr>
            <a:r>
              <a:rPr lang="en-US" sz="3200" dirty="0" smtClean="0"/>
              <a:t>Add to database</a:t>
            </a:r>
            <a:endParaRPr lang="en-US" sz="3200" dirty="0"/>
          </a:p>
          <a:p>
            <a:endParaRPr lang="en-US" sz="2800" dirty="0"/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Index Mosaic Issues</a:t>
            </a:r>
            <a:endParaRPr lang="en-US" cap="non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52600"/>
            <a:ext cx="7534236" cy="4408144"/>
          </a:xfrm>
        </p:spPr>
      </p:pic>
    </p:spTree>
    <p:extLst>
      <p:ext uri="{BB962C8B-B14F-4D97-AF65-F5344CB8AC3E}">
        <p14:creationId xmlns:p14="http://schemas.microsoft.com/office/powerpoint/2010/main" val="210086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 Tie layer</a:t>
            </a:r>
            <a:endParaRPr lang="en-US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1" y="1295400"/>
            <a:ext cx="8944450" cy="5410200"/>
          </a:xfrm>
        </p:spPr>
      </p:pic>
    </p:spTree>
    <p:extLst>
      <p:ext uri="{BB962C8B-B14F-4D97-AF65-F5344CB8AC3E}">
        <p14:creationId xmlns:p14="http://schemas.microsoft.com/office/powerpoint/2010/main" val="22947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 Ground Control Layer</a:t>
            </a:r>
            <a:endParaRPr lang="en-US" cap="non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8724673" cy="5105400"/>
          </a:xfrm>
        </p:spPr>
      </p:pic>
      <p:sp>
        <p:nvSpPr>
          <p:cNvPr id="6" name="TextBox 5"/>
          <p:cNvSpPr txBox="1"/>
          <p:nvPr/>
        </p:nvSpPr>
        <p:spPr>
          <a:xfrm>
            <a:off x="4419600" y="1398729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Digital </a:t>
            </a:r>
            <a:r>
              <a:rPr lang="en-US" dirty="0" err="1" smtClean="0"/>
              <a:t>Orthophoto</a:t>
            </a:r>
            <a:r>
              <a:rPr lang="en-US" dirty="0" smtClean="0"/>
              <a:t> Quarter Quads (1meter)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139872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Aerial Mosaic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Real World Warped Image</a:t>
            </a:r>
            <a:endParaRPr lang="en-US" cap="none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1449977"/>
            <a:ext cx="8305800" cy="4994275"/>
            <a:chOff x="960" y="1118"/>
            <a:chExt cx="12360" cy="7272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" y="1118"/>
              <a:ext cx="12240" cy="7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6038"/>
              <a:ext cx="2407" cy="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986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2334260"/>
            <a:ext cx="5040312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 </a:t>
            </a:r>
            <a:r>
              <a:rPr lang="en-US" cap="none" dirty="0" err="1" smtClean="0"/>
              <a:t>ArcMap</a:t>
            </a:r>
            <a:r>
              <a:rPr lang="en-US" cap="none" dirty="0" smtClean="0"/>
              <a:t> Visual QA/QC</a:t>
            </a:r>
            <a:endParaRPr lang="en-US" cap="non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349500"/>
            <a:ext cx="5040313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2825" y="1837563"/>
            <a:ext cx="364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ACCEPTED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33851" y="1855035"/>
            <a:ext cx="364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REJECTED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737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 Photo Tile Point Layer</a:t>
            </a:r>
            <a:endParaRPr lang="en-US" cap="none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1454827"/>
            <a:ext cx="8763000" cy="5098373"/>
            <a:chOff x="1560" y="1285"/>
            <a:chExt cx="11520" cy="7163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1285"/>
              <a:ext cx="11520" cy="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9361" y="3925"/>
              <a:ext cx="479" cy="479"/>
              <a:chOff x="9361" y="3925"/>
              <a:chExt cx="479" cy="479"/>
            </a:xfrm>
          </p:grpSpPr>
          <p:sp>
            <p:nvSpPr>
              <p:cNvPr id="19" name="Freeform 5"/>
              <p:cNvSpPr>
                <a:spLocks/>
              </p:cNvSpPr>
              <p:nvPr/>
            </p:nvSpPr>
            <p:spPr bwMode="auto">
              <a:xfrm>
                <a:off x="9361" y="3925"/>
                <a:ext cx="479" cy="479"/>
              </a:xfrm>
              <a:custGeom>
                <a:avLst/>
                <a:gdLst>
                  <a:gd name="T0" fmla="+- 0 9840 9361"/>
                  <a:gd name="T1" fmla="*/ T0 w 479"/>
                  <a:gd name="T2" fmla="+- 0 4179 3925"/>
                  <a:gd name="T3" fmla="*/ 4179 h 479"/>
                  <a:gd name="T4" fmla="+- 0 9831 9361"/>
                  <a:gd name="T5" fmla="*/ T4 w 479"/>
                  <a:gd name="T6" fmla="+- 0 4108 3925"/>
                  <a:gd name="T7" fmla="*/ 4108 h 479"/>
                  <a:gd name="T8" fmla="+- 0 9805 9361"/>
                  <a:gd name="T9" fmla="*/ T8 w 479"/>
                  <a:gd name="T10" fmla="+- 0 4045 3925"/>
                  <a:gd name="T11" fmla="*/ 4045 h 479"/>
                  <a:gd name="T12" fmla="+- 0 9766 9361"/>
                  <a:gd name="T13" fmla="*/ T12 w 479"/>
                  <a:gd name="T14" fmla="+- 0 3993 3925"/>
                  <a:gd name="T15" fmla="*/ 3993 h 479"/>
                  <a:gd name="T16" fmla="+- 0 9715 9361"/>
                  <a:gd name="T17" fmla="*/ T16 w 479"/>
                  <a:gd name="T18" fmla="+- 0 3955 3925"/>
                  <a:gd name="T19" fmla="*/ 3955 h 479"/>
                  <a:gd name="T20" fmla="+- 0 9655 9361"/>
                  <a:gd name="T21" fmla="*/ T20 w 479"/>
                  <a:gd name="T22" fmla="+- 0 3931 3925"/>
                  <a:gd name="T23" fmla="*/ 3931 h 479"/>
                  <a:gd name="T24" fmla="+- 0 9600 9361"/>
                  <a:gd name="T25" fmla="*/ T24 w 479"/>
                  <a:gd name="T26" fmla="+- 0 3925 3925"/>
                  <a:gd name="T27" fmla="*/ 3925 h 479"/>
                  <a:gd name="T28" fmla="+- 0 9577 9361"/>
                  <a:gd name="T29" fmla="*/ T28 w 479"/>
                  <a:gd name="T30" fmla="+- 0 3926 3925"/>
                  <a:gd name="T31" fmla="*/ 3926 h 479"/>
                  <a:gd name="T32" fmla="+- 0 9512 9361"/>
                  <a:gd name="T33" fmla="*/ T32 w 479"/>
                  <a:gd name="T34" fmla="+- 0 3942 3925"/>
                  <a:gd name="T35" fmla="*/ 3942 h 479"/>
                  <a:gd name="T36" fmla="+- 0 9455 9361"/>
                  <a:gd name="T37" fmla="*/ T36 w 479"/>
                  <a:gd name="T38" fmla="+- 0 3974 3925"/>
                  <a:gd name="T39" fmla="*/ 3974 h 479"/>
                  <a:gd name="T40" fmla="+- 0 9409 9361"/>
                  <a:gd name="T41" fmla="*/ T40 w 479"/>
                  <a:gd name="T42" fmla="+- 0 4020 3925"/>
                  <a:gd name="T43" fmla="*/ 4020 h 479"/>
                  <a:gd name="T44" fmla="+- 0 9377 9361"/>
                  <a:gd name="T45" fmla="*/ T44 w 479"/>
                  <a:gd name="T46" fmla="+- 0 4077 3925"/>
                  <a:gd name="T47" fmla="*/ 4077 h 479"/>
                  <a:gd name="T48" fmla="+- 0 9361 9361"/>
                  <a:gd name="T49" fmla="*/ T48 w 479"/>
                  <a:gd name="T50" fmla="+- 0 4143 3925"/>
                  <a:gd name="T51" fmla="*/ 4143 h 479"/>
                  <a:gd name="T52" fmla="+- 0 9362 9361"/>
                  <a:gd name="T53" fmla="*/ T52 w 479"/>
                  <a:gd name="T54" fmla="+- 0 4168 3925"/>
                  <a:gd name="T55" fmla="*/ 4168 h 479"/>
                  <a:gd name="T56" fmla="+- 0 9376 9361"/>
                  <a:gd name="T57" fmla="*/ T56 w 479"/>
                  <a:gd name="T58" fmla="+- 0 4239 3925"/>
                  <a:gd name="T59" fmla="*/ 4239 h 479"/>
                  <a:gd name="T60" fmla="+- 0 9405 9361"/>
                  <a:gd name="T61" fmla="*/ T60 w 479"/>
                  <a:gd name="T62" fmla="+- 0 4299 3925"/>
                  <a:gd name="T63" fmla="*/ 4299 h 479"/>
                  <a:gd name="T64" fmla="+- 0 9447 9361"/>
                  <a:gd name="T65" fmla="*/ T64 w 479"/>
                  <a:gd name="T66" fmla="+- 0 4348 3925"/>
                  <a:gd name="T67" fmla="*/ 4348 h 479"/>
                  <a:gd name="T68" fmla="+- 0 9500 9361"/>
                  <a:gd name="T69" fmla="*/ T68 w 479"/>
                  <a:gd name="T70" fmla="+- 0 4383 3925"/>
                  <a:gd name="T71" fmla="*/ 4383 h 479"/>
                  <a:gd name="T72" fmla="+- 0 9560 9361"/>
                  <a:gd name="T73" fmla="*/ T72 w 479"/>
                  <a:gd name="T74" fmla="+- 0 4402 3925"/>
                  <a:gd name="T75" fmla="*/ 4402 h 479"/>
                  <a:gd name="T76" fmla="+- 0 9582 9361"/>
                  <a:gd name="T77" fmla="*/ T76 w 479"/>
                  <a:gd name="T78" fmla="+- 0 4404 3925"/>
                  <a:gd name="T79" fmla="*/ 4404 h 479"/>
                  <a:gd name="T80" fmla="+- 0 9607 9361"/>
                  <a:gd name="T81" fmla="*/ T80 w 479"/>
                  <a:gd name="T82" fmla="+- 0 4403 3925"/>
                  <a:gd name="T83" fmla="*/ 4403 h 479"/>
                  <a:gd name="T84" fmla="+- 0 9677 9361"/>
                  <a:gd name="T85" fmla="*/ T84 w 479"/>
                  <a:gd name="T86" fmla="+- 0 4389 3925"/>
                  <a:gd name="T87" fmla="*/ 4389 h 479"/>
                  <a:gd name="T88" fmla="+- 0 9737 9361"/>
                  <a:gd name="T89" fmla="*/ T88 w 479"/>
                  <a:gd name="T90" fmla="+- 0 4359 3925"/>
                  <a:gd name="T91" fmla="*/ 4359 h 479"/>
                  <a:gd name="T92" fmla="+- 0 9785 9361"/>
                  <a:gd name="T93" fmla="*/ T92 w 479"/>
                  <a:gd name="T94" fmla="+- 0 4316 3925"/>
                  <a:gd name="T95" fmla="*/ 4316 h 479"/>
                  <a:gd name="T96" fmla="+- 0 9819 9361"/>
                  <a:gd name="T97" fmla="*/ T96 w 479"/>
                  <a:gd name="T98" fmla="+- 0 4263 3925"/>
                  <a:gd name="T99" fmla="*/ 4263 h 479"/>
                  <a:gd name="T100" fmla="+- 0 9837 9361"/>
                  <a:gd name="T101" fmla="*/ T100 w 479"/>
                  <a:gd name="T102" fmla="+- 0 4201 3925"/>
                  <a:gd name="T103" fmla="*/ 4201 h 479"/>
                  <a:gd name="T104" fmla="+- 0 9840 9361"/>
                  <a:gd name="T105" fmla="*/ T104 w 479"/>
                  <a:gd name="T106" fmla="+- 0 4179 3925"/>
                  <a:gd name="T107" fmla="*/ 4179 h 4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</a:cxnLst>
                <a:rect l="0" t="0" r="r" b="b"/>
                <a:pathLst>
                  <a:path w="479" h="479">
                    <a:moveTo>
                      <a:pt x="479" y="254"/>
                    </a:moveTo>
                    <a:lnTo>
                      <a:pt x="470" y="183"/>
                    </a:lnTo>
                    <a:lnTo>
                      <a:pt x="444" y="120"/>
                    </a:lnTo>
                    <a:lnTo>
                      <a:pt x="405" y="68"/>
                    </a:lnTo>
                    <a:lnTo>
                      <a:pt x="354" y="30"/>
                    </a:lnTo>
                    <a:lnTo>
                      <a:pt x="294" y="6"/>
                    </a:lnTo>
                    <a:lnTo>
                      <a:pt x="239" y="0"/>
                    </a:lnTo>
                    <a:lnTo>
                      <a:pt x="216" y="1"/>
                    </a:lnTo>
                    <a:lnTo>
                      <a:pt x="151" y="17"/>
                    </a:lnTo>
                    <a:lnTo>
                      <a:pt x="94" y="49"/>
                    </a:lnTo>
                    <a:lnTo>
                      <a:pt x="48" y="95"/>
                    </a:lnTo>
                    <a:lnTo>
                      <a:pt x="16" y="152"/>
                    </a:lnTo>
                    <a:lnTo>
                      <a:pt x="0" y="218"/>
                    </a:lnTo>
                    <a:lnTo>
                      <a:pt x="1" y="243"/>
                    </a:lnTo>
                    <a:lnTo>
                      <a:pt x="15" y="314"/>
                    </a:lnTo>
                    <a:lnTo>
                      <a:pt x="44" y="374"/>
                    </a:lnTo>
                    <a:lnTo>
                      <a:pt x="86" y="423"/>
                    </a:lnTo>
                    <a:lnTo>
                      <a:pt x="139" y="458"/>
                    </a:lnTo>
                    <a:lnTo>
                      <a:pt x="199" y="477"/>
                    </a:lnTo>
                    <a:lnTo>
                      <a:pt x="221" y="479"/>
                    </a:lnTo>
                    <a:lnTo>
                      <a:pt x="246" y="478"/>
                    </a:lnTo>
                    <a:lnTo>
                      <a:pt x="316" y="464"/>
                    </a:lnTo>
                    <a:lnTo>
                      <a:pt x="376" y="434"/>
                    </a:lnTo>
                    <a:lnTo>
                      <a:pt x="424" y="391"/>
                    </a:lnTo>
                    <a:lnTo>
                      <a:pt x="458" y="338"/>
                    </a:lnTo>
                    <a:lnTo>
                      <a:pt x="476" y="276"/>
                    </a:lnTo>
                    <a:lnTo>
                      <a:pt x="479" y="25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9361" y="3925"/>
              <a:ext cx="479" cy="479"/>
              <a:chOff x="9361" y="3925"/>
              <a:chExt cx="479" cy="479"/>
            </a:xfrm>
          </p:grpSpPr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9361" y="3925"/>
                <a:ext cx="479" cy="479"/>
              </a:xfrm>
              <a:custGeom>
                <a:avLst/>
                <a:gdLst>
                  <a:gd name="T0" fmla="+- 0 9600 9361"/>
                  <a:gd name="T1" fmla="*/ T0 w 479"/>
                  <a:gd name="T2" fmla="+- 0 3925 3925"/>
                  <a:gd name="T3" fmla="*/ 3925 h 479"/>
                  <a:gd name="T4" fmla="+- 0 9533 9361"/>
                  <a:gd name="T5" fmla="*/ T4 w 479"/>
                  <a:gd name="T6" fmla="+- 0 3935 3925"/>
                  <a:gd name="T7" fmla="*/ 3935 h 479"/>
                  <a:gd name="T8" fmla="+- 0 9473 9361"/>
                  <a:gd name="T9" fmla="*/ T8 w 479"/>
                  <a:gd name="T10" fmla="+- 0 3962 3925"/>
                  <a:gd name="T11" fmla="*/ 3962 h 479"/>
                  <a:gd name="T12" fmla="+- 0 9423 9361"/>
                  <a:gd name="T13" fmla="*/ T12 w 479"/>
                  <a:gd name="T14" fmla="+- 0 4004 3925"/>
                  <a:gd name="T15" fmla="*/ 4004 h 479"/>
                  <a:gd name="T16" fmla="+- 0 9386 9361"/>
                  <a:gd name="T17" fmla="*/ T16 w 479"/>
                  <a:gd name="T18" fmla="+- 0 4057 3925"/>
                  <a:gd name="T19" fmla="*/ 4057 h 479"/>
                  <a:gd name="T20" fmla="+- 0 9364 9361"/>
                  <a:gd name="T21" fmla="*/ T20 w 479"/>
                  <a:gd name="T22" fmla="+- 0 4120 3925"/>
                  <a:gd name="T23" fmla="*/ 4120 h 479"/>
                  <a:gd name="T24" fmla="+- 0 9361 9361"/>
                  <a:gd name="T25" fmla="*/ T24 w 479"/>
                  <a:gd name="T26" fmla="+- 0 4143 3925"/>
                  <a:gd name="T27" fmla="*/ 4143 h 479"/>
                  <a:gd name="T28" fmla="+- 0 9362 9361"/>
                  <a:gd name="T29" fmla="*/ T28 w 479"/>
                  <a:gd name="T30" fmla="+- 0 4168 3925"/>
                  <a:gd name="T31" fmla="*/ 4168 h 479"/>
                  <a:gd name="T32" fmla="+- 0 9376 9361"/>
                  <a:gd name="T33" fmla="*/ T32 w 479"/>
                  <a:gd name="T34" fmla="+- 0 4239 3925"/>
                  <a:gd name="T35" fmla="*/ 4239 h 479"/>
                  <a:gd name="T36" fmla="+- 0 9405 9361"/>
                  <a:gd name="T37" fmla="*/ T36 w 479"/>
                  <a:gd name="T38" fmla="+- 0 4299 3925"/>
                  <a:gd name="T39" fmla="*/ 4299 h 479"/>
                  <a:gd name="T40" fmla="+- 0 9447 9361"/>
                  <a:gd name="T41" fmla="*/ T40 w 479"/>
                  <a:gd name="T42" fmla="+- 0 4348 3925"/>
                  <a:gd name="T43" fmla="*/ 4348 h 479"/>
                  <a:gd name="T44" fmla="+- 0 9500 9361"/>
                  <a:gd name="T45" fmla="*/ T44 w 479"/>
                  <a:gd name="T46" fmla="+- 0 4383 3925"/>
                  <a:gd name="T47" fmla="*/ 4383 h 479"/>
                  <a:gd name="T48" fmla="+- 0 9560 9361"/>
                  <a:gd name="T49" fmla="*/ T48 w 479"/>
                  <a:gd name="T50" fmla="+- 0 4402 3925"/>
                  <a:gd name="T51" fmla="*/ 4402 h 479"/>
                  <a:gd name="T52" fmla="+- 0 9582 9361"/>
                  <a:gd name="T53" fmla="*/ T52 w 479"/>
                  <a:gd name="T54" fmla="+- 0 4404 3925"/>
                  <a:gd name="T55" fmla="*/ 4404 h 479"/>
                  <a:gd name="T56" fmla="+- 0 9607 9361"/>
                  <a:gd name="T57" fmla="*/ T56 w 479"/>
                  <a:gd name="T58" fmla="+- 0 4403 3925"/>
                  <a:gd name="T59" fmla="*/ 4403 h 479"/>
                  <a:gd name="T60" fmla="+- 0 9677 9361"/>
                  <a:gd name="T61" fmla="*/ T60 w 479"/>
                  <a:gd name="T62" fmla="+- 0 4389 3925"/>
                  <a:gd name="T63" fmla="*/ 4389 h 479"/>
                  <a:gd name="T64" fmla="+- 0 9737 9361"/>
                  <a:gd name="T65" fmla="*/ T64 w 479"/>
                  <a:gd name="T66" fmla="+- 0 4359 3925"/>
                  <a:gd name="T67" fmla="*/ 4359 h 479"/>
                  <a:gd name="T68" fmla="+- 0 9785 9361"/>
                  <a:gd name="T69" fmla="*/ T68 w 479"/>
                  <a:gd name="T70" fmla="+- 0 4316 3925"/>
                  <a:gd name="T71" fmla="*/ 4316 h 479"/>
                  <a:gd name="T72" fmla="+- 0 9819 9361"/>
                  <a:gd name="T73" fmla="*/ T72 w 479"/>
                  <a:gd name="T74" fmla="+- 0 4263 3925"/>
                  <a:gd name="T75" fmla="*/ 4263 h 479"/>
                  <a:gd name="T76" fmla="+- 0 9837 9361"/>
                  <a:gd name="T77" fmla="*/ T76 w 479"/>
                  <a:gd name="T78" fmla="+- 0 4201 3925"/>
                  <a:gd name="T79" fmla="*/ 4201 h 479"/>
                  <a:gd name="T80" fmla="+- 0 9840 9361"/>
                  <a:gd name="T81" fmla="*/ T80 w 479"/>
                  <a:gd name="T82" fmla="+- 0 4179 3925"/>
                  <a:gd name="T83" fmla="*/ 4179 h 479"/>
                  <a:gd name="T84" fmla="+- 0 9839 9361"/>
                  <a:gd name="T85" fmla="*/ T84 w 479"/>
                  <a:gd name="T86" fmla="+- 0 4155 3925"/>
                  <a:gd name="T87" fmla="*/ 4155 h 479"/>
                  <a:gd name="T88" fmla="+- 0 9824 9361"/>
                  <a:gd name="T89" fmla="*/ T88 w 479"/>
                  <a:gd name="T90" fmla="+- 0 4086 3925"/>
                  <a:gd name="T91" fmla="*/ 4086 h 479"/>
                  <a:gd name="T92" fmla="+- 0 9793 9361"/>
                  <a:gd name="T93" fmla="*/ T92 w 479"/>
                  <a:gd name="T94" fmla="+- 0 4027 3925"/>
                  <a:gd name="T95" fmla="*/ 4027 h 479"/>
                  <a:gd name="T96" fmla="+- 0 9750 9361"/>
                  <a:gd name="T97" fmla="*/ T96 w 479"/>
                  <a:gd name="T98" fmla="+- 0 3979 3925"/>
                  <a:gd name="T99" fmla="*/ 3979 h 479"/>
                  <a:gd name="T100" fmla="+- 0 9696 9361"/>
                  <a:gd name="T101" fmla="*/ T100 w 479"/>
                  <a:gd name="T102" fmla="+- 0 3945 3925"/>
                  <a:gd name="T103" fmla="*/ 3945 h 479"/>
                  <a:gd name="T104" fmla="+- 0 9633 9361"/>
                  <a:gd name="T105" fmla="*/ T104 w 479"/>
                  <a:gd name="T106" fmla="+- 0 3927 3925"/>
                  <a:gd name="T107" fmla="*/ 3927 h 479"/>
                  <a:gd name="T108" fmla="+- 0 9600 9361"/>
                  <a:gd name="T109" fmla="*/ T108 w 479"/>
                  <a:gd name="T110" fmla="+- 0 3925 3925"/>
                  <a:gd name="T111" fmla="*/ 3925 h 4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</a:cxnLst>
                <a:rect l="0" t="0" r="r" b="b"/>
                <a:pathLst>
                  <a:path w="479" h="479">
                    <a:moveTo>
                      <a:pt x="239" y="0"/>
                    </a:moveTo>
                    <a:lnTo>
                      <a:pt x="172" y="10"/>
                    </a:lnTo>
                    <a:lnTo>
                      <a:pt x="112" y="37"/>
                    </a:lnTo>
                    <a:lnTo>
                      <a:pt x="62" y="79"/>
                    </a:lnTo>
                    <a:lnTo>
                      <a:pt x="25" y="132"/>
                    </a:lnTo>
                    <a:lnTo>
                      <a:pt x="3" y="195"/>
                    </a:lnTo>
                    <a:lnTo>
                      <a:pt x="0" y="218"/>
                    </a:lnTo>
                    <a:lnTo>
                      <a:pt x="1" y="243"/>
                    </a:lnTo>
                    <a:lnTo>
                      <a:pt x="15" y="314"/>
                    </a:lnTo>
                    <a:lnTo>
                      <a:pt x="44" y="374"/>
                    </a:lnTo>
                    <a:lnTo>
                      <a:pt x="86" y="423"/>
                    </a:lnTo>
                    <a:lnTo>
                      <a:pt x="139" y="458"/>
                    </a:lnTo>
                    <a:lnTo>
                      <a:pt x="199" y="477"/>
                    </a:lnTo>
                    <a:lnTo>
                      <a:pt x="221" y="479"/>
                    </a:lnTo>
                    <a:lnTo>
                      <a:pt x="246" y="478"/>
                    </a:lnTo>
                    <a:lnTo>
                      <a:pt x="316" y="464"/>
                    </a:lnTo>
                    <a:lnTo>
                      <a:pt x="376" y="434"/>
                    </a:lnTo>
                    <a:lnTo>
                      <a:pt x="424" y="391"/>
                    </a:lnTo>
                    <a:lnTo>
                      <a:pt x="458" y="338"/>
                    </a:lnTo>
                    <a:lnTo>
                      <a:pt x="476" y="276"/>
                    </a:lnTo>
                    <a:lnTo>
                      <a:pt x="479" y="254"/>
                    </a:lnTo>
                    <a:lnTo>
                      <a:pt x="478" y="230"/>
                    </a:lnTo>
                    <a:lnTo>
                      <a:pt x="463" y="161"/>
                    </a:lnTo>
                    <a:lnTo>
                      <a:pt x="432" y="102"/>
                    </a:lnTo>
                    <a:lnTo>
                      <a:pt x="389" y="54"/>
                    </a:lnTo>
                    <a:lnTo>
                      <a:pt x="335" y="20"/>
                    </a:lnTo>
                    <a:lnTo>
                      <a:pt x="272" y="2"/>
                    </a:lnTo>
                    <a:lnTo>
                      <a:pt x="23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8142" y="2821"/>
              <a:ext cx="978" cy="744"/>
              <a:chOff x="8142" y="2821"/>
              <a:chExt cx="978" cy="744"/>
            </a:xfrm>
          </p:grpSpPr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8142" y="2821"/>
                <a:ext cx="978" cy="744"/>
              </a:xfrm>
              <a:custGeom>
                <a:avLst/>
                <a:gdLst>
                  <a:gd name="T0" fmla="+- 0 8994 8142"/>
                  <a:gd name="T1" fmla="*/ T0 w 978"/>
                  <a:gd name="T2" fmla="+- 0 3433 2821"/>
                  <a:gd name="T3" fmla="*/ 3433 h 744"/>
                  <a:gd name="T4" fmla="+- 0 8178 8142"/>
                  <a:gd name="T5" fmla="*/ T4 w 978"/>
                  <a:gd name="T6" fmla="+- 0 2821 2821"/>
                  <a:gd name="T7" fmla="*/ 2821 h 744"/>
                  <a:gd name="T8" fmla="+- 0 8142 8142"/>
                  <a:gd name="T9" fmla="*/ T8 w 978"/>
                  <a:gd name="T10" fmla="+- 0 2869 2821"/>
                  <a:gd name="T11" fmla="*/ 2869 h 744"/>
                  <a:gd name="T12" fmla="+- 0 8958 8142"/>
                  <a:gd name="T13" fmla="*/ T12 w 978"/>
                  <a:gd name="T14" fmla="+- 0 3481 2821"/>
                  <a:gd name="T15" fmla="*/ 3481 h 744"/>
                  <a:gd name="T16" fmla="+- 0 8994 8142"/>
                  <a:gd name="T17" fmla="*/ T16 w 978"/>
                  <a:gd name="T18" fmla="+- 0 3433 2821"/>
                  <a:gd name="T19" fmla="*/ 3433 h 7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78" h="744">
                    <a:moveTo>
                      <a:pt x="852" y="612"/>
                    </a:moveTo>
                    <a:lnTo>
                      <a:pt x="36" y="0"/>
                    </a:lnTo>
                    <a:lnTo>
                      <a:pt x="0" y="48"/>
                    </a:lnTo>
                    <a:lnTo>
                      <a:pt x="816" y="660"/>
                    </a:lnTo>
                    <a:lnTo>
                      <a:pt x="852" y="612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8142" y="2821"/>
                <a:ext cx="978" cy="744"/>
              </a:xfrm>
              <a:custGeom>
                <a:avLst/>
                <a:gdLst>
                  <a:gd name="T0" fmla="+- 0 9018 8142"/>
                  <a:gd name="T1" fmla="*/ T0 w 978"/>
                  <a:gd name="T2" fmla="+- 0 3546 2821"/>
                  <a:gd name="T3" fmla="*/ 3546 h 744"/>
                  <a:gd name="T4" fmla="+- 0 9018 8142"/>
                  <a:gd name="T5" fmla="*/ T4 w 978"/>
                  <a:gd name="T6" fmla="+- 0 3451 2821"/>
                  <a:gd name="T7" fmla="*/ 3451 h 744"/>
                  <a:gd name="T8" fmla="+- 0 8982 8142"/>
                  <a:gd name="T9" fmla="*/ T8 w 978"/>
                  <a:gd name="T10" fmla="+- 0 3499 2821"/>
                  <a:gd name="T11" fmla="*/ 3499 h 744"/>
                  <a:gd name="T12" fmla="+- 0 8958 8142"/>
                  <a:gd name="T13" fmla="*/ T12 w 978"/>
                  <a:gd name="T14" fmla="+- 0 3481 2821"/>
                  <a:gd name="T15" fmla="*/ 3481 h 744"/>
                  <a:gd name="T16" fmla="+- 0 8922 8142"/>
                  <a:gd name="T17" fmla="*/ T16 w 978"/>
                  <a:gd name="T18" fmla="+- 0 3529 2821"/>
                  <a:gd name="T19" fmla="*/ 3529 h 744"/>
                  <a:gd name="T20" fmla="+- 0 9018 8142"/>
                  <a:gd name="T21" fmla="*/ T20 w 978"/>
                  <a:gd name="T22" fmla="+- 0 3546 2821"/>
                  <a:gd name="T23" fmla="*/ 3546 h 7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978" h="744">
                    <a:moveTo>
                      <a:pt x="876" y="725"/>
                    </a:moveTo>
                    <a:lnTo>
                      <a:pt x="876" y="630"/>
                    </a:lnTo>
                    <a:lnTo>
                      <a:pt x="840" y="678"/>
                    </a:lnTo>
                    <a:lnTo>
                      <a:pt x="816" y="660"/>
                    </a:lnTo>
                    <a:lnTo>
                      <a:pt x="780" y="708"/>
                    </a:lnTo>
                    <a:lnTo>
                      <a:pt x="876" y="725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8142" y="2821"/>
                <a:ext cx="978" cy="744"/>
              </a:xfrm>
              <a:custGeom>
                <a:avLst/>
                <a:gdLst>
                  <a:gd name="T0" fmla="+- 0 9018 8142"/>
                  <a:gd name="T1" fmla="*/ T0 w 978"/>
                  <a:gd name="T2" fmla="+- 0 3451 2821"/>
                  <a:gd name="T3" fmla="*/ 3451 h 744"/>
                  <a:gd name="T4" fmla="+- 0 8994 8142"/>
                  <a:gd name="T5" fmla="*/ T4 w 978"/>
                  <a:gd name="T6" fmla="+- 0 3433 2821"/>
                  <a:gd name="T7" fmla="*/ 3433 h 744"/>
                  <a:gd name="T8" fmla="+- 0 8958 8142"/>
                  <a:gd name="T9" fmla="*/ T8 w 978"/>
                  <a:gd name="T10" fmla="+- 0 3481 2821"/>
                  <a:gd name="T11" fmla="*/ 3481 h 744"/>
                  <a:gd name="T12" fmla="+- 0 8982 8142"/>
                  <a:gd name="T13" fmla="*/ T12 w 978"/>
                  <a:gd name="T14" fmla="+- 0 3499 2821"/>
                  <a:gd name="T15" fmla="*/ 3499 h 744"/>
                  <a:gd name="T16" fmla="+- 0 9018 8142"/>
                  <a:gd name="T17" fmla="*/ T16 w 978"/>
                  <a:gd name="T18" fmla="+- 0 3451 2821"/>
                  <a:gd name="T19" fmla="*/ 3451 h 7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78" h="744">
                    <a:moveTo>
                      <a:pt x="876" y="630"/>
                    </a:moveTo>
                    <a:lnTo>
                      <a:pt x="852" y="612"/>
                    </a:lnTo>
                    <a:lnTo>
                      <a:pt x="816" y="660"/>
                    </a:lnTo>
                    <a:lnTo>
                      <a:pt x="840" y="678"/>
                    </a:lnTo>
                    <a:lnTo>
                      <a:pt x="876" y="630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8142" y="2821"/>
                <a:ext cx="978" cy="744"/>
              </a:xfrm>
              <a:custGeom>
                <a:avLst/>
                <a:gdLst>
                  <a:gd name="T0" fmla="+- 0 9120 8142"/>
                  <a:gd name="T1" fmla="*/ T0 w 978"/>
                  <a:gd name="T2" fmla="+- 0 3565 2821"/>
                  <a:gd name="T3" fmla="*/ 3565 h 744"/>
                  <a:gd name="T4" fmla="+- 0 9030 8142"/>
                  <a:gd name="T5" fmla="*/ T4 w 978"/>
                  <a:gd name="T6" fmla="+- 0 3385 2821"/>
                  <a:gd name="T7" fmla="*/ 3385 h 744"/>
                  <a:gd name="T8" fmla="+- 0 8994 8142"/>
                  <a:gd name="T9" fmla="*/ T8 w 978"/>
                  <a:gd name="T10" fmla="+- 0 3433 2821"/>
                  <a:gd name="T11" fmla="*/ 3433 h 744"/>
                  <a:gd name="T12" fmla="+- 0 9018 8142"/>
                  <a:gd name="T13" fmla="*/ T12 w 978"/>
                  <a:gd name="T14" fmla="+- 0 3451 2821"/>
                  <a:gd name="T15" fmla="*/ 3451 h 744"/>
                  <a:gd name="T16" fmla="+- 0 9018 8142"/>
                  <a:gd name="T17" fmla="*/ T16 w 978"/>
                  <a:gd name="T18" fmla="+- 0 3546 2821"/>
                  <a:gd name="T19" fmla="*/ 3546 h 744"/>
                  <a:gd name="T20" fmla="+- 0 9120 8142"/>
                  <a:gd name="T21" fmla="*/ T20 w 978"/>
                  <a:gd name="T22" fmla="+- 0 3565 2821"/>
                  <a:gd name="T23" fmla="*/ 3565 h 7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978" h="744">
                    <a:moveTo>
                      <a:pt x="978" y="744"/>
                    </a:moveTo>
                    <a:lnTo>
                      <a:pt x="888" y="564"/>
                    </a:lnTo>
                    <a:lnTo>
                      <a:pt x="852" y="612"/>
                    </a:lnTo>
                    <a:lnTo>
                      <a:pt x="876" y="630"/>
                    </a:lnTo>
                    <a:lnTo>
                      <a:pt x="876" y="725"/>
                    </a:lnTo>
                    <a:lnTo>
                      <a:pt x="978" y="744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8018" y="4405"/>
              <a:ext cx="1342" cy="1342"/>
              <a:chOff x="8018" y="4405"/>
              <a:chExt cx="1342" cy="1342"/>
            </a:xfrm>
          </p:grpSpPr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8018" y="4405"/>
                <a:ext cx="1342" cy="1342"/>
              </a:xfrm>
              <a:custGeom>
                <a:avLst/>
                <a:gdLst>
                  <a:gd name="T0" fmla="+- 0 9254 8018"/>
                  <a:gd name="T1" fmla="*/ T0 w 1342"/>
                  <a:gd name="T2" fmla="+- 0 4553 4405"/>
                  <a:gd name="T3" fmla="*/ 4553 h 1342"/>
                  <a:gd name="T4" fmla="+- 0 9212 8018"/>
                  <a:gd name="T5" fmla="*/ T4 w 1342"/>
                  <a:gd name="T6" fmla="+- 0 4511 4405"/>
                  <a:gd name="T7" fmla="*/ 4511 h 1342"/>
                  <a:gd name="T8" fmla="+- 0 8018 8018"/>
                  <a:gd name="T9" fmla="*/ T8 w 1342"/>
                  <a:gd name="T10" fmla="+- 0 5703 4405"/>
                  <a:gd name="T11" fmla="*/ 5703 h 1342"/>
                  <a:gd name="T12" fmla="+- 0 8062 8018"/>
                  <a:gd name="T13" fmla="*/ T12 w 1342"/>
                  <a:gd name="T14" fmla="+- 0 5747 4405"/>
                  <a:gd name="T15" fmla="*/ 5747 h 1342"/>
                  <a:gd name="T16" fmla="+- 0 9254 8018"/>
                  <a:gd name="T17" fmla="*/ T16 w 1342"/>
                  <a:gd name="T18" fmla="+- 0 4553 4405"/>
                  <a:gd name="T19" fmla="*/ 4553 h 13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42" h="1342">
                    <a:moveTo>
                      <a:pt x="1236" y="148"/>
                    </a:moveTo>
                    <a:lnTo>
                      <a:pt x="1194" y="106"/>
                    </a:lnTo>
                    <a:lnTo>
                      <a:pt x="0" y="1298"/>
                    </a:lnTo>
                    <a:lnTo>
                      <a:pt x="44" y="1342"/>
                    </a:lnTo>
                    <a:lnTo>
                      <a:pt x="1236" y="148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5"/>
              <p:cNvSpPr>
                <a:spLocks/>
              </p:cNvSpPr>
              <p:nvPr/>
            </p:nvSpPr>
            <p:spPr bwMode="auto">
              <a:xfrm>
                <a:off x="8018" y="4405"/>
                <a:ext cx="1342" cy="1342"/>
              </a:xfrm>
              <a:custGeom>
                <a:avLst/>
                <a:gdLst>
                  <a:gd name="T0" fmla="+- 0 9360 8018"/>
                  <a:gd name="T1" fmla="*/ T0 w 1342"/>
                  <a:gd name="T2" fmla="+- 0 4405 4405"/>
                  <a:gd name="T3" fmla="*/ 4405 h 1342"/>
                  <a:gd name="T4" fmla="+- 0 9169 8018"/>
                  <a:gd name="T5" fmla="*/ T4 w 1342"/>
                  <a:gd name="T6" fmla="+- 0 4469 4405"/>
                  <a:gd name="T7" fmla="*/ 4469 h 1342"/>
                  <a:gd name="T8" fmla="+- 0 9212 8018"/>
                  <a:gd name="T9" fmla="*/ T8 w 1342"/>
                  <a:gd name="T10" fmla="+- 0 4511 4405"/>
                  <a:gd name="T11" fmla="*/ 4511 h 1342"/>
                  <a:gd name="T12" fmla="+- 0 9233 8018"/>
                  <a:gd name="T13" fmla="*/ T12 w 1342"/>
                  <a:gd name="T14" fmla="+- 0 4490 4405"/>
                  <a:gd name="T15" fmla="*/ 4490 h 1342"/>
                  <a:gd name="T16" fmla="+- 0 9275 8018"/>
                  <a:gd name="T17" fmla="*/ T16 w 1342"/>
                  <a:gd name="T18" fmla="+- 0 4532 4405"/>
                  <a:gd name="T19" fmla="*/ 4532 h 1342"/>
                  <a:gd name="T20" fmla="+- 0 9275 8018"/>
                  <a:gd name="T21" fmla="*/ T20 w 1342"/>
                  <a:gd name="T22" fmla="+- 0 4574 4405"/>
                  <a:gd name="T23" fmla="*/ 4574 h 1342"/>
                  <a:gd name="T24" fmla="+- 0 9296 8018"/>
                  <a:gd name="T25" fmla="*/ T24 w 1342"/>
                  <a:gd name="T26" fmla="+- 0 4596 4405"/>
                  <a:gd name="T27" fmla="*/ 4596 h 1342"/>
                  <a:gd name="T28" fmla="+- 0 9360 8018"/>
                  <a:gd name="T29" fmla="*/ T28 w 1342"/>
                  <a:gd name="T30" fmla="+- 0 4405 4405"/>
                  <a:gd name="T31" fmla="*/ 4405 h 13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342" h="1342">
                    <a:moveTo>
                      <a:pt x="1342" y="0"/>
                    </a:moveTo>
                    <a:lnTo>
                      <a:pt x="1151" y="64"/>
                    </a:lnTo>
                    <a:lnTo>
                      <a:pt x="1194" y="106"/>
                    </a:lnTo>
                    <a:lnTo>
                      <a:pt x="1215" y="85"/>
                    </a:lnTo>
                    <a:lnTo>
                      <a:pt x="1257" y="127"/>
                    </a:lnTo>
                    <a:lnTo>
                      <a:pt x="1257" y="169"/>
                    </a:lnTo>
                    <a:lnTo>
                      <a:pt x="1278" y="191"/>
                    </a:lnTo>
                    <a:lnTo>
                      <a:pt x="1342" y="0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6"/>
              <p:cNvSpPr>
                <a:spLocks/>
              </p:cNvSpPr>
              <p:nvPr/>
            </p:nvSpPr>
            <p:spPr bwMode="auto">
              <a:xfrm>
                <a:off x="8018" y="4405"/>
                <a:ext cx="1342" cy="1342"/>
              </a:xfrm>
              <a:custGeom>
                <a:avLst/>
                <a:gdLst>
                  <a:gd name="T0" fmla="+- 0 9275 8018"/>
                  <a:gd name="T1" fmla="*/ T0 w 1342"/>
                  <a:gd name="T2" fmla="+- 0 4532 4405"/>
                  <a:gd name="T3" fmla="*/ 4532 h 1342"/>
                  <a:gd name="T4" fmla="+- 0 9233 8018"/>
                  <a:gd name="T5" fmla="*/ T4 w 1342"/>
                  <a:gd name="T6" fmla="+- 0 4490 4405"/>
                  <a:gd name="T7" fmla="*/ 4490 h 1342"/>
                  <a:gd name="T8" fmla="+- 0 9212 8018"/>
                  <a:gd name="T9" fmla="*/ T8 w 1342"/>
                  <a:gd name="T10" fmla="+- 0 4511 4405"/>
                  <a:gd name="T11" fmla="*/ 4511 h 1342"/>
                  <a:gd name="T12" fmla="+- 0 9254 8018"/>
                  <a:gd name="T13" fmla="*/ T12 w 1342"/>
                  <a:gd name="T14" fmla="+- 0 4553 4405"/>
                  <a:gd name="T15" fmla="*/ 4553 h 1342"/>
                  <a:gd name="T16" fmla="+- 0 9275 8018"/>
                  <a:gd name="T17" fmla="*/ T16 w 1342"/>
                  <a:gd name="T18" fmla="+- 0 4532 4405"/>
                  <a:gd name="T19" fmla="*/ 4532 h 13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42" h="1342">
                    <a:moveTo>
                      <a:pt x="1257" y="127"/>
                    </a:moveTo>
                    <a:lnTo>
                      <a:pt x="1215" y="85"/>
                    </a:lnTo>
                    <a:lnTo>
                      <a:pt x="1194" y="106"/>
                    </a:lnTo>
                    <a:lnTo>
                      <a:pt x="1236" y="148"/>
                    </a:lnTo>
                    <a:lnTo>
                      <a:pt x="1257" y="127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7"/>
              <p:cNvSpPr>
                <a:spLocks/>
              </p:cNvSpPr>
              <p:nvPr/>
            </p:nvSpPr>
            <p:spPr bwMode="auto">
              <a:xfrm>
                <a:off x="8018" y="4405"/>
                <a:ext cx="1342" cy="1342"/>
              </a:xfrm>
              <a:custGeom>
                <a:avLst/>
                <a:gdLst>
                  <a:gd name="T0" fmla="+- 0 9275 8018"/>
                  <a:gd name="T1" fmla="*/ T0 w 1342"/>
                  <a:gd name="T2" fmla="+- 0 4574 4405"/>
                  <a:gd name="T3" fmla="*/ 4574 h 1342"/>
                  <a:gd name="T4" fmla="+- 0 9275 8018"/>
                  <a:gd name="T5" fmla="*/ T4 w 1342"/>
                  <a:gd name="T6" fmla="+- 0 4532 4405"/>
                  <a:gd name="T7" fmla="*/ 4532 h 1342"/>
                  <a:gd name="T8" fmla="+- 0 9254 8018"/>
                  <a:gd name="T9" fmla="*/ T8 w 1342"/>
                  <a:gd name="T10" fmla="+- 0 4553 4405"/>
                  <a:gd name="T11" fmla="*/ 4553 h 1342"/>
                  <a:gd name="T12" fmla="+- 0 9275 8018"/>
                  <a:gd name="T13" fmla="*/ T12 w 1342"/>
                  <a:gd name="T14" fmla="+- 0 4574 4405"/>
                  <a:gd name="T15" fmla="*/ 4574 h 13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2" h="1342">
                    <a:moveTo>
                      <a:pt x="1257" y="169"/>
                    </a:moveTo>
                    <a:lnTo>
                      <a:pt x="1257" y="127"/>
                    </a:lnTo>
                    <a:lnTo>
                      <a:pt x="1236" y="148"/>
                    </a:lnTo>
                    <a:lnTo>
                      <a:pt x="1257" y="169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4112047" y="2095142"/>
            <a:ext cx="240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TILE NAME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7896" y="4641493"/>
            <a:ext cx="482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POINT LOCATION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 Additional Search Fields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153400" cy="388619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Assigned </a:t>
            </a:r>
            <a:r>
              <a:rPr lang="en-US" sz="3200" dirty="0" smtClean="0"/>
              <a:t>additional fields using ESRI’s </a:t>
            </a:r>
            <a:r>
              <a:rPr lang="en-US" sz="3200" dirty="0" err="1" smtClean="0"/>
              <a:t>ArcMap</a:t>
            </a:r>
            <a:endParaRPr lang="en-US" sz="3200" dirty="0"/>
          </a:p>
          <a:p>
            <a:pPr lvl="1">
              <a:spcAft>
                <a:spcPts val="600"/>
              </a:spcAft>
            </a:pPr>
            <a:r>
              <a:rPr lang="en-US" sz="2800" dirty="0"/>
              <a:t>Township and </a:t>
            </a:r>
            <a:r>
              <a:rPr lang="en-US" sz="2800" dirty="0" smtClean="0"/>
              <a:t>Range</a:t>
            </a:r>
            <a:endParaRPr lang="en-US" sz="2800" dirty="0"/>
          </a:p>
          <a:p>
            <a:pPr lvl="1">
              <a:spcAft>
                <a:spcPts val="600"/>
              </a:spcAft>
            </a:pPr>
            <a:r>
              <a:rPr lang="en-US" sz="2800" dirty="0"/>
              <a:t>City and </a:t>
            </a:r>
            <a:r>
              <a:rPr lang="en-US" sz="2800" dirty="0" smtClean="0"/>
              <a:t>County</a:t>
            </a:r>
            <a:endParaRPr lang="en-US" sz="2800" dirty="0"/>
          </a:p>
          <a:p>
            <a:pPr lvl="1">
              <a:spcAft>
                <a:spcPts val="600"/>
              </a:spcAft>
            </a:pPr>
            <a:r>
              <a:rPr lang="en-US" sz="2800" dirty="0"/>
              <a:t>USGS Quad Name, DOQQ (NW, SW, NE, SE</a:t>
            </a:r>
            <a:r>
              <a:rPr lang="en-US" sz="2800" dirty="0" smtClean="0"/>
              <a:t>)</a:t>
            </a:r>
            <a:endParaRPr lang="en-US" sz="2800" dirty="0"/>
          </a:p>
          <a:p>
            <a:pPr lvl="1">
              <a:spcAft>
                <a:spcPts val="600"/>
              </a:spcAft>
            </a:pPr>
            <a:r>
              <a:rPr lang="en-US" sz="2800" dirty="0"/>
              <a:t>Zip Code</a:t>
            </a:r>
          </a:p>
          <a:p>
            <a:pPr marL="68580" indent="0">
              <a:buNone/>
            </a:pPr>
            <a:endParaRPr lang="en-US" sz="2800" dirty="0"/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1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GIS Projects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3200" dirty="0" smtClean="0">
                <a:solidFill>
                  <a:schemeClr val="accent3"/>
                </a:solidFill>
              </a:rPr>
              <a:t>From the Air: the </a:t>
            </a:r>
            <a:r>
              <a:rPr lang="en-US" sz="3200" dirty="0">
                <a:solidFill>
                  <a:schemeClr val="accent3"/>
                </a:solidFill>
              </a:rPr>
              <a:t>photographic record of Florida's lands</a:t>
            </a:r>
            <a:endParaRPr lang="en-US" sz="3200" dirty="0" smtClean="0">
              <a:solidFill>
                <a:schemeClr val="accent3"/>
              </a:solidFill>
            </a:endParaRPr>
          </a:p>
          <a:p>
            <a:pPr>
              <a:spcAft>
                <a:spcPts val="2400"/>
              </a:spcAft>
            </a:pPr>
            <a:r>
              <a:rPr lang="en-US" sz="3200" dirty="0" smtClean="0"/>
              <a:t>Ephemeral Cities</a:t>
            </a:r>
          </a:p>
          <a:p>
            <a:pPr>
              <a:spcAft>
                <a:spcPts val="2400"/>
              </a:spcAft>
            </a:pPr>
            <a:r>
              <a:rPr lang="en-US" sz="3200" dirty="0" smtClean="0"/>
              <a:t>Unearthing Saint Augustine’s Colonial History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17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 Central Question / Error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3962399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3200" dirty="0" smtClean="0"/>
              <a:t>Are desktop scans sufficient for historical observations using GIS?</a:t>
            </a:r>
          </a:p>
          <a:p>
            <a:pPr>
              <a:spcAft>
                <a:spcPts val="3000"/>
              </a:spcAft>
            </a:pPr>
            <a:r>
              <a:rPr lang="en-US" sz="3200" dirty="0" smtClean="0"/>
              <a:t>Observed error of 5 to 15 meters</a:t>
            </a:r>
          </a:p>
          <a:p>
            <a:pPr>
              <a:spcAft>
                <a:spcPts val="3000"/>
              </a:spcAft>
            </a:pPr>
            <a:r>
              <a:rPr lang="en-US" sz="3200" dirty="0" smtClean="0"/>
              <a:t>Over 4 million hits</a:t>
            </a:r>
            <a:endParaRPr lang="en-US" sz="3200" dirty="0"/>
          </a:p>
          <a:p>
            <a:pPr marL="68580" indent="0">
              <a:buNone/>
            </a:pPr>
            <a:endParaRPr lang="en-US" sz="2800" dirty="0"/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Map Servers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848600" cy="403859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GIS Interface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Based on ESRI’s </a:t>
            </a:r>
            <a:r>
              <a:rPr lang="en-US" sz="2800" dirty="0" err="1" smtClean="0"/>
              <a:t>ArcIMS</a:t>
            </a:r>
            <a:endParaRPr lang="en-US" sz="2800" dirty="0" smtClean="0"/>
          </a:p>
          <a:p>
            <a:pPr lvl="1">
              <a:spcAft>
                <a:spcPts val="1200"/>
              </a:spcAft>
            </a:pP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3200" dirty="0" err="1" smtClean="0"/>
              <a:t>SobekCM</a:t>
            </a:r>
            <a:r>
              <a:rPr lang="en-US" sz="3200" dirty="0" smtClean="0"/>
              <a:t> Digital Repository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Google-based Interface</a:t>
            </a:r>
            <a:endParaRPr lang="en-US" sz="2800" dirty="0"/>
          </a:p>
          <a:p>
            <a:pPr marL="68580" indent="0">
              <a:buNone/>
            </a:pPr>
            <a:endParaRPr lang="en-US" sz="2800" dirty="0"/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GIS Interface</a:t>
            </a:r>
            <a:endParaRPr lang="en-US" cap="non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61938"/>
            <a:ext cx="8763000" cy="586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GIS Interface</a:t>
            </a:r>
            <a:endParaRPr lang="en-US" cap="non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8921"/>
            <a:ext cx="7772400" cy="58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GIS Interface</a:t>
            </a:r>
            <a:endParaRPr lang="en-US" cap="non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09897"/>
            <a:ext cx="759124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3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GIS Interface</a:t>
            </a:r>
            <a:endParaRPr lang="en-US" cap="none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19200" y="870816"/>
            <a:ext cx="6498590" cy="5867400"/>
            <a:chOff x="1080" y="1560"/>
            <a:chExt cx="9360" cy="8545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" y="1560"/>
              <a:ext cx="9360" cy="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00"/>
              <a:ext cx="3832" cy="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3930" y="5880"/>
              <a:ext cx="347" cy="3362"/>
              <a:chOff x="3930" y="5880"/>
              <a:chExt cx="347" cy="3362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3930" y="5880"/>
                <a:ext cx="347" cy="3362"/>
              </a:xfrm>
              <a:custGeom>
                <a:avLst/>
                <a:gdLst>
                  <a:gd name="T0" fmla="+- 0 4217 3930"/>
                  <a:gd name="T1" fmla="*/ T0 w 347"/>
                  <a:gd name="T2" fmla="+- 0 6062 5880"/>
                  <a:gd name="T3" fmla="*/ 6062 h 3362"/>
                  <a:gd name="T4" fmla="+- 0 4157 3930"/>
                  <a:gd name="T5" fmla="*/ T4 w 347"/>
                  <a:gd name="T6" fmla="+- 0 6057 5880"/>
                  <a:gd name="T7" fmla="*/ 6057 h 3362"/>
                  <a:gd name="T8" fmla="+- 0 3930 3930"/>
                  <a:gd name="T9" fmla="*/ T8 w 347"/>
                  <a:gd name="T10" fmla="+- 0 9238 5880"/>
                  <a:gd name="T11" fmla="*/ 9238 h 3362"/>
                  <a:gd name="T12" fmla="+- 0 3990 3930"/>
                  <a:gd name="T13" fmla="*/ T12 w 347"/>
                  <a:gd name="T14" fmla="+- 0 9242 5880"/>
                  <a:gd name="T15" fmla="*/ 9242 h 3362"/>
                  <a:gd name="T16" fmla="+- 0 4217 3930"/>
                  <a:gd name="T17" fmla="*/ T16 w 347"/>
                  <a:gd name="T18" fmla="+- 0 6062 5880"/>
                  <a:gd name="T19" fmla="*/ 6062 h 33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" h="3362">
                    <a:moveTo>
                      <a:pt x="287" y="182"/>
                    </a:moveTo>
                    <a:lnTo>
                      <a:pt x="227" y="177"/>
                    </a:lnTo>
                    <a:lnTo>
                      <a:pt x="0" y="3358"/>
                    </a:lnTo>
                    <a:lnTo>
                      <a:pt x="60" y="3362"/>
                    </a:lnTo>
                    <a:lnTo>
                      <a:pt x="287" y="18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3930" y="5880"/>
                <a:ext cx="347" cy="3362"/>
              </a:xfrm>
              <a:custGeom>
                <a:avLst/>
                <a:gdLst>
                  <a:gd name="T0" fmla="+- 0 4277 3930"/>
                  <a:gd name="T1" fmla="*/ T0 w 347"/>
                  <a:gd name="T2" fmla="+- 0 6066 5880"/>
                  <a:gd name="T3" fmla="*/ 6066 h 3362"/>
                  <a:gd name="T4" fmla="+- 0 4200 3930"/>
                  <a:gd name="T5" fmla="*/ T4 w 347"/>
                  <a:gd name="T6" fmla="+- 0 5880 5880"/>
                  <a:gd name="T7" fmla="*/ 5880 h 3362"/>
                  <a:gd name="T8" fmla="+- 0 4097 3930"/>
                  <a:gd name="T9" fmla="*/ T8 w 347"/>
                  <a:gd name="T10" fmla="+- 0 6053 5880"/>
                  <a:gd name="T11" fmla="*/ 6053 h 3362"/>
                  <a:gd name="T12" fmla="+- 0 4157 3930"/>
                  <a:gd name="T13" fmla="*/ T12 w 347"/>
                  <a:gd name="T14" fmla="+- 0 6057 5880"/>
                  <a:gd name="T15" fmla="*/ 6057 h 3362"/>
                  <a:gd name="T16" fmla="+- 0 4159 3930"/>
                  <a:gd name="T17" fmla="*/ T16 w 347"/>
                  <a:gd name="T18" fmla="+- 0 6028 5880"/>
                  <a:gd name="T19" fmla="*/ 6028 h 3362"/>
                  <a:gd name="T20" fmla="+- 0 4219 3930"/>
                  <a:gd name="T21" fmla="*/ T20 w 347"/>
                  <a:gd name="T22" fmla="+- 0 6031 5880"/>
                  <a:gd name="T23" fmla="*/ 6031 h 3362"/>
                  <a:gd name="T24" fmla="+- 0 4219 3930"/>
                  <a:gd name="T25" fmla="*/ T24 w 347"/>
                  <a:gd name="T26" fmla="+- 0 6062 5880"/>
                  <a:gd name="T27" fmla="*/ 6062 h 3362"/>
                  <a:gd name="T28" fmla="+- 0 4277 3930"/>
                  <a:gd name="T29" fmla="*/ T28 w 347"/>
                  <a:gd name="T30" fmla="+- 0 6066 5880"/>
                  <a:gd name="T31" fmla="*/ 6066 h 33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47" h="3362">
                    <a:moveTo>
                      <a:pt x="347" y="186"/>
                    </a:moveTo>
                    <a:lnTo>
                      <a:pt x="270" y="0"/>
                    </a:lnTo>
                    <a:lnTo>
                      <a:pt x="167" y="173"/>
                    </a:lnTo>
                    <a:lnTo>
                      <a:pt x="227" y="177"/>
                    </a:lnTo>
                    <a:lnTo>
                      <a:pt x="229" y="148"/>
                    </a:lnTo>
                    <a:lnTo>
                      <a:pt x="289" y="151"/>
                    </a:lnTo>
                    <a:lnTo>
                      <a:pt x="289" y="182"/>
                    </a:lnTo>
                    <a:lnTo>
                      <a:pt x="347" y="18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3930" y="5880"/>
                <a:ext cx="347" cy="3362"/>
              </a:xfrm>
              <a:custGeom>
                <a:avLst/>
                <a:gdLst>
                  <a:gd name="T0" fmla="+- 0 4219 3930"/>
                  <a:gd name="T1" fmla="*/ T0 w 347"/>
                  <a:gd name="T2" fmla="+- 0 6031 5880"/>
                  <a:gd name="T3" fmla="*/ 6031 h 3362"/>
                  <a:gd name="T4" fmla="+- 0 4159 3930"/>
                  <a:gd name="T5" fmla="*/ T4 w 347"/>
                  <a:gd name="T6" fmla="+- 0 6028 5880"/>
                  <a:gd name="T7" fmla="*/ 6028 h 3362"/>
                  <a:gd name="T8" fmla="+- 0 4157 3930"/>
                  <a:gd name="T9" fmla="*/ T8 w 347"/>
                  <a:gd name="T10" fmla="+- 0 6057 5880"/>
                  <a:gd name="T11" fmla="*/ 6057 h 3362"/>
                  <a:gd name="T12" fmla="+- 0 4217 3930"/>
                  <a:gd name="T13" fmla="*/ T12 w 347"/>
                  <a:gd name="T14" fmla="+- 0 6062 5880"/>
                  <a:gd name="T15" fmla="*/ 6062 h 3362"/>
                  <a:gd name="T16" fmla="+- 0 4219 3930"/>
                  <a:gd name="T17" fmla="*/ T16 w 347"/>
                  <a:gd name="T18" fmla="+- 0 6031 5880"/>
                  <a:gd name="T19" fmla="*/ 6031 h 33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7" h="3362">
                    <a:moveTo>
                      <a:pt x="289" y="151"/>
                    </a:moveTo>
                    <a:lnTo>
                      <a:pt x="229" y="148"/>
                    </a:lnTo>
                    <a:lnTo>
                      <a:pt x="227" y="177"/>
                    </a:lnTo>
                    <a:lnTo>
                      <a:pt x="287" y="182"/>
                    </a:lnTo>
                    <a:lnTo>
                      <a:pt x="289" y="1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3930" y="5880"/>
                <a:ext cx="347" cy="3362"/>
              </a:xfrm>
              <a:custGeom>
                <a:avLst/>
                <a:gdLst>
                  <a:gd name="T0" fmla="+- 0 4219 3930"/>
                  <a:gd name="T1" fmla="*/ T0 w 347"/>
                  <a:gd name="T2" fmla="+- 0 6062 5880"/>
                  <a:gd name="T3" fmla="*/ 6062 h 3362"/>
                  <a:gd name="T4" fmla="+- 0 4219 3930"/>
                  <a:gd name="T5" fmla="*/ T4 w 347"/>
                  <a:gd name="T6" fmla="+- 0 6031 5880"/>
                  <a:gd name="T7" fmla="*/ 6031 h 3362"/>
                  <a:gd name="T8" fmla="+- 0 4217 3930"/>
                  <a:gd name="T9" fmla="*/ T8 w 347"/>
                  <a:gd name="T10" fmla="+- 0 6062 5880"/>
                  <a:gd name="T11" fmla="*/ 6062 h 3362"/>
                  <a:gd name="T12" fmla="+- 0 4219 3930"/>
                  <a:gd name="T13" fmla="*/ T12 w 347"/>
                  <a:gd name="T14" fmla="+- 0 6062 5880"/>
                  <a:gd name="T15" fmla="*/ 6062 h 33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7" h="3362">
                    <a:moveTo>
                      <a:pt x="289" y="182"/>
                    </a:moveTo>
                    <a:lnTo>
                      <a:pt x="289" y="151"/>
                    </a:lnTo>
                    <a:lnTo>
                      <a:pt x="287" y="182"/>
                    </a:lnTo>
                    <a:lnTo>
                      <a:pt x="289" y="18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826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GIS Interface</a:t>
            </a:r>
            <a:endParaRPr lang="en-US" cap="none" dirty="0"/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268604" y="838200"/>
            <a:ext cx="10246995" cy="6095999"/>
            <a:chOff x="810" y="1230"/>
            <a:chExt cx="13590" cy="7980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" y="1230"/>
              <a:ext cx="13350" cy="7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" y="8910"/>
              <a:ext cx="2190" cy="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3626" y="6165"/>
              <a:ext cx="774" cy="2"/>
              <a:chOff x="13626" y="6165"/>
              <a:chExt cx="774" cy="2"/>
            </a:xfrm>
          </p:grpSpPr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13626" y="6165"/>
                <a:ext cx="774" cy="2"/>
              </a:xfrm>
              <a:custGeom>
                <a:avLst/>
                <a:gdLst>
                  <a:gd name="T0" fmla="+- 0 13626 13626"/>
                  <a:gd name="T1" fmla="*/ T0 w 774"/>
                  <a:gd name="T2" fmla="+- 0 14400 13626"/>
                  <a:gd name="T3" fmla="*/ T2 w 77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74">
                    <a:moveTo>
                      <a:pt x="0" y="0"/>
                    </a:moveTo>
                    <a:lnTo>
                      <a:pt x="774" y="0"/>
                    </a:lnTo>
                  </a:path>
                </a:pathLst>
              </a:custGeom>
              <a:noFill/>
              <a:ln w="20955">
                <a:solidFill>
                  <a:srgbClr val="606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75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GIS Interface</a:t>
            </a:r>
            <a:endParaRPr lang="en-US" cap="non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838200"/>
            <a:ext cx="775853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Digital Collection</a:t>
            </a:r>
            <a:endParaRPr lang="en-US" cap="none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101149" cy="5113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144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http://ufdc.ufl.edu/aerials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10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Digital Collection</a:t>
            </a:r>
            <a:endParaRPr 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395"/>
            <a:ext cx="9144000" cy="4938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9144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http://ufdc.ufl.edu/aerials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799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Aerials Project : Background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399"/>
            <a:ext cx="7772400" cy="327660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800" dirty="0"/>
              <a:t>160,000+ </a:t>
            </a:r>
            <a:r>
              <a:rPr lang="en-US" sz="2800" dirty="0" smtClean="0"/>
              <a:t>well </a:t>
            </a:r>
            <a:r>
              <a:rPr lang="en-US" sz="2800" dirty="0"/>
              <a:t>u</a:t>
            </a:r>
            <a:r>
              <a:rPr lang="en-US" sz="2800" dirty="0" smtClean="0"/>
              <a:t>sed </a:t>
            </a:r>
            <a:r>
              <a:rPr lang="en-US" sz="2800" dirty="0"/>
              <a:t>and </a:t>
            </a:r>
            <a:r>
              <a:rPr lang="en-US" sz="2800" dirty="0" smtClean="0"/>
              <a:t>aging </a:t>
            </a:r>
            <a:r>
              <a:rPr lang="en-US" sz="2800" dirty="0"/>
              <a:t>SCS and DOT </a:t>
            </a:r>
            <a:r>
              <a:rPr lang="en-US" sz="2800" dirty="0" smtClean="0"/>
              <a:t>aerial photographs.  </a:t>
            </a:r>
            <a:endParaRPr lang="en-US" sz="2800" dirty="0"/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800" dirty="0" smtClean="0"/>
              <a:t>Freely used state-wide </a:t>
            </a:r>
            <a:r>
              <a:rPr lang="en-US" sz="2800" dirty="0"/>
              <a:t>by </a:t>
            </a:r>
            <a:r>
              <a:rPr lang="en-US" sz="2800" dirty="0" smtClean="0"/>
              <a:t>faculty</a:t>
            </a:r>
            <a:r>
              <a:rPr lang="en-US" sz="2800" dirty="0"/>
              <a:t>, </a:t>
            </a:r>
            <a:r>
              <a:rPr lang="en-US" sz="2800" dirty="0" smtClean="0"/>
              <a:t>staff</a:t>
            </a:r>
            <a:r>
              <a:rPr lang="en-US" sz="2800" dirty="0"/>
              <a:t>, </a:t>
            </a:r>
            <a:r>
              <a:rPr lang="en-US" sz="2800" dirty="0" smtClean="0"/>
              <a:t>students</a:t>
            </a:r>
            <a:r>
              <a:rPr lang="en-US" sz="2800" dirty="0"/>
              <a:t>, </a:t>
            </a:r>
            <a:r>
              <a:rPr lang="en-US" sz="2800" dirty="0" smtClean="0"/>
              <a:t>public</a:t>
            </a:r>
            <a:r>
              <a:rPr lang="en-US" sz="2800" dirty="0"/>
              <a:t>, and </a:t>
            </a:r>
            <a:r>
              <a:rPr lang="en-US" sz="2800" dirty="0" smtClean="0"/>
              <a:t>private consultants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960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Google-based Interface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848600" cy="403859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Access to download aerial tiles as high-resolution JPEG2000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Ability to represent the tiles as rectangles, rather than points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Calculated rectangles from the point, using point and scale (altitude) information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Simple, familiar search interface</a:t>
            </a:r>
            <a:endParaRPr lang="en-US" sz="2800" dirty="0"/>
          </a:p>
          <a:p>
            <a:pPr marL="68580" indent="0">
              <a:buNone/>
            </a:pPr>
            <a:endParaRPr lang="en-US" sz="2800" dirty="0"/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8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Google-based Interface</a:t>
            </a:r>
            <a:endParaRPr lang="en-US" cap="none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70560"/>
            <a:ext cx="7715249" cy="6172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747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Google-based Interface</a:t>
            </a:r>
            <a:endParaRPr lang="en-US" cap="none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50548"/>
            <a:ext cx="7162800" cy="54974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76400" y="882352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Reverse Geo-Coding : Address </a:t>
            </a:r>
            <a:r>
              <a:rPr lang="en-US" sz="2400" dirty="0" smtClean="0">
                <a:sym typeface="Wingdings" pitchFamily="2" charset="2"/>
              </a:rPr>
              <a:t> Point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69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Google-based Interface</a:t>
            </a:r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783493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Searching an Area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45158"/>
            <a:ext cx="8077200" cy="55753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816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Google-based Interface</a:t>
            </a:r>
            <a:endParaRPr lang="en-US" cap="none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5" y="677653"/>
            <a:ext cx="7276555" cy="61803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076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Google-based Interface</a:t>
            </a:r>
            <a:endParaRPr lang="en-US" cap="none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599"/>
            <a:ext cx="7924800" cy="79154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641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7921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Aerials Project : Google-based Interface</a:t>
            </a:r>
            <a:endParaRPr lang="en-US" cap="none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8" y="1295400"/>
            <a:ext cx="9232015" cy="5562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6420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GIS Projects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3200" dirty="0" smtClean="0"/>
              <a:t>From the Air: the </a:t>
            </a:r>
            <a:r>
              <a:rPr lang="en-US" sz="3200" dirty="0"/>
              <a:t>photographic record of Florida's lands</a:t>
            </a:r>
            <a:endParaRPr lang="en-US" sz="3200" dirty="0" smtClean="0"/>
          </a:p>
          <a:p>
            <a:pPr>
              <a:spcAft>
                <a:spcPts val="2400"/>
              </a:spcAft>
            </a:pPr>
            <a:r>
              <a:rPr lang="en-US" sz="3200" dirty="0" smtClean="0">
                <a:solidFill>
                  <a:schemeClr val="accent3"/>
                </a:solidFill>
              </a:rPr>
              <a:t>Ephemeral Cities</a:t>
            </a:r>
          </a:p>
          <a:p>
            <a:pPr>
              <a:spcAft>
                <a:spcPts val="2400"/>
              </a:spcAft>
            </a:pPr>
            <a:r>
              <a:rPr lang="en-US" sz="3200" dirty="0" smtClean="0"/>
              <a:t>Unearthing Saint Augustine’s Colonial History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92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Ephemeral Cities : Focus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4999"/>
            <a:ext cx="7772400" cy="3429001"/>
          </a:xfrm>
        </p:spPr>
        <p:txBody>
          <a:bodyPr>
            <a:noAutofit/>
          </a:bodyPr>
          <a:lstStyle/>
          <a:p>
            <a:r>
              <a:rPr lang="en-US" sz="3200" dirty="0" smtClean="0"/>
              <a:t>Ephemera</a:t>
            </a:r>
          </a:p>
          <a:p>
            <a:endParaRPr lang="en-US" sz="3200" dirty="0" smtClean="0"/>
          </a:p>
          <a:p>
            <a:r>
              <a:rPr lang="en-US" sz="3200" dirty="0" smtClean="0"/>
              <a:t>Gainesville</a:t>
            </a:r>
            <a:endParaRPr lang="en-US" sz="3200" dirty="0"/>
          </a:p>
          <a:p>
            <a:r>
              <a:rPr lang="en-US" sz="3200" dirty="0" smtClean="0"/>
              <a:t>Key </a:t>
            </a:r>
            <a:r>
              <a:rPr lang="en-US" sz="3200" dirty="0"/>
              <a:t>West</a:t>
            </a:r>
          </a:p>
          <a:p>
            <a:r>
              <a:rPr lang="en-US" sz="3200" dirty="0" smtClean="0"/>
              <a:t>Tampa</a:t>
            </a:r>
            <a:endParaRPr lang="en-US" sz="3200" dirty="0"/>
          </a:p>
          <a:p>
            <a:r>
              <a:rPr lang="en-US" sz="3200" dirty="0" smtClean="0"/>
              <a:t>1880-1910</a:t>
            </a:r>
            <a:endParaRPr lang="en-US" sz="3200" dirty="0"/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67200" y="1524000"/>
            <a:ext cx="4745038" cy="4211638"/>
            <a:chOff x="8380" y="1780"/>
            <a:chExt cx="5573" cy="507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" y="1780"/>
              <a:ext cx="5573" cy="5072"/>
            </a:xfrm>
            <a:prstGeom prst="rect">
              <a:avLst/>
            </a:prstGeom>
            <a:solidFill>
              <a:srgbClr val="5A5A5A"/>
            </a:solidFill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2387" y="2894"/>
              <a:ext cx="73" cy="52"/>
              <a:chOff x="12387" y="2894"/>
              <a:chExt cx="73" cy="52"/>
            </a:xfrm>
          </p:grpSpPr>
          <p:sp>
            <p:nvSpPr>
              <p:cNvPr id="1105" name="Freeform 5"/>
              <p:cNvSpPr>
                <a:spLocks/>
              </p:cNvSpPr>
              <p:nvPr/>
            </p:nvSpPr>
            <p:spPr bwMode="auto">
              <a:xfrm>
                <a:off x="12387" y="2894"/>
                <a:ext cx="73" cy="52"/>
              </a:xfrm>
              <a:custGeom>
                <a:avLst/>
                <a:gdLst>
                  <a:gd name="T0" fmla="+- 0 12460 12387"/>
                  <a:gd name="T1" fmla="*/ T0 w 73"/>
                  <a:gd name="T2" fmla="+- 0 2920 2894"/>
                  <a:gd name="T3" fmla="*/ 2920 h 52"/>
                  <a:gd name="T4" fmla="+- 0 12387 12387"/>
                  <a:gd name="T5" fmla="*/ T4 w 73"/>
                  <a:gd name="T6" fmla="+- 0 2894 2894"/>
                  <a:gd name="T7" fmla="*/ 2894 h 52"/>
                  <a:gd name="T8" fmla="+- 0 12387 12387"/>
                  <a:gd name="T9" fmla="*/ T8 w 73"/>
                  <a:gd name="T10" fmla="+- 0 2945 2894"/>
                  <a:gd name="T11" fmla="*/ 2945 h 52"/>
                  <a:gd name="T12" fmla="+- 0 12460 12387"/>
                  <a:gd name="T13" fmla="*/ T12 w 73"/>
                  <a:gd name="T14" fmla="+- 0 2920 2894"/>
                  <a:gd name="T15" fmla="*/ 29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2338" y="2793"/>
              <a:ext cx="70" cy="70"/>
              <a:chOff x="12338" y="2793"/>
              <a:chExt cx="70" cy="70"/>
            </a:xfrm>
          </p:grpSpPr>
          <p:sp>
            <p:nvSpPr>
              <p:cNvPr id="1104" name="Freeform 7"/>
              <p:cNvSpPr>
                <a:spLocks/>
              </p:cNvSpPr>
              <p:nvPr/>
            </p:nvSpPr>
            <p:spPr bwMode="auto">
              <a:xfrm>
                <a:off x="12338" y="2793"/>
                <a:ext cx="70" cy="70"/>
              </a:xfrm>
              <a:custGeom>
                <a:avLst/>
                <a:gdLst>
                  <a:gd name="T0" fmla="+- 0 12407 12338"/>
                  <a:gd name="T1" fmla="*/ T0 w 70"/>
                  <a:gd name="T2" fmla="+- 0 2793 2793"/>
                  <a:gd name="T3" fmla="*/ 2793 h 70"/>
                  <a:gd name="T4" fmla="+- 0 12338 12338"/>
                  <a:gd name="T5" fmla="*/ T4 w 70"/>
                  <a:gd name="T6" fmla="+- 0 2825 2793"/>
                  <a:gd name="T7" fmla="*/ 2825 h 70"/>
                  <a:gd name="T8" fmla="+- 0 12374 12338"/>
                  <a:gd name="T9" fmla="*/ T8 w 70"/>
                  <a:gd name="T10" fmla="+- 0 2862 2793"/>
                  <a:gd name="T11" fmla="*/ 2862 h 70"/>
                  <a:gd name="T12" fmla="+- 0 12407 12338"/>
                  <a:gd name="T13" fmla="*/ T12 w 70"/>
                  <a:gd name="T14" fmla="+- 0 2793 2793"/>
                  <a:gd name="T15" fmla="*/ 27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2254" y="2740"/>
              <a:ext cx="52" cy="72"/>
              <a:chOff x="12254" y="2740"/>
              <a:chExt cx="52" cy="72"/>
            </a:xfrm>
          </p:grpSpPr>
          <p:sp>
            <p:nvSpPr>
              <p:cNvPr id="1103" name="Freeform 9"/>
              <p:cNvSpPr>
                <a:spLocks/>
              </p:cNvSpPr>
              <p:nvPr/>
            </p:nvSpPr>
            <p:spPr bwMode="auto">
              <a:xfrm>
                <a:off x="12254" y="2740"/>
                <a:ext cx="52" cy="72"/>
              </a:xfrm>
              <a:custGeom>
                <a:avLst/>
                <a:gdLst>
                  <a:gd name="T0" fmla="+- 0 12305 12254"/>
                  <a:gd name="T1" fmla="*/ T0 w 52"/>
                  <a:gd name="T2" fmla="+- 0 2812 2740"/>
                  <a:gd name="T3" fmla="*/ 2812 h 72"/>
                  <a:gd name="T4" fmla="+- 0 12280 12254"/>
                  <a:gd name="T5" fmla="*/ T4 w 52"/>
                  <a:gd name="T6" fmla="+- 0 2740 2740"/>
                  <a:gd name="T7" fmla="*/ 2740 h 72"/>
                  <a:gd name="T8" fmla="+- 0 12254 12254"/>
                  <a:gd name="T9" fmla="*/ T8 w 52"/>
                  <a:gd name="T10" fmla="+- 0 2812 2740"/>
                  <a:gd name="T11" fmla="*/ 2812 h 72"/>
                  <a:gd name="T12" fmla="+- 0 12305 12254"/>
                  <a:gd name="T13" fmla="*/ T12 w 52"/>
                  <a:gd name="T14" fmla="+- 0 2812 2740"/>
                  <a:gd name="T15" fmla="*/ 2812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51" y="72"/>
                    </a:moveTo>
                    <a:lnTo>
                      <a:pt x="26" y="0"/>
                    </a:lnTo>
                    <a:lnTo>
                      <a:pt x="0" y="72"/>
                    </a:lnTo>
                    <a:lnTo>
                      <a:pt x="51" y="7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12153" y="2793"/>
              <a:ext cx="70" cy="70"/>
              <a:chOff x="12153" y="2793"/>
              <a:chExt cx="70" cy="70"/>
            </a:xfrm>
          </p:grpSpPr>
          <p:sp>
            <p:nvSpPr>
              <p:cNvPr id="1102" name="Freeform 11"/>
              <p:cNvSpPr>
                <a:spLocks/>
              </p:cNvSpPr>
              <p:nvPr/>
            </p:nvSpPr>
            <p:spPr bwMode="auto">
              <a:xfrm>
                <a:off x="12153" y="2793"/>
                <a:ext cx="70" cy="70"/>
              </a:xfrm>
              <a:custGeom>
                <a:avLst/>
                <a:gdLst>
                  <a:gd name="T0" fmla="+- 0 12222 12153"/>
                  <a:gd name="T1" fmla="*/ T0 w 70"/>
                  <a:gd name="T2" fmla="+- 0 2825 2793"/>
                  <a:gd name="T3" fmla="*/ 2825 h 70"/>
                  <a:gd name="T4" fmla="+- 0 12153 12153"/>
                  <a:gd name="T5" fmla="*/ T4 w 70"/>
                  <a:gd name="T6" fmla="+- 0 2793 2793"/>
                  <a:gd name="T7" fmla="*/ 2793 h 70"/>
                  <a:gd name="T8" fmla="+- 0 12185 12153"/>
                  <a:gd name="T9" fmla="*/ T8 w 70"/>
                  <a:gd name="T10" fmla="+- 0 2862 2793"/>
                  <a:gd name="T11" fmla="*/ 2862 h 70"/>
                  <a:gd name="T12" fmla="+- 0 12222 12153"/>
                  <a:gd name="T13" fmla="*/ T12 w 70"/>
                  <a:gd name="T14" fmla="+- 0 2825 2793"/>
                  <a:gd name="T15" fmla="*/ 282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2"/>
                    </a:moveTo>
                    <a:lnTo>
                      <a:pt x="0" y="0"/>
                    </a:lnTo>
                    <a:lnTo>
                      <a:pt x="32" y="69"/>
                    </a:lnTo>
                    <a:lnTo>
                      <a:pt x="69" y="3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12100" y="2894"/>
              <a:ext cx="72" cy="52"/>
              <a:chOff x="12100" y="2894"/>
              <a:chExt cx="72" cy="52"/>
            </a:xfrm>
          </p:grpSpPr>
          <p:sp>
            <p:nvSpPr>
              <p:cNvPr id="1101" name="Freeform 13"/>
              <p:cNvSpPr>
                <a:spLocks/>
              </p:cNvSpPr>
              <p:nvPr/>
            </p:nvSpPr>
            <p:spPr bwMode="auto">
              <a:xfrm>
                <a:off x="12100" y="2894"/>
                <a:ext cx="72" cy="52"/>
              </a:xfrm>
              <a:custGeom>
                <a:avLst/>
                <a:gdLst>
                  <a:gd name="T0" fmla="+- 0 12172 12100"/>
                  <a:gd name="T1" fmla="*/ T0 w 72"/>
                  <a:gd name="T2" fmla="+- 0 2945 2894"/>
                  <a:gd name="T3" fmla="*/ 2945 h 52"/>
                  <a:gd name="T4" fmla="+- 0 12172 12100"/>
                  <a:gd name="T5" fmla="*/ T4 w 72"/>
                  <a:gd name="T6" fmla="+- 0 2894 2894"/>
                  <a:gd name="T7" fmla="*/ 2894 h 52"/>
                  <a:gd name="T8" fmla="+- 0 12100 12100"/>
                  <a:gd name="T9" fmla="*/ T8 w 72"/>
                  <a:gd name="T10" fmla="+- 0 2920 2894"/>
                  <a:gd name="T11" fmla="*/ 2920 h 52"/>
                  <a:gd name="T12" fmla="+- 0 12172 12100"/>
                  <a:gd name="T13" fmla="*/ T12 w 72"/>
                  <a:gd name="T14" fmla="+- 0 2945 2894"/>
                  <a:gd name="T15" fmla="*/ 2945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72" y="51"/>
                    </a:moveTo>
                    <a:lnTo>
                      <a:pt x="72" y="0"/>
                    </a:lnTo>
                    <a:lnTo>
                      <a:pt x="0" y="26"/>
                    </a:lnTo>
                    <a:lnTo>
                      <a:pt x="72" y="51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12153" y="2978"/>
              <a:ext cx="70" cy="70"/>
              <a:chOff x="12153" y="2978"/>
              <a:chExt cx="70" cy="70"/>
            </a:xfrm>
          </p:grpSpPr>
          <p:sp>
            <p:nvSpPr>
              <p:cNvPr id="1100" name="Freeform 15"/>
              <p:cNvSpPr>
                <a:spLocks/>
              </p:cNvSpPr>
              <p:nvPr/>
            </p:nvSpPr>
            <p:spPr bwMode="auto">
              <a:xfrm>
                <a:off x="12153" y="2978"/>
                <a:ext cx="70" cy="70"/>
              </a:xfrm>
              <a:custGeom>
                <a:avLst/>
                <a:gdLst>
                  <a:gd name="T0" fmla="+- 0 12222 12153"/>
                  <a:gd name="T1" fmla="*/ T0 w 70"/>
                  <a:gd name="T2" fmla="+- 0 3014 2978"/>
                  <a:gd name="T3" fmla="*/ 3014 h 70"/>
                  <a:gd name="T4" fmla="+- 0 12185 12153"/>
                  <a:gd name="T5" fmla="*/ T4 w 70"/>
                  <a:gd name="T6" fmla="+- 0 2978 2978"/>
                  <a:gd name="T7" fmla="*/ 2978 h 70"/>
                  <a:gd name="T8" fmla="+- 0 12153 12153"/>
                  <a:gd name="T9" fmla="*/ T8 w 70"/>
                  <a:gd name="T10" fmla="+- 0 3047 2978"/>
                  <a:gd name="T11" fmla="*/ 3047 h 70"/>
                  <a:gd name="T12" fmla="+- 0 12222 12153"/>
                  <a:gd name="T13" fmla="*/ T12 w 70"/>
                  <a:gd name="T14" fmla="+- 0 3014 2978"/>
                  <a:gd name="T15" fmla="*/ 301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6"/>
                    </a:moveTo>
                    <a:lnTo>
                      <a:pt x="32" y="0"/>
                    </a:lnTo>
                    <a:lnTo>
                      <a:pt x="0" y="69"/>
                    </a:lnTo>
                    <a:lnTo>
                      <a:pt x="69" y="3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12254" y="3027"/>
              <a:ext cx="52" cy="73"/>
              <a:chOff x="12254" y="3027"/>
              <a:chExt cx="52" cy="73"/>
            </a:xfrm>
          </p:grpSpPr>
          <p:sp>
            <p:nvSpPr>
              <p:cNvPr id="1099" name="Freeform 17"/>
              <p:cNvSpPr>
                <a:spLocks/>
              </p:cNvSpPr>
              <p:nvPr/>
            </p:nvSpPr>
            <p:spPr bwMode="auto">
              <a:xfrm>
                <a:off x="12254" y="3027"/>
                <a:ext cx="52" cy="73"/>
              </a:xfrm>
              <a:custGeom>
                <a:avLst/>
                <a:gdLst>
                  <a:gd name="T0" fmla="+- 0 12305 12254"/>
                  <a:gd name="T1" fmla="*/ T0 w 52"/>
                  <a:gd name="T2" fmla="+- 0 3027 3027"/>
                  <a:gd name="T3" fmla="*/ 3027 h 73"/>
                  <a:gd name="T4" fmla="+- 0 12254 12254"/>
                  <a:gd name="T5" fmla="*/ T4 w 52"/>
                  <a:gd name="T6" fmla="+- 0 3027 3027"/>
                  <a:gd name="T7" fmla="*/ 3027 h 73"/>
                  <a:gd name="T8" fmla="+- 0 12280 12254"/>
                  <a:gd name="T9" fmla="*/ T8 w 52"/>
                  <a:gd name="T10" fmla="+- 0 3100 3027"/>
                  <a:gd name="T11" fmla="*/ 3100 h 73"/>
                  <a:gd name="T12" fmla="+- 0 12305 12254"/>
                  <a:gd name="T13" fmla="*/ T12 w 52"/>
                  <a:gd name="T14" fmla="+- 0 3027 3027"/>
                  <a:gd name="T15" fmla="*/ 3027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51" y="0"/>
                    </a:moveTo>
                    <a:lnTo>
                      <a:pt x="0" y="0"/>
                    </a:lnTo>
                    <a:lnTo>
                      <a:pt x="26" y="73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12338" y="2978"/>
              <a:ext cx="70" cy="70"/>
              <a:chOff x="12338" y="2978"/>
              <a:chExt cx="70" cy="70"/>
            </a:xfrm>
          </p:grpSpPr>
          <p:sp>
            <p:nvSpPr>
              <p:cNvPr id="1098" name="Freeform 19"/>
              <p:cNvSpPr>
                <a:spLocks/>
              </p:cNvSpPr>
              <p:nvPr/>
            </p:nvSpPr>
            <p:spPr bwMode="auto">
              <a:xfrm>
                <a:off x="12338" y="2978"/>
                <a:ext cx="70" cy="70"/>
              </a:xfrm>
              <a:custGeom>
                <a:avLst/>
                <a:gdLst>
                  <a:gd name="T0" fmla="+- 0 12407 12338"/>
                  <a:gd name="T1" fmla="*/ T0 w 70"/>
                  <a:gd name="T2" fmla="+- 0 3047 2978"/>
                  <a:gd name="T3" fmla="*/ 3047 h 70"/>
                  <a:gd name="T4" fmla="+- 0 12374 12338"/>
                  <a:gd name="T5" fmla="*/ T4 w 70"/>
                  <a:gd name="T6" fmla="+- 0 2978 2978"/>
                  <a:gd name="T7" fmla="*/ 2978 h 70"/>
                  <a:gd name="T8" fmla="+- 0 12338 12338"/>
                  <a:gd name="T9" fmla="*/ T8 w 70"/>
                  <a:gd name="T10" fmla="+- 0 3014 2978"/>
                  <a:gd name="T11" fmla="*/ 3014 h 70"/>
                  <a:gd name="T12" fmla="+- 0 12407 12338"/>
                  <a:gd name="T13" fmla="*/ T12 w 70"/>
                  <a:gd name="T14" fmla="+- 0 3047 2978"/>
                  <a:gd name="T15" fmla="*/ 30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12190" y="2830"/>
              <a:ext cx="177" cy="179"/>
              <a:chOff x="12190" y="2830"/>
              <a:chExt cx="177" cy="179"/>
            </a:xfrm>
          </p:grpSpPr>
          <p:sp>
            <p:nvSpPr>
              <p:cNvPr id="1097" name="Freeform 21"/>
              <p:cNvSpPr>
                <a:spLocks/>
              </p:cNvSpPr>
              <p:nvPr/>
            </p:nvSpPr>
            <p:spPr bwMode="auto">
              <a:xfrm>
                <a:off x="12190" y="2830"/>
                <a:ext cx="177" cy="179"/>
              </a:xfrm>
              <a:custGeom>
                <a:avLst/>
                <a:gdLst>
                  <a:gd name="T0" fmla="+- 0 12368 12190"/>
                  <a:gd name="T1" fmla="*/ T0 w 177"/>
                  <a:gd name="T2" fmla="+- 0 2940 2830"/>
                  <a:gd name="T3" fmla="*/ 2940 h 179"/>
                  <a:gd name="T4" fmla="+- 0 12350 12190"/>
                  <a:gd name="T5" fmla="*/ T4 w 177"/>
                  <a:gd name="T6" fmla="+- 0 2869 2830"/>
                  <a:gd name="T7" fmla="*/ 2869 h 179"/>
                  <a:gd name="T8" fmla="+- 0 12283 12190"/>
                  <a:gd name="T9" fmla="*/ T8 w 177"/>
                  <a:gd name="T10" fmla="+- 0 2830 2830"/>
                  <a:gd name="T11" fmla="*/ 2830 h 179"/>
                  <a:gd name="T12" fmla="+- 0 12280 12190"/>
                  <a:gd name="T13" fmla="*/ T12 w 177"/>
                  <a:gd name="T14" fmla="+- 0 2830 2830"/>
                  <a:gd name="T15" fmla="*/ 2830 h 179"/>
                  <a:gd name="T16" fmla="+- 0 12258 12190"/>
                  <a:gd name="T17" fmla="*/ T16 w 177"/>
                  <a:gd name="T18" fmla="+- 0 2833 2830"/>
                  <a:gd name="T19" fmla="*/ 2833 h 179"/>
                  <a:gd name="T20" fmla="+- 0 12205 12190"/>
                  <a:gd name="T21" fmla="*/ T20 w 177"/>
                  <a:gd name="T22" fmla="+- 0 2870 2830"/>
                  <a:gd name="T23" fmla="*/ 2870 h 179"/>
                  <a:gd name="T24" fmla="+- 0 12190 12190"/>
                  <a:gd name="T25" fmla="*/ T24 w 177"/>
                  <a:gd name="T26" fmla="+- 0 2912 2830"/>
                  <a:gd name="T27" fmla="*/ 2912 h 179"/>
                  <a:gd name="T28" fmla="+- 0 12193 12190"/>
                  <a:gd name="T29" fmla="*/ T28 w 177"/>
                  <a:gd name="T30" fmla="+- 0 2936 2830"/>
                  <a:gd name="T31" fmla="*/ 2936 h 179"/>
                  <a:gd name="T32" fmla="+- 0 12227 12190"/>
                  <a:gd name="T33" fmla="*/ T32 w 177"/>
                  <a:gd name="T34" fmla="+- 0 2992 2830"/>
                  <a:gd name="T35" fmla="*/ 2992 h 179"/>
                  <a:gd name="T36" fmla="+- 0 12265 12190"/>
                  <a:gd name="T37" fmla="*/ T36 w 177"/>
                  <a:gd name="T38" fmla="+- 0 3009 2830"/>
                  <a:gd name="T39" fmla="*/ 3009 h 179"/>
                  <a:gd name="T40" fmla="+- 0 12291 12190"/>
                  <a:gd name="T41" fmla="*/ T40 w 177"/>
                  <a:gd name="T42" fmla="+- 0 3007 2830"/>
                  <a:gd name="T43" fmla="*/ 3007 h 179"/>
                  <a:gd name="T44" fmla="+- 0 12349 12190"/>
                  <a:gd name="T45" fmla="*/ T44 w 177"/>
                  <a:gd name="T46" fmla="+- 0 2975 2830"/>
                  <a:gd name="T47" fmla="*/ 2975 h 179"/>
                  <a:gd name="T48" fmla="+- 0 12368 12190"/>
                  <a:gd name="T49" fmla="*/ T48 w 177"/>
                  <a:gd name="T50" fmla="+- 0 2940 2830"/>
                  <a:gd name="T51" fmla="*/ 2940 h 1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77" h="179">
                    <a:moveTo>
                      <a:pt x="178" y="110"/>
                    </a:moveTo>
                    <a:lnTo>
                      <a:pt x="160" y="39"/>
                    </a:lnTo>
                    <a:lnTo>
                      <a:pt x="93" y="0"/>
                    </a:lnTo>
                    <a:lnTo>
                      <a:pt x="90" y="0"/>
                    </a:lnTo>
                    <a:lnTo>
                      <a:pt x="68" y="3"/>
                    </a:lnTo>
                    <a:lnTo>
                      <a:pt x="15" y="40"/>
                    </a:lnTo>
                    <a:lnTo>
                      <a:pt x="0" y="82"/>
                    </a:lnTo>
                    <a:lnTo>
                      <a:pt x="3" y="106"/>
                    </a:lnTo>
                    <a:lnTo>
                      <a:pt x="37" y="162"/>
                    </a:lnTo>
                    <a:lnTo>
                      <a:pt x="75" y="179"/>
                    </a:lnTo>
                    <a:lnTo>
                      <a:pt x="101" y="177"/>
                    </a:lnTo>
                    <a:lnTo>
                      <a:pt x="159" y="145"/>
                    </a:lnTo>
                    <a:lnTo>
                      <a:pt x="178" y="11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22"/>
            <p:cNvGrpSpPr>
              <a:grpSpLocks/>
            </p:cNvGrpSpPr>
            <p:nvPr/>
          </p:nvGrpSpPr>
          <p:grpSpPr bwMode="auto">
            <a:xfrm>
              <a:off x="12387" y="2894"/>
              <a:ext cx="73" cy="52"/>
              <a:chOff x="12387" y="2894"/>
              <a:chExt cx="73" cy="52"/>
            </a:xfrm>
          </p:grpSpPr>
          <p:sp>
            <p:nvSpPr>
              <p:cNvPr id="1096" name="Freeform 23"/>
              <p:cNvSpPr>
                <a:spLocks/>
              </p:cNvSpPr>
              <p:nvPr/>
            </p:nvSpPr>
            <p:spPr bwMode="auto">
              <a:xfrm>
                <a:off x="12387" y="2894"/>
                <a:ext cx="73" cy="52"/>
              </a:xfrm>
              <a:custGeom>
                <a:avLst/>
                <a:gdLst>
                  <a:gd name="T0" fmla="+- 0 12460 12387"/>
                  <a:gd name="T1" fmla="*/ T0 w 73"/>
                  <a:gd name="T2" fmla="+- 0 2920 2894"/>
                  <a:gd name="T3" fmla="*/ 2920 h 52"/>
                  <a:gd name="T4" fmla="+- 0 12387 12387"/>
                  <a:gd name="T5" fmla="*/ T4 w 73"/>
                  <a:gd name="T6" fmla="+- 0 2894 2894"/>
                  <a:gd name="T7" fmla="*/ 2894 h 52"/>
                  <a:gd name="T8" fmla="+- 0 12387 12387"/>
                  <a:gd name="T9" fmla="*/ T8 w 73"/>
                  <a:gd name="T10" fmla="+- 0 2945 2894"/>
                  <a:gd name="T11" fmla="*/ 2945 h 52"/>
                  <a:gd name="T12" fmla="+- 0 12460 12387"/>
                  <a:gd name="T13" fmla="*/ T12 w 73"/>
                  <a:gd name="T14" fmla="+- 0 2920 2894"/>
                  <a:gd name="T15" fmla="*/ 29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24"/>
            <p:cNvGrpSpPr>
              <a:grpSpLocks/>
            </p:cNvGrpSpPr>
            <p:nvPr/>
          </p:nvGrpSpPr>
          <p:grpSpPr bwMode="auto">
            <a:xfrm>
              <a:off x="12338" y="2793"/>
              <a:ext cx="70" cy="70"/>
              <a:chOff x="12338" y="2793"/>
              <a:chExt cx="70" cy="70"/>
            </a:xfrm>
          </p:grpSpPr>
          <p:sp>
            <p:nvSpPr>
              <p:cNvPr id="1095" name="Freeform 25"/>
              <p:cNvSpPr>
                <a:spLocks/>
              </p:cNvSpPr>
              <p:nvPr/>
            </p:nvSpPr>
            <p:spPr bwMode="auto">
              <a:xfrm>
                <a:off x="12338" y="2793"/>
                <a:ext cx="70" cy="70"/>
              </a:xfrm>
              <a:custGeom>
                <a:avLst/>
                <a:gdLst>
                  <a:gd name="T0" fmla="+- 0 12407 12338"/>
                  <a:gd name="T1" fmla="*/ T0 w 70"/>
                  <a:gd name="T2" fmla="+- 0 2793 2793"/>
                  <a:gd name="T3" fmla="*/ 2793 h 70"/>
                  <a:gd name="T4" fmla="+- 0 12338 12338"/>
                  <a:gd name="T5" fmla="*/ T4 w 70"/>
                  <a:gd name="T6" fmla="+- 0 2825 2793"/>
                  <a:gd name="T7" fmla="*/ 2825 h 70"/>
                  <a:gd name="T8" fmla="+- 0 12374 12338"/>
                  <a:gd name="T9" fmla="*/ T8 w 70"/>
                  <a:gd name="T10" fmla="+- 0 2862 2793"/>
                  <a:gd name="T11" fmla="*/ 2862 h 70"/>
                  <a:gd name="T12" fmla="+- 0 12407 12338"/>
                  <a:gd name="T13" fmla="*/ T12 w 70"/>
                  <a:gd name="T14" fmla="+- 0 2793 2793"/>
                  <a:gd name="T15" fmla="*/ 27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26"/>
            <p:cNvGrpSpPr>
              <a:grpSpLocks/>
            </p:cNvGrpSpPr>
            <p:nvPr/>
          </p:nvGrpSpPr>
          <p:grpSpPr bwMode="auto">
            <a:xfrm>
              <a:off x="12254" y="2740"/>
              <a:ext cx="52" cy="72"/>
              <a:chOff x="12254" y="2740"/>
              <a:chExt cx="52" cy="72"/>
            </a:xfrm>
          </p:grpSpPr>
          <p:sp>
            <p:nvSpPr>
              <p:cNvPr id="1094" name="Freeform 27"/>
              <p:cNvSpPr>
                <a:spLocks/>
              </p:cNvSpPr>
              <p:nvPr/>
            </p:nvSpPr>
            <p:spPr bwMode="auto">
              <a:xfrm>
                <a:off x="12254" y="2740"/>
                <a:ext cx="52" cy="72"/>
              </a:xfrm>
              <a:custGeom>
                <a:avLst/>
                <a:gdLst>
                  <a:gd name="T0" fmla="+- 0 12280 12254"/>
                  <a:gd name="T1" fmla="*/ T0 w 52"/>
                  <a:gd name="T2" fmla="+- 0 2740 2740"/>
                  <a:gd name="T3" fmla="*/ 2740 h 72"/>
                  <a:gd name="T4" fmla="+- 0 12254 12254"/>
                  <a:gd name="T5" fmla="*/ T4 w 52"/>
                  <a:gd name="T6" fmla="+- 0 2812 2740"/>
                  <a:gd name="T7" fmla="*/ 2812 h 72"/>
                  <a:gd name="T8" fmla="+- 0 12305 12254"/>
                  <a:gd name="T9" fmla="*/ T8 w 52"/>
                  <a:gd name="T10" fmla="+- 0 2812 2740"/>
                  <a:gd name="T11" fmla="*/ 2812 h 72"/>
                  <a:gd name="T12" fmla="+- 0 12280 12254"/>
                  <a:gd name="T13" fmla="*/ T12 w 52"/>
                  <a:gd name="T14" fmla="+- 0 2740 2740"/>
                  <a:gd name="T15" fmla="*/ 2740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26" y="0"/>
                    </a:moveTo>
                    <a:lnTo>
                      <a:pt x="0" y="72"/>
                    </a:lnTo>
                    <a:lnTo>
                      <a:pt x="51" y="7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28"/>
            <p:cNvGrpSpPr>
              <a:grpSpLocks/>
            </p:cNvGrpSpPr>
            <p:nvPr/>
          </p:nvGrpSpPr>
          <p:grpSpPr bwMode="auto">
            <a:xfrm>
              <a:off x="12153" y="2793"/>
              <a:ext cx="70" cy="70"/>
              <a:chOff x="12153" y="2793"/>
              <a:chExt cx="70" cy="70"/>
            </a:xfrm>
          </p:grpSpPr>
          <p:sp>
            <p:nvSpPr>
              <p:cNvPr id="1093" name="Freeform 29"/>
              <p:cNvSpPr>
                <a:spLocks/>
              </p:cNvSpPr>
              <p:nvPr/>
            </p:nvSpPr>
            <p:spPr bwMode="auto">
              <a:xfrm>
                <a:off x="12153" y="2793"/>
                <a:ext cx="70" cy="70"/>
              </a:xfrm>
              <a:custGeom>
                <a:avLst/>
                <a:gdLst>
                  <a:gd name="T0" fmla="+- 0 12153 12153"/>
                  <a:gd name="T1" fmla="*/ T0 w 70"/>
                  <a:gd name="T2" fmla="+- 0 2793 2793"/>
                  <a:gd name="T3" fmla="*/ 2793 h 70"/>
                  <a:gd name="T4" fmla="+- 0 12185 12153"/>
                  <a:gd name="T5" fmla="*/ T4 w 70"/>
                  <a:gd name="T6" fmla="+- 0 2862 2793"/>
                  <a:gd name="T7" fmla="*/ 2862 h 70"/>
                  <a:gd name="T8" fmla="+- 0 12222 12153"/>
                  <a:gd name="T9" fmla="*/ T8 w 70"/>
                  <a:gd name="T10" fmla="+- 0 2825 2793"/>
                  <a:gd name="T11" fmla="*/ 2825 h 70"/>
                  <a:gd name="T12" fmla="+- 0 12153 12153"/>
                  <a:gd name="T13" fmla="*/ T12 w 70"/>
                  <a:gd name="T14" fmla="+- 0 2793 2793"/>
                  <a:gd name="T15" fmla="*/ 27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32" y="69"/>
                    </a:lnTo>
                    <a:lnTo>
                      <a:pt x="69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30"/>
            <p:cNvGrpSpPr>
              <a:grpSpLocks/>
            </p:cNvGrpSpPr>
            <p:nvPr/>
          </p:nvGrpSpPr>
          <p:grpSpPr bwMode="auto">
            <a:xfrm>
              <a:off x="12100" y="2894"/>
              <a:ext cx="72" cy="52"/>
              <a:chOff x="12100" y="2894"/>
              <a:chExt cx="72" cy="52"/>
            </a:xfrm>
          </p:grpSpPr>
          <p:sp>
            <p:nvSpPr>
              <p:cNvPr id="1092" name="Freeform 31"/>
              <p:cNvSpPr>
                <a:spLocks/>
              </p:cNvSpPr>
              <p:nvPr/>
            </p:nvSpPr>
            <p:spPr bwMode="auto">
              <a:xfrm>
                <a:off x="12100" y="2894"/>
                <a:ext cx="72" cy="52"/>
              </a:xfrm>
              <a:custGeom>
                <a:avLst/>
                <a:gdLst>
                  <a:gd name="T0" fmla="+- 0 12100 12100"/>
                  <a:gd name="T1" fmla="*/ T0 w 72"/>
                  <a:gd name="T2" fmla="+- 0 2920 2894"/>
                  <a:gd name="T3" fmla="*/ 2920 h 52"/>
                  <a:gd name="T4" fmla="+- 0 12172 12100"/>
                  <a:gd name="T5" fmla="*/ T4 w 72"/>
                  <a:gd name="T6" fmla="+- 0 2945 2894"/>
                  <a:gd name="T7" fmla="*/ 2945 h 52"/>
                  <a:gd name="T8" fmla="+- 0 12172 12100"/>
                  <a:gd name="T9" fmla="*/ T8 w 72"/>
                  <a:gd name="T10" fmla="+- 0 2894 2894"/>
                  <a:gd name="T11" fmla="*/ 2894 h 52"/>
                  <a:gd name="T12" fmla="+- 0 12100 12100"/>
                  <a:gd name="T13" fmla="*/ T12 w 72"/>
                  <a:gd name="T14" fmla="+- 0 2920 2894"/>
                  <a:gd name="T15" fmla="*/ 29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0" y="26"/>
                    </a:moveTo>
                    <a:lnTo>
                      <a:pt x="72" y="51"/>
                    </a:lnTo>
                    <a:lnTo>
                      <a:pt x="72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12153" y="2978"/>
              <a:ext cx="70" cy="70"/>
              <a:chOff x="12153" y="2978"/>
              <a:chExt cx="70" cy="70"/>
            </a:xfrm>
          </p:grpSpPr>
          <p:sp>
            <p:nvSpPr>
              <p:cNvPr id="1091" name="Freeform 33"/>
              <p:cNvSpPr>
                <a:spLocks/>
              </p:cNvSpPr>
              <p:nvPr/>
            </p:nvSpPr>
            <p:spPr bwMode="auto">
              <a:xfrm>
                <a:off x="12153" y="2978"/>
                <a:ext cx="70" cy="70"/>
              </a:xfrm>
              <a:custGeom>
                <a:avLst/>
                <a:gdLst>
                  <a:gd name="T0" fmla="+- 0 12153 12153"/>
                  <a:gd name="T1" fmla="*/ T0 w 70"/>
                  <a:gd name="T2" fmla="+- 0 3047 2978"/>
                  <a:gd name="T3" fmla="*/ 3047 h 70"/>
                  <a:gd name="T4" fmla="+- 0 12222 12153"/>
                  <a:gd name="T5" fmla="*/ T4 w 70"/>
                  <a:gd name="T6" fmla="+- 0 3014 2978"/>
                  <a:gd name="T7" fmla="*/ 3014 h 70"/>
                  <a:gd name="T8" fmla="+- 0 12185 12153"/>
                  <a:gd name="T9" fmla="*/ T8 w 70"/>
                  <a:gd name="T10" fmla="+- 0 2978 2978"/>
                  <a:gd name="T11" fmla="*/ 2978 h 70"/>
                  <a:gd name="T12" fmla="+- 0 12153 12153"/>
                  <a:gd name="T13" fmla="*/ T12 w 70"/>
                  <a:gd name="T14" fmla="+- 0 3047 2978"/>
                  <a:gd name="T15" fmla="*/ 30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69"/>
                    </a:moveTo>
                    <a:lnTo>
                      <a:pt x="69" y="36"/>
                    </a:lnTo>
                    <a:lnTo>
                      <a:pt x="32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34"/>
            <p:cNvGrpSpPr>
              <a:grpSpLocks/>
            </p:cNvGrpSpPr>
            <p:nvPr/>
          </p:nvGrpSpPr>
          <p:grpSpPr bwMode="auto">
            <a:xfrm>
              <a:off x="12254" y="3027"/>
              <a:ext cx="52" cy="73"/>
              <a:chOff x="12254" y="3027"/>
              <a:chExt cx="52" cy="73"/>
            </a:xfrm>
          </p:grpSpPr>
          <p:sp>
            <p:nvSpPr>
              <p:cNvPr id="1090" name="Freeform 35"/>
              <p:cNvSpPr>
                <a:spLocks/>
              </p:cNvSpPr>
              <p:nvPr/>
            </p:nvSpPr>
            <p:spPr bwMode="auto">
              <a:xfrm>
                <a:off x="12254" y="3027"/>
                <a:ext cx="52" cy="73"/>
              </a:xfrm>
              <a:custGeom>
                <a:avLst/>
                <a:gdLst>
                  <a:gd name="T0" fmla="+- 0 12280 12254"/>
                  <a:gd name="T1" fmla="*/ T0 w 52"/>
                  <a:gd name="T2" fmla="+- 0 3100 3027"/>
                  <a:gd name="T3" fmla="*/ 3100 h 73"/>
                  <a:gd name="T4" fmla="+- 0 12305 12254"/>
                  <a:gd name="T5" fmla="*/ T4 w 52"/>
                  <a:gd name="T6" fmla="+- 0 3027 3027"/>
                  <a:gd name="T7" fmla="*/ 3027 h 73"/>
                  <a:gd name="T8" fmla="+- 0 12254 12254"/>
                  <a:gd name="T9" fmla="*/ T8 w 52"/>
                  <a:gd name="T10" fmla="+- 0 3027 3027"/>
                  <a:gd name="T11" fmla="*/ 3027 h 73"/>
                  <a:gd name="T12" fmla="+- 0 12280 12254"/>
                  <a:gd name="T13" fmla="*/ T12 w 52"/>
                  <a:gd name="T14" fmla="+- 0 3100 3027"/>
                  <a:gd name="T15" fmla="*/ 3100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26" y="73"/>
                    </a:moveTo>
                    <a:lnTo>
                      <a:pt x="51" y="0"/>
                    </a:lnTo>
                    <a:lnTo>
                      <a:pt x="0" y="0"/>
                    </a:lnTo>
                    <a:lnTo>
                      <a:pt x="26" y="73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36"/>
            <p:cNvGrpSpPr>
              <a:grpSpLocks/>
            </p:cNvGrpSpPr>
            <p:nvPr/>
          </p:nvGrpSpPr>
          <p:grpSpPr bwMode="auto">
            <a:xfrm>
              <a:off x="12338" y="2978"/>
              <a:ext cx="70" cy="70"/>
              <a:chOff x="12338" y="2978"/>
              <a:chExt cx="70" cy="70"/>
            </a:xfrm>
          </p:grpSpPr>
          <p:sp>
            <p:nvSpPr>
              <p:cNvPr id="1089" name="Freeform 37"/>
              <p:cNvSpPr>
                <a:spLocks/>
              </p:cNvSpPr>
              <p:nvPr/>
            </p:nvSpPr>
            <p:spPr bwMode="auto">
              <a:xfrm>
                <a:off x="12338" y="2978"/>
                <a:ext cx="70" cy="70"/>
              </a:xfrm>
              <a:custGeom>
                <a:avLst/>
                <a:gdLst>
                  <a:gd name="T0" fmla="+- 0 12407 12338"/>
                  <a:gd name="T1" fmla="*/ T0 w 70"/>
                  <a:gd name="T2" fmla="+- 0 3047 2978"/>
                  <a:gd name="T3" fmla="*/ 3047 h 70"/>
                  <a:gd name="T4" fmla="+- 0 12374 12338"/>
                  <a:gd name="T5" fmla="*/ T4 w 70"/>
                  <a:gd name="T6" fmla="+- 0 2978 2978"/>
                  <a:gd name="T7" fmla="*/ 2978 h 70"/>
                  <a:gd name="T8" fmla="+- 0 12338 12338"/>
                  <a:gd name="T9" fmla="*/ T8 w 70"/>
                  <a:gd name="T10" fmla="+- 0 3014 2978"/>
                  <a:gd name="T11" fmla="*/ 3014 h 70"/>
                  <a:gd name="T12" fmla="+- 0 12407 12338"/>
                  <a:gd name="T13" fmla="*/ T12 w 70"/>
                  <a:gd name="T14" fmla="+- 0 3047 2978"/>
                  <a:gd name="T15" fmla="*/ 30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38"/>
            <p:cNvGrpSpPr>
              <a:grpSpLocks/>
            </p:cNvGrpSpPr>
            <p:nvPr/>
          </p:nvGrpSpPr>
          <p:grpSpPr bwMode="auto">
            <a:xfrm>
              <a:off x="12190" y="2830"/>
              <a:ext cx="177" cy="179"/>
              <a:chOff x="12190" y="2830"/>
              <a:chExt cx="177" cy="179"/>
            </a:xfrm>
          </p:grpSpPr>
          <p:sp>
            <p:nvSpPr>
              <p:cNvPr id="1088" name="Freeform 39"/>
              <p:cNvSpPr>
                <a:spLocks/>
              </p:cNvSpPr>
              <p:nvPr/>
            </p:nvSpPr>
            <p:spPr bwMode="auto">
              <a:xfrm>
                <a:off x="12190" y="2830"/>
                <a:ext cx="177" cy="179"/>
              </a:xfrm>
              <a:custGeom>
                <a:avLst/>
                <a:gdLst>
                  <a:gd name="T0" fmla="+- 0 12280 12190"/>
                  <a:gd name="T1" fmla="*/ T0 w 177"/>
                  <a:gd name="T2" fmla="+- 0 2830 2830"/>
                  <a:gd name="T3" fmla="*/ 2830 h 179"/>
                  <a:gd name="T4" fmla="+- 0 12219 12190"/>
                  <a:gd name="T5" fmla="*/ T4 w 177"/>
                  <a:gd name="T6" fmla="+- 0 2854 2830"/>
                  <a:gd name="T7" fmla="*/ 2854 h 179"/>
                  <a:gd name="T8" fmla="+- 0 12190 12190"/>
                  <a:gd name="T9" fmla="*/ T8 w 177"/>
                  <a:gd name="T10" fmla="+- 0 2912 2830"/>
                  <a:gd name="T11" fmla="*/ 2912 h 179"/>
                  <a:gd name="T12" fmla="+- 0 12193 12190"/>
                  <a:gd name="T13" fmla="*/ T12 w 177"/>
                  <a:gd name="T14" fmla="+- 0 2936 2830"/>
                  <a:gd name="T15" fmla="*/ 2936 h 179"/>
                  <a:gd name="T16" fmla="+- 0 12227 12190"/>
                  <a:gd name="T17" fmla="*/ T16 w 177"/>
                  <a:gd name="T18" fmla="+- 0 2992 2830"/>
                  <a:gd name="T19" fmla="*/ 2992 h 179"/>
                  <a:gd name="T20" fmla="+- 0 12265 12190"/>
                  <a:gd name="T21" fmla="*/ T20 w 177"/>
                  <a:gd name="T22" fmla="+- 0 3009 2830"/>
                  <a:gd name="T23" fmla="*/ 3009 h 179"/>
                  <a:gd name="T24" fmla="+- 0 12291 12190"/>
                  <a:gd name="T25" fmla="*/ T24 w 177"/>
                  <a:gd name="T26" fmla="+- 0 3007 2830"/>
                  <a:gd name="T27" fmla="*/ 3007 h 179"/>
                  <a:gd name="T28" fmla="+- 0 12349 12190"/>
                  <a:gd name="T29" fmla="*/ T28 w 177"/>
                  <a:gd name="T30" fmla="+- 0 2975 2830"/>
                  <a:gd name="T31" fmla="*/ 2975 h 179"/>
                  <a:gd name="T32" fmla="+- 0 12368 12190"/>
                  <a:gd name="T33" fmla="*/ T32 w 177"/>
                  <a:gd name="T34" fmla="+- 0 2940 2830"/>
                  <a:gd name="T35" fmla="*/ 2940 h 179"/>
                  <a:gd name="T36" fmla="+- 0 12366 12190"/>
                  <a:gd name="T37" fmla="*/ T36 w 177"/>
                  <a:gd name="T38" fmla="+- 0 2912 2830"/>
                  <a:gd name="T39" fmla="*/ 2912 h 179"/>
                  <a:gd name="T40" fmla="+- 0 12337 12190"/>
                  <a:gd name="T41" fmla="*/ T40 w 177"/>
                  <a:gd name="T42" fmla="+- 0 2853 2830"/>
                  <a:gd name="T43" fmla="*/ 2853 h 179"/>
                  <a:gd name="T44" fmla="+- 0 12280 12190"/>
                  <a:gd name="T45" fmla="*/ T44 w 177"/>
                  <a:gd name="T46" fmla="+- 0 2830 2830"/>
                  <a:gd name="T47" fmla="*/ 2830 h 1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77" h="179">
                    <a:moveTo>
                      <a:pt x="90" y="0"/>
                    </a:moveTo>
                    <a:lnTo>
                      <a:pt x="29" y="24"/>
                    </a:lnTo>
                    <a:lnTo>
                      <a:pt x="0" y="82"/>
                    </a:lnTo>
                    <a:lnTo>
                      <a:pt x="3" y="106"/>
                    </a:lnTo>
                    <a:lnTo>
                      <a:pt x="37" y="162"/>
                    </a:lnTo>
                    <a:lnTo>
                      <a:pt x="75" y="179"/>
                    </a:lnTo>
                    <a:lnTo>
                      <a:pt x="101" y="177"/>
                    </a:lnTo>
                    <a:lnTo>
                      <a:pt x="159" y="145"/>
                    </a:lnTo>
                    <a:lnTo>
                      <a:pt x="178" y="110"/>
                    </a:lnTo>
                    <a:lnTo>
                      <a:pt x="176" y="82"/>
                    </a:lnTo>
                    <a:lnTo>
                      <a:pt x="147" y="2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40"/>
            <p:cNvGrpSpPr>
              <a:grpSpLocks/>
            </p:cNvGrpSpPr>
            <p:nvPr/>
          </p:nvGrpSpPr>
          <p:grpSpPr bwMode="auto">
            <a:xfrm>
              <a:off x="12147" y="4094"/>
              <a:ext cx="73" cy="52"/>
              <a:chOff x="12147" y="4094"/>
              <a:chExt cx="73" cy="52"/>
            </a:xfrm>
          </p:grpSpPr>
          <p:sp>
            <p:nvSpPr>
              <p:cNvPr id="1087" name="Freeform 41"/>
              <p:cNvSpPr>
                <a:spLocks/>
              </p:cNvSpPr>
              <p:nvPr/>
            </p:nvSpPr>
            <p:spPr bwMode="auto">
              <a:xfrm>
                <a:off x="12147" y="4094"/>
                <a:ext cx="73" cy="52"/>
              </a:xfrm>
              <a:custGeom>
                <a:avLst/>
                <a:gdLst>
                  <a:gd name="T0" fmla="+- 0 12220 12147"/>
                  <a:gd name="T1" fmla="*/ T0 w 73"/>
                  <a:gd name="T2" fmla="+- 0 4120 4094"/>
                  <a:gd name="T3" fmla="*/ 4120 h 52"/>
                  <a:gd name="T4" fmla="+- 0 12147 12147"/>
                  <a:gd name="T5" fmla="*/ T4 w 73"/>
                  <a:gd name="T6" fmla="+- 0 4094 4094"/>
                  <a:gd name="T7" fmla="*/ 4094 h 52"/>
                  <a:gd name="T8" fmla="+- 0 12147 12147"/>
                  <a:gd name="T9" fmla="*/ T8 w 73"/>
                  <a:gd name="T10" fmla="+- 0 4145 4094"/>
                  <a:gd name="T11" fmla="*/ 4145 h 52"/>
                  <a:gd name="T12" fmla="+- 0 12220 12147"/>
                  <a:gd name="T13" fmla="*/ T12 w 73"/>
                  <a:gd name="T14" fmla="+- 0 4120 4094"/>
                  <a:gd name="T15" fmla="*/ 41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42"/>
            <p:cNvGrpSpPr>
              <a:grpSpLocks/>
            </p:cNvGrpSpPr>
            <p:nvPr/>
          </p:nvGrpSpPr>
          <p:grpSpPr bwMode="auto">
            <a:xfrm>
              <a:off x="12098" y="3993"/>
              <a:ext cx="70" cy="70"/>
              <a:chOff x="12098" y="3993"/>
              <a:chExt cx="70" cy="70"/>
            </a:xfrm>
          </p:grpSpPr>
          <p:sp>
            <p:nvSpPr>
              <p:cNvPr id="1086" name="Freeform 43"/>
              <p:cNvSpPr>
                <a:spLocks/>
              </p:cNvSpPr>
              <p:nvPr/>
            </p:nvSpPr>
            <p:spPr bwMode="auto">
              <a:xfrm>
                <a:off x="12098" y="3993"/>
                <a:ext cx="70" cy="70"/>
              </a:xfrm>
              <a:custGeom>
                <a:avLst/>
                <a:gdLst>
                  <a:gd name="T0" fmla="+- 0 12167 12098"/>
                  <a:gd name="T1" fmla="*/ T0 w 70"/>
                  <a:gd name="T2" fmla="+- 0 3993 3993"/>
                  <a:gd name="T3" fmla="*/ 3993 h 70"/>
                  <a:gd name="T4" fmla="+- 0 12098 12098"/>
                  <a:gd name="T5" fmla="*/ T4 w 70"/>
                  <a:gd name="T6" fmla="+- 0 4025 3993"/>
                  <a:gd name="T7" fmla="*/ 4025 h 70"/>
                  <a:gd name="T8" fmla="+- 0 12134 12098"/>
                  <a:gd name="T9" fmla="*/ T8 w 70"/>
                  <a:gd name="T10" fmla="+- 0 4062 3993"/>
                  <a:gd name="T11" fmla="*/ 4062 h 70"/>
                  <a:gd name="T12" fmla="+- 0 12167 12098"/>
                  <a:gd name="T13" fmla="*/ T12 w 70"/>
                  <a:gd name="T14" fmla="+- 0 3993 3993"/>
                  <a:gd name="T15" fmla="*/ 39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44"/>
            <p:cNvGrpSpPr>
              <a:grpSpLocks/>
            </p:cNvGrpSpPr>
            <p:nvPr/>
          </p:nvGrpSpPr>
          <p:grpSpPr bwMode="auto">
            <a:xfrm>
              <a:off x="12014" y="3940"/>
              <a:ext cx="52" cy="72"/>
              <a:chOff x="12014" y="3940"/>
              <a:chExt cx="52" cy="72"/>
            </a:xfrm>
          </p:grpSpPr>
          <p:sp>
            <p:nvSpPr>
              <p:cNvPr id="1085" name="Freeform 45"/>
              <p:cNvSpPr>
                <a:spLocks/>
              </p:cNvSpPr>
              <p:nvPr/>
            </p:nvSpPr>
            <p:spPr bwMode="auto">
              <a:xfrm>
                <a:off x="12014" y="3940"/>
                <a:ext cx="52" cy="72"/>
              </a:xfrm>
              <a:custGeom>
                <a:avLst/>
                <a:gdLst>
                  <a:gd name="T0" fmla="+- 0 12065 12014"/>
                  <a:gd name="T1" fmla="*/ T0 w 52"/>
                  <a:gd name="T2" fmla="+- 0 4012 3940"/>
                  <a:gd name="T3" fmla="*/ 4012 h 72"/>
                  <a:gd name="T4" fmla="+- 0 12040 12014"/>
                  <a:gd name="T5" fmla="*/ T4 w 52"/>
                  <a:gd name="T6" fmla="+- 0 3940 3940"/>
                  <a:gd name="T7" fmla="*/ 3940 h 72"/>
                  <a:gd name="T8" fmla="+- 0 12014 12014"/>
                  <a:gd name="T9" fmla="*/ T8 w 52"/>
                  <a:gd name="T10" fmla="+- 0 4012 3940"/>
                  <a:gd name="T11" fmla="*/ 4012 h 72"/>
                  <a:gd name="T12" fmla="+- 0 12065 12014"/>
                  <a:gd name="T13" fmla="*/ T12 w 52"/>
                  <a:gd name="T14" fmla="+- 0 4012 3940"/>
                  <a:gd name="T15" fmla="*/ 4012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51" y="72"/>
                    </a:moveTo>
                    <a:lnTo>
                      <a:pt x="26" y="0"/>
                    </a:lnTo>
                    <a:lnTo>
                      <a:pt x="0" y="72"/>
                    </a:lnTo>
                    <a:lnTo>
                      <a:pt x="51" y="7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46"/>
            <p:cNvGrpSpPr>
              <a:grpSpLocks/>
            </p:cNvGrpSpPr>
            <p:nvPr/>
          </p:nvGrpSpPr>
          <p:grpSpPr bwMode="auto">
            <a:xfrm>
              <a:off x="11913" y="3993"/>
              <a:ext cx="70" cy="70"/>
              <a:chOff x="11913" y="3993"/>
              <a:chExt cx="70" cy="70"/>
            </a:xfrm>
          </p:grpSpPr>
          <p:sp>
            <p:nvSpPr>
              <p:cNvPr id="1084" name="Freeform 47"/>
              <p:cNvSpPr>
                <a:spLocks/>
              </p:cNvSpPr>
              <p:nvPr/>
            </p:nvSpPr>
            <p:spPr bwMode="auto">
              <a:xfrm>
                <a:off x="11913" y="3993"/>
                <a:ext cx="70" cy="70"/>
              </a:xfrm>
              <a:custGeom>
                <a:avLst/>
                <a:gdLst>
                  <a:gd name="T0" fmla="+- 0 11982 11913"/>
                  <a:gd name="T1" fmla="*/ T0 w 70"/>
                  <a:gd name="T2" fmla="+- 0 4025 3993"/>
                  <a:gd name="T3" fmla="*/ 4025 h 70"/>
                  <a:gd name="T4" fmla="+- 0 11913 11913"/>
                  <a:gd name="T5" fmla="*/ T4 w 70"/>
                  <a:gd name="T6" fmla="+- 0 3993 3993"/>
                  <a:gd name="T7" fmla="*/ 3993 h 70"/>
                  <a:gd name="T8" fmla="+- 0 11945 11913"/>
                  <a:gd name="T9" fmla="*/ T8 w 70"/>
                  <a:gd name="T10" fmla="+- 0 4062 3993"/>
                  <a:gd name="T11" fmla="*/ 4062 h 70"/>
                  <a:gd name="T12" fmla="+- 0 11982 11913"/>
                  <a:gd name="T13" fmla="*/ T12 w 70"/>
                  <a:gd name="T14" fmla="+- 0 4025 3993"/>
                  <a:gd name="T15" fmla="*/ 402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2"/>
                    </a:moveTo>
                    <a:lnTo>
                      <a:pt x="0" y="0"/>
                    </a:lnTo>
                    <a:lnTo>
                      <a:pt x="32" y="69"/>
                    </a:lnTo>
                    <a:lnTo>
                      <a:pt x="69" y="3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48"/>
            <p:cNvGrpSpPr>
              <a:grpSpLocks/>
            </p:cNvGrpSpPr>
            <p:nvPr/>
          </p:nvGrpSpPr>
          <p:grpSpPr bwMode="auto">
            <a:xfrm>
              <a:off x="11860" y="4094"/>
              <a:ext cx="72" cy="52"/>
              <a:chOff x="11860" y="4094"/>
              <a:chExt cx="72" cy="52"/>
            </a:xfrm>
          </p:grpSpPr>
          <p:sp>
            <p:nvSpPr>
              <p:cNvPr id="1083" name="Freeform 49"/>
              <p:cNvSpPr>
                <a:spLocks/>
              </p:cNvSpPr>
              <p:nvPr/>
            </p:nvSpPr>
            <p:spPr bwMode="auto">
              <a:xfrm>
                <a:off x="11860" y="4094"/>
                <a:ext cx="72" cy="52"/>
              </a:xfrm>
              <a:custGeom>
                <a:avLst/>
                <a:gdLst>
                  <a:gd name="T0" fmla="+- 0 11932 11860"/>
                  <a:gd name="T1" fmla="*/ T0 w 72"/>
                  <a:gd name="T2" fmla="+- 0 4145 4094"/>
                  <a:gd name="T3" fmla="*/ 4145 h 52"/>
                  <a:gd name="T4" fmla="+- 0 11932 11860"/>
                  <a:gd name="T5" fmla="*/ T4 w 72"/>
                  <a:gd name="T6" fmla="+- 0 4094 4094"/>
                  <a:gd name="T7" fmla="*/ 4094 h 52"/>
                  <a:gd name="T8" fmla="+- 0 11860 11860"/>
                  <a:gd name="T9" fmla="*/ T8 w 72"/>
                  <a:gd name="T10" fmla="+- 0 4120 4094"/>
                  <a:gd name="T11" fmla="*/ 4120 h 52"/>
                  <a:gd name="T12" fmla="+- 0 11932 11860"/>
                  <a:gd name="T13" fmla="*/ T12 w 72"/>
                  <a:gd name="T14" fmla="+- 0 4145 4094"/>
                  <a:gd name="T15" fmla="*/ 4145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72" y="51"/>
                    </a:moveTo>
                    <a:lnTo>
                      <a:pt x="72" y="0"/>
                    </a:lnTo>
                    <a:lnTo>
                      <a:pt x="0" y="26"/>
                    </a:lnTo>
                    <a:lnTo>
                      <a:pt x="72" y="51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50"/>
            <p:cNvGrpSpPr>
              <a:grpSpLocks/>
            </p:cNvGrpSpPr>
            <p:nvPr/>
          </p:nvGrpSpPr>
          <p:grpSpPr bwMode="auto">
            <a:xfrm>
              <a:off x="11913" y="4178"/>
              <a:ext cx="70" cy="70"/>
              <a:chOff x="11913" y="4178"/>
              <a:chExt cx="70" cy="70"/>
            </a:xfrm>
          </p:grpSpPr>
          <p:sp>
            <p:nvSpPr>
              <p:cNvPr id="1082" name="Freeform 51"/>
              <p:cNvSpPr>
                <a:spLocks/>
              </p:cNvSpPr>
              <p:nvPr/>
            </p:nvSpPr>
            <p:spPr bwMode="auto">
              <a:xfrm>
                <a:off x="11913" y="4178"/>
                <a:ext cx="70" cy="70"/>
              </a:xfrm>
              <a:custGeom>
                <a:avLst/>
                <a:gdLst>
                  <a:gd name="T0" fmla="+- 0 11982 11913"/>
                  <a:gd name="T1" fmla="*/ T0 w 70"/>
                  <a:gd name="T2" fmla="+- 0 4214 4178"/>
                  <a:gd name="T3" fmla="*/ 4214 h 70"/>
                  <a:gd name="T4" fmla="+- 0 11945 11913"/>
                  <a:gd name="T5" fmla="*/ T4 w 70"/>
                  <a:gd name="T6" fmla="+- 0 4178 4178"/>
                  <a:gd name="T7" fmla="*/ 4178 h 70"/>
                  <a:gd name="T8" fmla="+- 0 11913 11913"/>
                  <a:gd name="T9" fmla="*/ T8 w 70"/>
                  <a:gd name="T10" fmla="+- 0 4247 4178"/>
                  <a:gd name="T11" fmla="*/ 4247 h 70"/>
                  <a:gd name="T12" fmla="+- 0 11982 11913"/>
                  <a:gd name="T13" fmla="*/ T12 w 70"/>
                  <a:gd name="T14" fmla="+- 0 4214 4178"/>
                  <a:gd name="T15" fmla="*/ 421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6"/>
                    </a:moveTo>
                    <a:lnTo>
                      <a:pt x="32" y="0"/>
                    </a:lnTo>
                    <a:lnTo>
                      <a:pt x="0" y="69"/>
                    </a:lnTo>
                    <a:lnTo>
                      <a:pt x="69" y="3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52"/>
            <p:cNvGrpSpPr>
              <a:grpSpLocks/>
            </p:cNvGrpSpPr>
            <p:nvPr/>
          </p:nvGrpSpPr>
          <p:grpSpPr bwMode="auto">
            <a:xfrm>
              <a:off x="12014" y="4227"/>
              <a:ext cx="52" cy="73"/>
              <a:chOff x="12014" y="4227"/>
              <a:chExt cx="52" cy="73"/>
            </a:xfrm>
          </p:grpSpPr>
          <p:sp>
            <p:nvSpPr>
              <p:cNvPr id="1081" name="Freeform 53"/>
              <p:cNvSpPr>
                <a:spLocks/>
              </p:cNvSpPr>
              <p:nvPr/>
            </p:nvSpPr>
            <p:spPr bwMode="auto">
              <a:xfrm>
                <a:off x="12014" y="4227"/>
                <a:ext cx="52" cy="73"/>
              </a:xfrm>
              <a:custGeom>
                <a:avLst/>
                <a:gdLst>
                  <a:gd name="T0" fmla="+- 0 12065 12014"/>
                  <a:gd name="T1" fmla="*/ T0 w 52"/>
                  <a:gd name="T2" fmla="+- 0 4227 4227"/>
                  <a:gd name="T3" fmla="*/ 4227 h 73"/>
                  <a:gd name="T4" fmla="+- 0 12014 12014"/>
                  <a:gd name="T5" fmla="*/ T4 w 52"/>
                  <a:gd name="T6" fmla="+- 0 4227 4227"/>
                  <a:gd name="T7" fmla="*/ 4227 h 73"/>
                  <a:gd name="T8" fmla="+- 0 12040 12014"/>
                  <a:gd name="T9" fmla="*/ T8 w 52"/>
                  <a:gd name="T10" fmla="+- 0 4300 4227"/>
                  <a:gd name="T11" fmla="*/ 4300 h 73"/>
                  <a:gd name="T12" fmla="+- 0 12065 12014"/>
                  <a:gd name="T13" fmla="*/ T12 w 52"/>
                  <a:gd name="T14" fmla="+- 0 4227 4227"/>
                  <a:gd name="T15" fmla="*/ 4227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51" y="0"/>
                    </a:moveTo>
                    <a:lnTo>
                      <a:pt x="0" y="0"/>
                    </a:lnTo>
                    <a:lnTo>
                      <a:pt x="26" y="73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54"/>
            <p:cNvGrpSpPr>
              <a:grpSpLocks/>
            </p:cNvGrpSpPr>
            <p:nvPr/>
          </p:nvGrpSpPr>
          <p:grpSpPr bwMode="auto">
            <a:xfrm>
              <a:off x="12098" y="4178"/>
              <a:ext cx="70" cy="70"/>
              <a:chOff x="12098" y="4178"/>
              <a:chExt cx="70" cy="70"/>
            </a:xfrm>
          </p:grpSpPr>
          <p:sp>
            <p:nvSpPr>
              <p:cNvPr id="1080" name="Freeform 55"/>
              <p:cNvSpPr>
                <a:spLocks/>
              </p:cNvSpPr>
              <p:nvPr/>
            </p:nvSpPr>
            <p:spPr bwMode="auto">
              <a:xfrm>
                <a:off x="12098" y="4178"/>
                <a:ext cx="70" cy="70"/>
              </a:xfrm>
              <a:custGeom>
                <a:avLst/>
                <a:gdLst>
                  <a:gd name="T0" fmla="+- 0 12167 12098"/>
                  <a:gd name="T1" fmla="*/ T0 w 70"/>
                  <a:gd name="T2" fmla="+- 0 4247 4178"/>
                  <a:gd name="T3" fmla="*/ 4247 h 70"/>
                  <a:gd name="T4" fmla="+- 0 12134 12098"/>
                  <a:gd name="T5" fmla="*/ T4 w 70"/>
                  <a:gd name="T6" fmla="+- 0 4178 4178"/>
                  <a:gd name="T7" fmla="*/ 4178 h 70"/>
                  <a:gd name="T8" fmla="+- 0 12098 12098"/>
                  <a:gd name="T9" fmla="*/ T8 w 70"/>
                  <a:gd name="T10" fmla="+- 0 4214 4178"/>
                  <a:gd name="T11" fmla="*/ 4214 h 70"/>
                  <a:gd name="T12" fmla="+- 0 12167 12098"/>
                  <a:gd name="T13" fmla="*/ T12 w 70"/>
                  <a:gd name="T14" fmla="+- 0 4247 4178"/>
                  <a:gd name="T15" fmla="*/ 42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56"/>
            <p:cNvGrpSpPr>
              <a:grpSpLocks/>
            </p:cNvGrpSpPr>
            <p:nvPr/>
          </p:nvGrpSpPr>
          <p:grpSpPr bwMode="auto">
            <a:xfrm>
              <a:off x="11950" y="4030"/>
              <a:ext cx="177" cy="179"/>
              <a:chOff x="11950" y="4030"/>
              <a:chExt cx="177" cy="179"/>
            </a:xfrm>
          </p:grpSpPr>
          <p:sp>
            <p:nvSpPr>
              <p:cNvPr id="1079" name="Freeform 57"/>
              <p:cNvSpPr>
                <a:spLocks/>
              </p:cNvSpPr>
              <p:nvPr/>
            </p:nvSpPr>
            <p:spPr bwMode="auto">
              <a:xfrm>
                <a:off x="11950" y="4030"/>
                <a:ext cx="177" cy="179"/>
              </a:xfrm>
              <a:custGeom>
                <a:avLst/>
                <a:gdLst>
                  <a:gd name="T0" fmla="+- 0 12128 11950"/>
                  <a:gd name="T1" fmla="*/ T0 w 177"/>
                  <a:gd name="T2" fmla="+- 0 4140 4030"/>
                  <a:gd name="T3" fmla="*/ 4140 h 179"/>
                  <a:gd name="T4" fmla="+- 0 12110 11950"/>
                  <a:gd name="T5" fmla="*/ T4 w 177"/>
                  <a:gd name="T6" fmla="+- 0 4069 4030"/>
                  <a:gd name="T7" fmla="*/ 4069 h 179"/>
                  <a:gd name="T8" fmla="+- 0 12043 11950"/>
                  <a:gd name="T9" fmla="*/ T8 w 177"/>
                  <a:gd name="T10" fmla="+- 0 4030 4030"/>
                  <a:gd name="T11" fmla="*/ 4030 h 179"/>
                  <a:gd name="T12" fmla="+- 0 12040 11950"/>
                  <a:gd name="T13" fmla="*/ T12 w 177"/>
                  <a:gd name="T14" fmla="+- 0 4030 4030"/>
                  <a:gd name="T15" fmla="*/ 4030 h 179"/>
                  <a:gd name="T16" fmla="+- 0 12018 11950"/>
                  <a:gd name="T17" fmla="*/ T16 w 177"/>
                  <a:gd name="T18" fmla="+- 0 4033 4030"/>
                  <a:gd name="T19" fmla="*/ 4033 h 179"/>
                  <a:gd name="T20" fmla="+- 0 11965 11950"/>
                  <a:gd name="T21" fmla="*/ T20 w 177"/>
                  <a:gd name="T22" fmla="+- 0 4070 4030"/>
                  <a:gd name="T23" fmla="*/ 4070 h 179"/>
                  <a:gd name="T24" fmla="+- 0 11950 11950"/>
                  <a:gd name="T25" fmla="*/ T24 w 177"/>
                  <a:gd name="T26" fmla="+- 0 4112 4030"/>
                  <a:gd name="T27" fmla="*/ 4112 h 179"/>
                  <a:gd name="T28" fmla="+- 0 11953 11950"/>
                  <a:gd name="T29" fmla="*/ T28 w 177"/>
                  <a:gd name="T30" fmla="+- 0 4136 4030"/>
                  <a:gd name="T31" fmla="*/ 4136 h 179"/>
                  <a:gd name="T32" fmla="+- 0 11987 11950"/>
                  <a:gd name="T33" fmla="*/ T32 w 177"/>
                  <a:gd name="T34" fmla="+- 0 4192 4030"/>
                  <a:gd name="T35" fmla="*/ 4192 h 179"/>
                  <a:gd name="T36" fmla="+- 0 12025 11950"/>
                  <a:gd name="T37" fmla="*/ T36 w 177"/>
                  <a:gd name="T38" fmla="+- 0 4209 4030"/>
                  <a:gd name="T39" fmla="*/ 4209 h 179"/>
                  <a:gd name="T40" fmla="+- 0 12051 11950"/>
                  <a:gd name="T41" fmla="*/ T40 w 177"/>
                  <a:gd name="T42" fmla="+- 0 4207 4030"/>
                  <a:gd name="T43" fmla="*/ 4207 h 179"/>
                  <a:gd name="T44" fmla="+- 0 12109 11950"/>
                  <a:gd name="T45" fmla="*/ T44 w 177"/>
                  <a:gd name="T46" fmla="+- 0 4175 4030"/>
                  <a:gd name="T47" fmla="*/ 4175 h 179"/>
                  <a:gd name="T48" fmla="+- 0 12128 11950"/>
                  <a:gd name="T49" fmla="*/ T48 w 177"/>
                  <a:gd name="T50" fmla="+- 0 4140 4030"/>
                  <a:gd name="T51" fmla="*/ 4140 h 1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77" h="179">
                    <a:moveTo>
                      <a:pt x="178" y="110"/>
                    </a:moveTo>
                    <a:lnTo>
                      <a:pt x="160" y="39"/>
                    </a:lnTo>
                    <a:lnTo>
                      <a:pt x="93" y="0"/>
                    </a:lnTo>
                    <a:lnTo>
                      <a:pt x="90" y="0"/>
                    </a:lnTo>
                    <a:lnTo>
                      <a:pt x="68" y="3"/>
                    </a:lnTo>
                    <a:lnTo>
                      <a:pt x="15" y="40"/>
                    </a:lnTo>
                    <a:lnTo>
                      <a:pt x="0" y="82"/>
                    </a:lnTo>
                    <a:lnTo>
                      <a:pt x="3" y="106"/>
                    </a:lnTo>
                    <a:lnTo>
                      <a:pt x="37" y="162"/>
                    </a:lnTo>
                    <a:lnTo>
                      <a:pt x="75" y="179"/>
                    </a:lnTo>
                    <a:lnTo>
                      <a:pt x="101" y="177"/>
                    </a:lnTo>
                    <a:lnTo>
                      <a:pt x="159" y="145"/>
                    </a:lnTo>
                    <a:lnTo>
                      <a:pt x="178" y="11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24" name="Group 58"/>
            <p:cNvGrpSpPr>
              <a:grpSpLocks/>
            </p:cNvGrpSpPr>
            <p:nvPr/>
          </p:nvGrpSpPr>
          <p:grpSpPr bwMode="auto">
            <a:xfrm>
              <a:off x="12147" y="4094"/>
              <a:ext cx="73" cy="52"/>
              <a:chOff x="12147" y="4094"/>
              <a:chExt cx="73" cy="52"/>
            </a:xfrm>
          </p:grpSpPr>
          <p:sp>
            <p:nvSpPr>
              <p:cNvPr id="1078" name="Freeform 59"/>
              <p:cNvSpPr>
                <a:spLocks/>
              </p:cNvSpPr>
              <p:nvPr/>
            </p:nvSpPr>
            <p:spPr bwMode="auto">
              <a:xfrm>
                <a:off x="12147" y="4094"/>
                <a:ext cx="73" cy="52"/>
              </a:xfrm>
              <a:custGeom>
                <a:avLst/>
                <a:gdLst>
                  <a:gd name="T0" fmla="+- 0 12220 12147"/>
                  <a:gd name="T1" fmla="*/ T0 w 73"/>
                  <a:gd name="T2" fmla="+- 0 4120 4094"/>
                  <a:gd name="T3" fmla="*/ 4120 h 52"/>
                  <a:gd name="T4" fmla="+- 0 12147 12147"/>
                  <a:gd name="T5" fmla="*/ T4 w 73"/>
                  <a:gd name="T6" fmla="+- 0 4094 4094"/>
                  <a:gd name="T7" fmla="*/ 4094 h 52"/>
                  <a:gd name="T8" fmla="+- 0 12147 12147"/>
                  <a:gd name="T9" fmla="*/ T8 w 73"/>
                  <a:gd name="T10" fmla="+- 0 4145 4094"/>
                  <a:gd name="T11" fmla="*/ 4145 h 52"/>
                  <a:gd name="T12" fmla="+- 0 12220 12147"/>
                  <a:gd name="T13" fmla="*/ T12 w 73"/>
                  <a:gd name="T14" fmla="+- 0 4120 4094"/>
                  <a:gd name="T15" fmla="*/ 41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25" name="Group 60"/>
            <p:cNvGrpSpPr>
              <a:grpSpLocks/>
            </p:cNvGrpSpPr>
            <p:nvPr/>
          </p:nvGrpSpPr>
          <p:grpSpPr bwMode="auto">
            <a:xfrm>
              <a:off x="12098" y="3993"/>
              <a:ext cx="70" cy="70"/>
              <a:chOff x="12098" y="3993"/>
              <a:chExt cx="70" cy="70"/>
            </a:xfrm>
          </p:grpSpPr>
          <p:sp>
            <p:nvSpPr>
              <p:cNvPr id="1077" name="Freeform 61"/>
              <p:cNvSpPr>
                <a:spLocks/>
              </p:cNvSpPr>
              <p:nvPr/>
            </p:nvSpPr>
            <p:spPr bwMode="auto">
              <a:xfrm>
                <a:off x="12098" y="3993"/>
                <a:ext cx="70" cy="70"/>
              </a:xfrm>
              <a:custGeom>
                <a:avLst/>
                <a:gdLst>
                  <a:gd name="T0" fmla="+- 0 12167 12098"/>
                  <a:gd name="T1" fmla="*/ T0 w 70"/>
                  <a:gd name="T2" fmla="+- 0 3993 3993"/>
                  <a:gd name="T3" fmla="*/ 3993 h 70"/>
                  <a:gd name="T4" fmla="+- 0 12098 12098"/>
                  <a:gd name="T5" fmla="*/ T4 w 70"/>
                  <a:gd name="T6" fmla="+- 0 4025 3993"/>
                  <a:gd name="T7" fmla="*/ 4025 h 70"/>
                  <a:gd name="T8" fmla="+- 0 12134 12098"/>
                  <a:gd name="T9" fmla="*/ T8 w 70"/>
                  <a:gd name="T10" fmla="+- 0 4062 3993"/>
                  <a:gd name="T11" fmla="*/ 4062 h 70"/>
                  <a:gd name="T12" fmla="+- 0 12167 12098"/>
                  <a:gd name="T13" fmla="*/ T12 w 70"/>
                  <a:gd name="T14" fmla="+- 0 3993 3993"/>
                  <a:gd name="T15" fmla="*/ 39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26" name="Group 62"/>
            <p:cNvGrpSpPr>
              <a:grpSpLocks/>
            </p:cNvGrpSpPr>
            <p:nvPr/>
          </p:nvGrpSpPr>
          <p:grpSpPr bwMode="auto">
            <a:xfrm>
              <a:off x="12014" y="3940"/>
              <a:ext cx="52" cy="72"/>
              <a:chOff x="12014" y="3940"/>
              <a:chExt cx="52" cy="72"/>
            </a:xfrm>
          </p:grpSpPr>
          <p:sp>
            <p:nvSpPr>
              <p:cNvPr id="1076" name="Freeform 63"/>
              <p:cNvSpPr>
                <a:spLocks/>
              </p:cNvSpPr>
              <p:nvPr/>
            </p:nvSpPr>
            <p:spPr bwMode="auto">
              <a:xfrm>
                <a:off x="12014" y="3940"/>
                <a:ext cx="52" cy="72"/>
              </a:xfrm>
              <a:custGeom>
                <a:avLst/>
                <a:gdLst>
                  <a:gd name="T0" fmla="+- 0 12040 12014"/>
                  <a:gd name="T1" fmla="*/ T0 w 52"/>
                  <a:gd name="T2" fmla="+- 0 3940 3940"/>
                  <a:gd name="T3" fmla="*/ 3940 h 72"/>
                  <a:gd name="T4" fmla="+- 0 12014 12014"/>
                  <a:gd name="T5" fmla="*/ T4 w 52"/>
                  <a:gd name="T6" fmla="+- 0 4012 3940"/>
                  <a:gd name="T7" fmla="*/ 4012 h 72"/>
                  <a:gd name="T8" fmla="+- 0 12065 12014"/>
                  <a:gd name="T9" fmla="*/ T8 w 52"/>
                  <a:gd name="T10" fmla="+- 0 4012 3940"/>
                  <a:gd name="T11" fmla="*/ 4012 h 72"/>
                  <a:gd name="T12" fmla="+- 0 12040 12014"/>
                  <a:gd name="T13" fmla="*/ T12 w 52"/>
                  <a:gd name="T14" fmla="+- 0 3940 3940"/>
                  <a:gd name="T15" fmla="*/ 3940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26" y="0"/>
                    </a:moveTo>
                    <a:lnTo>
                      <a:pt x="0" y="72"/>
                    </a:lnTo>
                    <a:lnTo>
                      <a:pt x="51" y="7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28" name="Group 64"/>
            <p:cNvGrpSpPr>
              <a:grpSpLocks/>
            </p:cNvGrpSpPr>
            <p:nvPr/>
          </p:nvGrpSpPr>
          <p:grpSpPr bwMode="auto">
            <a:xfrm>
              <a:off x="11913" y="3993"/>
              <a:ext cx="70" cy="70"/>
              <a:chOff x="11913" y="3993"/>
              <a:chExt cx="70" cy="70"/>
            </a:xfrm>
          </p:grpSpPr>
          <p:sp>
            <p:nvSpPr>
              <p:cNvPr id="1075" name="Freeform 65"/>
              <p:cNvSpPr>
                <a:spLocks/>
              </p:cNvSpPr>
              <p:nvPr/>
            </p:nvSpPr>
            <p:spPr bwMode="auto">
              <a:xfrm>
                <a:off x="11913" y="3993"/>
                <a:ext cx="70" cy="70"/>
              </a:xfrm>
              <a:custGeom>
                <a:avLst/>
                <a:gdLst>
                  <a:gd name="T0" fmla="+- 0 11913 11913"/>
                  <a:gd name="T1" fmla="*/ T0 w 70"/>
                  <a:gd name="T2" fmla="+- 0 3993 3993"/>
                  <a:gd name="T3" fmla="*/ 3993 h 70"/>
                  <a:gd name="T4" fmla="+- 0 11945 11913"/>
                  <a:gd name="T5" fmla="*/ T4 w 70"/>
                  <a:gd name="T6" fmla="+- 0 4062 3993"/>
                  <a:gd name="T7" fmla="*/ 4062 h 70"/>
                  <a:gd name="T8" fmla="+- 0 11982 11913"/>
                  <a:gd name="T9" fmla="*/ T8 w 70"/>
                  <a:gd name="T10" fmla="+- 0 4025 3993"/>
                  <a:gd name="T11" fmla="*/ 4025 h 70"/>
                  <a:gd name="T12" fmla="+- 0 11913 11913"/>
                  <a:gd name="T13" fmla="*/ T12 w 70"/>
                  <a:gd name="T14" fmla="+- 0 3993 3993"/>
                  <a:gd name="T15" fmla="*/ 39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32" y="69"/>
                    </a:lnTo>
                    <a:lnTo>
                      <a:pt x="69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29" name="Group 66"/>
            <p:cNvGrpSpPr>
              <a:grpSpLocks/>
            </p:cNvGrpSpPr>
            <p:nvPr/>
          </p:nvGrpSpPr>
          <p:grpSpPr bwMode="auto">
            <a:xfrm>
              <a:off x="11860" y="4094"/>
              <a:ext cx="72" cy="52"/>
              <a:chOff x="11860" y="4094"/>
              <a:chExt cx="72" cy="52"/>
            </a:xfrm>
          </p:grpSpPr>
          <p:sp>
            <p:nvSpPr>
              <p:cNvPr id="1074" name="Freeform 67"/>
              <p:cNvSpPr>
                <a:spLocks/>
              </p:cNvSpPr>
              <p:nvPr/>
            </p:nvSpPr>
            <p:spPr bwMode="auto">
              <a:xfrm>
                <a:off x="11860" y="4094"/>
                <a:ext cx="72" cy="52"/>
              </a:xfrm>
              <a:custGeom>
                <a:avLst/>
                <a:gdLst>
                  <a:gd name="T0" fmla="+- 0 11860 11860"/>
                  <a:gd name="T1" fmla="*/ T0 w 72"/>
                  <a:gd name="T2" fmla="+- 0 4120 4094"/>
                  <a:gd name="T3" fmla="*/ 4120 h 52"/>
                  <a:gd name="T4" fmla="+- 0 11932 11860"/>
                  <a:gd name="T5" fmla="*/ T4 w 72"/>
                  <a:gd name="T6" fmla="+- 0 4145 4094"/>
                  <a:gd name="T7" fmla="*/ 4145 h 52"/>
                  <a:gd name="T8" fmla="+- 0 11932 11860"/>
                  <a:gd name="T9" fmla="*/ T8 w 72"/>
                  <a:gd name="T10" fmla="+- 0 4094 4094"/>
                  <a:gd name="T11" fmla="*/ 4094 h 52"/>
                  <a:gd name="T12" fmla="+- 0 11860 11860"/>
                  <a:gd name="T13" fmla="*/ T12 w 72"/>
                  <a:gd name="T14" fmla="+- 0 4120 4094"/>
                  <a:gd name="T15" fmla="*/ 41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0" y="26"/>
                    </a:moveTo>
                    <a:lnTo>
                      <a:pt x="72" y="51"/>
                    </a:lnTo>
                    <a:lnTo>
                      <a:pt x="72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0" name="Group 68"/>
            <p:cNvGrpSpPr>
              <a:grpSpLocks/>
            </p:cNvGrpSpPr>
            <p:nvPr/>
          </p:nvGrpSpPr>
          <p:grpSpPr bwMode="auto">
            <a:xfrm>
              <a:off x="11913" y="4178"/>
              <a:ext cx="70" cy="70"/>
              <a:chOff x="11913" y="4178"/>
              <a:chExt cx="70" cy="70"/>
            </a:xfrm>
          </p:grpSpPr>
          <p:sp>
            <p:nvSpPr>
              <p:cNvPr id="1073" name="Freeform 69"/>
              <p:cNvSpPr>
                <a:spLocks/>
              </p:cNvSpPr>
              <p:nvPr/>
            </p:nvSpPr>
            <p:spPr bwMode="auto">
              <a:xfrm>
                <a:off x="11913" y="4178"/>
                <a:ext cx="70" cy="70"/>
              </a:xfrm>
              <a:custGeom>
                <a:avLst/>
                <a:gdLst>
                  <a:gd name="T0" fmla="+- 0 11913 11913"/>
                  <a:gd name="T1" fmla="*/ T0 w 70"/>
                  <a:gd name="T2" fmla="+- 0 4247 4178"/>
                  <a:gd name="T3" fmla="*/ 4247 h 70"/>
                  <a:gd name="T4" fmla="+- 0 11982 11913"/>
                  <a:gd name="T5" fmla="*/ T4 w 70"/>
                  <a:gd name="T6" fmla="+- 0 4214 4178"/>
                  <a:gd name="T7" fmla="*/ 4214 h 70"/>
                  <a:gd name="T8" fmla="+- 0 11945 11913"/>
                  <a:gd name="T9" fmla="*/ T8 w 70"/>
                  <a:gd name="T10" fmla="+- 0 4178 4178"/>
                  <a:gd name="T11" fmla="*/ 4178 h 70"/>
                  <a:gd name="T12" fmla="+- 0 11913 11913"/>
                  <a:gd name="T13" fmla="*/ T12 w 70"/>
                  <a:gd name="T14" fmla="+- 0 4247 4178"/>
                  <a:gd name="T15" fmla="*/ 42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69"/>
                    </a:moveTo>
                    <a:lnTo>
                      <a:pt x="69" y="36"/>
                    </a:lnTo>
                    <a:lnTo>
                      <a:pt x="32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1" name="Group 70"/>
            <p:cNvGrpSpPr>
              <a:grpSpLocks/>
            </p:cNvGrpSpPr>
            <p:nvPr/>
          </p:nvGrpSpPr>
          <p:grpSpPr bwMode="auto">
            <a:xfrm>
              <a:off x="12014" y="4227"/>
              <a:ext cx="52" cy="73"/>
              <a:chOff x="12014" y="4227"/>
              <a:chExt cx="52" cy="73"/>
            </a:xfrm>
          </p:grpSpPr>
          <p:sp>
            <p:nvSpPr>
              <p:cNvPr id="1072" name="Freeform 71"/>
              <p:cNvSpPr>
                <a:spLocks/>
              </p:cNvSpPr>
              <p:nvPr/>
            </p:nvSpPr>
            <p:spPr bwMode="auto">
              <a:xfrm>
                <a:off x="12014" y="4227"/>
                <a:ext cx="52" cy="73"/>
              </a:xfrm>
              <a:custGeom>
                <a:avLst/>
                <a:gdLst>
                  <a:gd name="T0" fmla="+- 0 12040 12014"/>
                  <a:gd name="T1" fmla="*/ T0 w 52"/>
                  <a:gd name="T2" fmla="+- 0 4300 4227"/>
                  <a:gd name="T3" fmla="*/ 4300 h 73"/>
                  <a:gd name="T4" fmla="+- 0 12065 12014"/>
                  <a:gd name="T5" fmla="*/ T4 w 52"/>
                  <a:gd name="T6" fmla="+- 0 4227 4227"/>
                  <a:gd name="T7" fmla="*/ 4227 h 73"/>
                  <a:gd name="T8" fmla="+- 0 12014 12014"/>
                  <a:gd name="T9" fmla="*/ T8 w 52"/>
                  <a:gd name="T10" fmla="+- 0 4227 4227"/>
                  <a:gd name="T11" fmla="*/ 4227 h 73"/>
                  <a:gd name="T12" fmla="+- 0 12040 12014"/>
                  <a:gd name="T13" fmla="*/ T12 w 52"/>
                  <a:gd name="T14" fmla="+- 0 4300 4227"/>
                  <a:gd name="T15" fmla="*/ 4300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26" y="73"/>
                    </a:moveTo>
                    <a:lnTo>
                      <a:pt x="51" y="0"/>
                    </a:lnTo>
                    <a:lnTo>
                      <a:pt x="0" y="0"/>
                    </a:lnTo>
                    <a:lnTo>
                      <a:pt x="26" y="73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2" name="Group 72"/>
            <p:cNvGrpSpPr>
              <a:grpSpLocks/>
            </p:cNvGrpSpPr>
            <p:nvPr/>
          </p:nvGrpSpPr>
          <p:grpSpPr bwMode="auto">
            <a:xfrm>
              <a:off x="12098" y="4178"/>
              <a:ext cx="70" cy="70"/>
              <a:chOff x="12098" y="4178"/>
              <a:chExt cx="70" cy="70"/>
            </a:xfrm>
          </p:grpSpPr>
          <p:sp>
            <p:nvSpPr>
              <p:cNvPr id="1071" name="Freeform 73"/>
              <p:cNvSpPr>
                <a:spLocks/>
              </p:cNvSpPr>
              <p:nvPr/>
            </p:nvSpPr>
            <p:spPr bwMode="auto">
              <a:xfrm>
                <a:off x="12098" y="4178"/>
                <a:ext cx="70" cy="70"/>
              </a:xfrm>
              <a:custGeom>
                <a:avLst/>
                <a:gdLst>
                  <a:gd name="T0" fmla="+- 0 12167 12098"/>
                  <a:gd name="T1" fmla="*/ T0 w 70"/>
                  <a:gd name="T2" fmla="+- 0 4247 4178"/>
                  <a:gd name="T3" fmla="*/ 4247 h 70"/>
                  <a:gd name="T4" fmla="+- 0 12134 12098"/>
                  <a:gd name="T5" fmla="*/ T4 w 70"/>
                  <a:gd name="T6" fmla="+- 0 4178 4178"/>
                  <a:gd name="T7" fmla="*/ 4178 h 70"/>
                  <a:gd name="T8" fmla="+- 0 12098 12098"/>
                  <a:gd name="T9" fmla="*/ T8 w 70"/>
                  <a:gd name="T10" fmla="+- 0 4214 4178"/>
                  <a:gd name="T11" fmla="*/ 4214 h 70"/>
                  <a:gd name="T12" fmla="+- 0 12167 12098"/>
                  <a:gd name="T13" fmla="*/ T12 w 70"/>
                  <a:gd name="T14" fmla="+- 0 4247 4178"/>
                  <a:gd name="T15" fmla="*/ 42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3" name="Group 74"/>
            <p:cNvGrpSpPr>
              <a:grpSpLocks/>
            </p:cNvGrpSpPr>
            <p:nvPr/>
          </p:nvGrpSpPr>
          <p:grpSpPr bwMode="auto">
            <a:xfrm>
              <a:off x="11950" y="4030"/>
              <a:ext cx="177" cy="179"/>
              <a:chOff x="11950" y="4030"/>
              <a:chExt cx="177" cy="179"/>
            </a:xfrm>
          </p:grpSpPr>
          <p:sp>
            <p:nvSpPr>
              <p:cNvPr id="1070" name="Freeform 75"/>
              <p:cNvSpPr>
                <a:spLocks/>
              </p:cNvSpPr>
              <p:nvPr/>
            </p:nvSpPr>
            <p:spPr bwMode="auto">
              <a:xfrm>
                <a:off x="11950" y="4030"/>
                <a:ext cx="177" cy="179"/>
              </a:xfrm>
              <a:custGeom>
                <a:avLst/>
                <a:gdLst>
                  <a:gd name="T0" fmla="+- 0 12040 11950"/>
                  <a:gd name="T1" fmla="*/ T0 w 177"/>
                  <a:gd name="T2" fmla="+- 0 4030 4030"/>
                  <a:gd name="T3" fmla="*/ 4030 h 179"/>
                  <a:gd name="T4" fmla="+- 0 11979 11950"/>
                  <a:gd name="T5" fmla="*/ T4 w 177"/>
                  <a:gd name="T6" fmla="+- 0 4054 4030"/>
                  <a:gd name="T7" fmla="*/ 4054 h 179"/>
                  <a:gd name="T8" fmla="+- 0 11950 11950"/>
                  <a:gd name="T9" fmla="*/ T8 w 177"/>
                  <a:gd name="T10" fmla="+- 0 4112 4030"/>
                  <a:gd name="T11" fmla="*/ 4112 h 179"/>
                  <a:gd name="T12" fmla="+- 0 11953 11950"/>
                  <a:gd name="T13" fmla="*/ T12 w 177"/>
                  <a:gd name="T14" fmla="+- 0 4136 4030"/>
                  <a:gd name="T15" fmla="*/ 4136 h 179"/>
                  <a:gd name="T16" fmla="+- 0 11987 11950"/>
                  <a:gd name="T17" fmla="*/ T16 w 177"/>
                  <a:gd name="T18" fmla="+- 0 4192 4030"/>
                  <a:gd name="T19" fmla="*/ 4192 h 179"/>
                  <a:gd name="T20" fmla="+- 0 12025 11950"/>
                  <a:gd name="T21" fmla="*/ T20 w 177"/>
                  <a:gd name="T22" fmla="+- 0 4209 4030"/>
                  <a:gd name="T23" fmla="*/ 4209 h 179"/>
                  <a:gd name="T24" fmla="+- 0 12051 11950"/>
                  <a:gd name="T25" fmla="*/ T24 w 177"/>
                  <a:gd name="T26" fmla="+- 0 4207 4030"/>
                  <a:gd name="T27" fmla="*/ 4207 h 179"/>
                  <a:gd name="T28" fmla="+- 0 12109 11950"/>
                  <a:gd name="T29" fmla="*/ T28 w 177"/>
                  <a:gd name="T30" fmla="+- 0 4175 4030"/>
                  <a:gd name="T31" fmla="*/ 4175 h 179"/>
                  <a:gd name="T32" fmla="+- 0 12128 11950"/>
                  <a:gd name="T33" fmla="*/ T32 w 177"/>
                  <a:gd name="T34" fmla="+- 0 4140 4030"/>
                  <a:gd name="T35" fmla="*/ 4140 h 179"/>
                  <a:gd name="T36" fmla="+- 0 12126 11950"/>
                  <a:gd name="T37" fmla="*/ T36 w 177"/>
                  <a:gd name="T38" fmla="+- 0 4112 4030"/>
                  <a:gd name="T39" fmla="*/ 4112 h 179"/>
                  <a:gd name="T40" fmla="+- 0 12097 11950"/>
                  <a:gd name="T41" fmla="*/ T40 w 177"/>
                  <a:gd name="T42" fmla="+- 0 4053 4030"/>
                  <a:gd name="T43" fmla="*/ 4053 h 179"/>
                  <a:gd name="T44" fmla="+- 0 12040 11950"/>
                  <a:gd name="T45" fmla="*/ T44 w 177"/>
                  <a:gd name="T46" fmla="+- 0 4030 4030"/>
                  <a:gd name="T47" fmla="*/ 4030 h 1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77" h="179">
                    <a:moveTo>
                      <a:pt x="90" y="0"/>
                    </a:moveTo>
                    <a:lnTo>
                      <a:pt x="29" y="24"/>
                    </a:lnTo>
                    <a:lnTo>
                      <a:pt x="0" y="82"/>
                    </a:lnTo>
                    <a:lnTo>
                      <a:pt x="3" y="106"/>
                    </a:lnTo>
                    <a:lnTo>
                      <a:pt x="37" y="162"/>
                    </a:lnTo>
                    <a:lnTo>
                      <a:pt x="75" y="179"/>
                    </a:lnTo>
                    <a:lnTo>
                      <a:pt x="101" y="177"/>
                    </a:lnTo>
                    <a:lnTo>
                      <a:pt x="159" y="145"/>
                    </a:lnTo>
                    <a:lnTo>
                      <a:pt x="178" y="110"/>
                    </a:lnTo>
                    <a:lnTo>
                      <a:pt x="176" y="82"/>
                    </a:lnTo>
                    <a:lnTo>
                      <a:pt x="147" y="2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4" name="Group 76"/>
            <p:cNvGrpSpPr>
              <a:grpSpLocks/>
            </p:cNvGrpSpPr>
            <p:nvPr/>
          </p:nvGrpSpPr>
          <p:grpSpPr bwMode="auto">
            <a:xfrm>
              <a:off x="12867" y="6614"/>
              <a:ext cx="73" cy="52"/>
              <a:chOff x="12867" y="6614"/>
              <a:chExt cx="73" cy="52"/>
            </a:xfrm>
          </p:grpSpPr>
          <p:sp>
            <p:nvSpPr>
              <p:cNvPr id="1069" name="Freeform 77"/>
              <p:cNvSpPr>
                <a:spLocks/>
              </p:cNvSpPr>
              <p:nvPr/>
            </p:nvSpPr>
            <p:spPr bwMode="auto">
              <a:xfrm>
                <a:off x="12867" y="6614"/>
                <a:ext cx="73" cy="52"/>
              </a:xfrm>
              <a:custGeom>
                <a:avLst/>
                <a:gdLst>
                  <a:gd name="T0" fmla="+- 0 12940 12867"/>
                  <a:gd name="T1" fmla="*/ T0 w 73"/>
                  <a:gd name="T2" fmla="+- 0 6640 6614"/>
                  <a:gd name="T3" fmla="*/ 6640 h 52"/>
                  <a:gd name="T4" fmla="+- 0 12867 12867"/>
                  <a:gd name="T5" fmla="*/ T4 w 73"/>
                  <a:gd name="T6" fmla="+- 0 6614 6614"/>
                  <a:gd name="T7" fmla="*/ 6614 h 52"/>
                  <a:gd name="T8" fmla="+- 0 12867 12867"/>
                  <a:gd name="T9" fmla="*/ T8 w 73"/>
                  <a:gd name="T10" fmla="+- 0 6665 6614"/>
                  <a:gd name="T11" fmla="*/ 6665 h 52"/>
                  <a:gd name="T12" fmla="+- 0 12940 12867"/>
                  <a:gd name="T13" fmla="*/ T12 w 73"/>
                  <a:gd name="T14" fmla="+- 0 6640 6614"/>
                  <a:gd name="T15" fmla="*/ 664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5" name="Group 78"/>
            <p:cNvGrpSpPr>
              <a:grpSpLocks/>
            </p:cNvGrpSpPr>
            <p:nvPr/>
          </p:nvGrpSpPr>
          <p:grpSpPr bwMode="auto">
            <a:xfrm>
              <a:off x="12818" y="6513"/>
              <a:ext cx="70" cy="70"/>
              <a:chOff x="12818" y="6513"/>
              <a:chExt cx="70" cy="70"/>
            </a:xfrm>
          </p:grpSpPr>
          <p:sp>
            <p:nvSpPr>
              <p:cNvPr id="1068" name="Freeform 79"/>
              <p:cNvSpPr>
                <a:spLocks/>
              </p:cNvSpPr>
              <p:nvPr/>
            </p:nvSpPr>
            <p:spPr bwMode="auto">
              <a:xfrm>
                <a:off x="12818" y="6513"/>
                <a:ext cx="70" cy="70"/>
              </a:xfrm>
              <a:custGeom>
                <a:avLst/>
                <a:gdLst>
                  <a:gd name="T0" fmla="+- 0 12887 12818"/>
                  <a:gd name="T1" fmla="*/ T0 w 70"/>
                  <a:gd name="T2" fmla="+- 0 6513 6513"/>
                  <a:gd name="T3" fmla="*/ 6513 h 70"/>
                  <a:gd name="T4" fmla="+- 0 12818 12818"/>
                  <a:gd name="T5" fmla="*/ T4 w 70"/>
                  <a:gd name="T6" fmla="+- 0 6545 6513"/>
                  <a:gd name="T7" fmla="*/ 6545 h 70"/>
                  <a:gd name="T8" fmla="+- 0 12854 12818"/>
                  <a:gd name="T9" fmla="*/ T8 w 70"/>
                  <a:gd name="T10" fmla="+- 0 6582 6513"/>
                  <a:gd name="T11" fmla="*/ 6582 h 70"/>
                  <a:gd name="T12" fmla="+- 0 12887 12818"/>
                  <a:gd name="T13" fmla="*/ T12 w 70"/>
                  <a:gd name="T14" fmla="+- 0 6513 6513"/>
                  <a:gd name="T15" fmla="*/ 651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6" name="Group 80"/>
            <p:cNvGrpSpPr>
              <a:grpSpLocks/>
            </p:cNvGrpSpPr>
            <p:nvPr/>
          </p:nvGrpSpPr>
          <p:grpSpPr bwMode="auto">
            <a:xfrm>
              <a:off x="12734" y="6460"/>
              <a:ext cx="52" cy="72"/>
              <a:chOff x="12734" y="6460"/>
              <a:chExt cx="52" cy="72"/>
            </a:xfrm>
          </p:grpSpPr>
          <p:sp>
            <p:nvSpPr>
              <p:cNvPr id="1067" name="Freeform 81"/>
              <p:cNvSpPr>
                <a:spLocks/>
              </p:cNvSpPr>
              <p:nvPr/>
            </p:nvSpPr>
            <p:spPr bwMode="auto">
              <a:xfrm>
                <a:off x="12734" y="6460"/>
                <a:ext cx="52" cy="72"/>
              </a:xfrm>
              <a:custGeom>
                <a:avLst/>
                <a:gdLst>
                  <a:gd name="T0" fmla="+- 0 12785 12734"/>
                  <a:gd name="T1" fmla="*/ T0 w 52"/>
                  <a:gd name="T2" fmla="+- 0 6532 6460"/>
                  <a:gd name="T3" fmla="*/ 6532 h 72"/>
                  <a:gd name="T4" fmla="+- 0 12760 12734"/>
                  <a:gd name="T5" fmla="*/ T4 w 52"/>
                  <a:gd name="T6" fmla="+- 0 6460 6460"/>
                  <a:gd name="T7" fmla="*/ 6460 h 72"/>
                  <a:gd name="T8" fmla="+- 0 12734 12734"/>
                  <a:gd name="T9" fmla="*/ T8 w 52"/>
                  <a:gd name="T10" fmla="+- 0 6532 6460"/>
                  <a:gd name="T11" fmla="*/ 6532 h 72"/>
                  <a:gd name="T12" fmla="+- 0 12785 12734"/>
                  <a:gd name="T13" fmla="*/ T12 w 52"/>
                  <a:gd name="T14" fmla="+- 0 6532 6460"/>
                  <a:gd name="T15" fmla="*/ 6532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51" y="72"/>
                    </a:moveTo>
                    <a:lnTo>
                      <a:pt x="26" y="0"/>
                    </a:lnTo>
                    <a:lnTo>
                      <a:pt x="0" y="72"/>
                    </a:lnTo>
                    <a:lnTo>
                      <a:pt x="51" y="7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7" name="Group 82"/>
            <p:cNvGrpSpPr>
              <a:grpSpLocks/>
            </p:cNvGrpSpPr>
            <p:nvPr/>
          </p:nvGrpSpPr>
          <p:grpSpPr bwMode="auto">
            <a:xfrm>
              <a:off x="12633" y="6513"/>
              <a:ext cx="70" cy="70"/>
              <a:chOff x="12633" y="6513"/>
              <a:chExt cx="70" cy="70"/>
            </a:xfrm>
          </p:grpSpPr>
          <p:sp>
            <p:nvSpPr>
              <p:cNvPr id="1066" name="Freeform 83"/>
              <p:cNvSpPr>
                <a:spLocks/>
              </p:cNvSpPr>
              <p:nvPr/>
            </p:nvSpPr>
            <p:spPr bwMode="auto">
              <a:xfrm>
                <a:off x="12633" y="6513"/>
                <a:ext cx="70" cy="70"/>
              </a:xfrm>
              <a:custGeom>
                <a:avLst/>
                <a:gdLst>
                  <a:gd name="T0" fmla="+- 0 12702 12633"/>
                  <a:gd name="T1" fmla="*/ T0 w 70"/>
                  <a:gd name="T2" fmla="+- 0 6545 6513"/>
                  <a:gd name="T3" fmla="*/ 6545 h 70"/>
                  <a:gd name="T4" fmla="+- 0 12633 12633"/>
                  <a:gd name="T5" fmla="*/ T4 w 70"/>
                  <a:gd name="T6" fmla="+- 0 6513 6513"/>
                  <a:gd name="T7" fmla="*/ 6513 h 70"/>
                  <a:gd name="T8" fmla="+- 0 12665 12633"/>
                  <a:gd name="T9" fmla="*/ T8 w 70"/>
                  <a:gd name="T10" fmla="+- 0 6582 6513"/>
                  <a:gd name="T11" fmla="*/ 6582 h 70"/>
                  <a:gd name="T12" fmla="+- 0 12702 12633"/>
                  <a:gd name="T13" fmla="*/ T12 w 70"/>
                  <a:gd name="T14" fmla="+- 0 6545 6513"/>
                  <a:gd name="T15" fmla="*/ 654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2"/>
                    </a:moveTo>
                    <a:lnTo>
                      <a:pt x="0" y="0"/>
                    </a:lnTo>
                    <a:lnTo>
                      <a:pt x="32" y="69"/>
                    </a:lnTo>
                    <a:lnTo>
                      <a:pt x="69" y="3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8" name="Group 84"/>
            <p:cNvGrpSpPr>
              <a:grpSpLocks/>
            </p:cNvGrpSpPr>
            <p:nvPr/>
          </p:nvGrpSpPr>
          <p:grpSpPr bwMode="auto">
            <a:xfrm>
              <a:off x="12580" y="6614"/>
              <a:ext cx="72" cy="52"/>
              <a:chOff x="12580" y="6614"/>
              <a:chExt cx="72" cy="52"/>
            </a:xfrm>
          </p:grpSpPr>
          <p:sp>
            <p:nvSpPr>
              <p:cNvPr id="1065" name="Freeform 85"/>
              <p:cNvSpPr>
                <a:spLocks/>
              </p:cNvSpPr>
              <p:nvPr/>
            </p:nvSpPr>
            <p:spPr bwMode="auto">
              <a:xfrm>
                <a:off x="12580" y="6614"/>
                <a:ext cx="72" cy="52"/>
              </a:xfrm>
              <a:custGeom>
                <a:avLst/>
                <a:gdLst>
                  <a:gd name="T0" fmla="+- 0 12652 12580"/>
                  <a:gd name="T1" fmla="*/ T0 w 72"/>
                  <a:gd name="T2" fmla="+- 0 6665 6614"/>
                  <a:gd name="T3" fmla="*/ 6665 h 52"/>
                  <a:gd name="T4" fmla="+- 0 12652 12580"/>
                  <a:gd name="T5" fmla="*/ T4 w 72"/>
                  <a:gd name="T6" fmla="+- 0 6614 6614"/>
                  <a:gd name="T7" fmla="*/ 6614 h 52"/>
                  <a:gd name="T8" fmla="+- 0 12580 12580"/>
                  <a:gd name="T9" fmla="*/ T8 w 72"/>
                  <a:gd name="T10" fmla="+- 0 6640 6614"/>
                  <a:gd name="T11" fmla="*/ 6640 h 52"/>
                  <a:gd name="T12" fmla="+- 0 12652 12580"/>
                  <a:gd name="T13" fmla="*/ T12 w 72"/>
                  <a:gd name="T14" fmla="+- 0 6665 6614"/>
                  <a:gd name="T15" fmla="*/ 6665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72" y="51"/>
                    </a:moveTo>
                    <a:lnTo>
                      <a:pt x="72" y="0"/>
                    </a:lnTo>
                    <a:lnTo>
                      <a:pt x="0" y="26"/>
                    </a:lnTo>
                    <a:lnTo>
                      <a:pt x="72" y="51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9" name="Group 86"/>
            <p:cNvGrpSpPr>
              <a:grpSpLocks/>
            </p:cNvGrpSpPr>
            <p:nvPr/>
          </p:nvGrpSpPr>
          <p:grpSpPr bwMode="auto">
            <a:xfrm>
              <a:off x="12633" y="6698"/>
              <a:ext cx="70" cy="70"/>
              <a:chOff x="12633" y="6698"/>
              <a:chExt cx="70" cy="70"/>
            </a:xfrm>
          </p:grpSpPr>
          <p:sp>
            <p:nvSpPr>
              <p:cNvPr id="1064" name="Freeform 87"/>
              <p:cNvSpPr>
                <a:spLocks/>
              </p:cNvSpPr>
              <p:nvPr/>
            </p:nvSpPr>
            <p:spPr bwMode="auto">
              <a:xfrm>
                <a:off x="12633" y="6698"/>
                <a:ext cx="70" cy="70"/>
              </a:xfrm>
              <a:custGeom>
                <a:avLst/>
                <a:gdLst>
                  <a:gd name="T0" fmla="+- 0 12702 12633"/>
                  <a:gd name="T1" fmla="*/ T0 w 70"/>
                  <a:gd name="T2" fmla="+- 0 6734 6698"/>
                  <a:gd name="T3" fmla="*/ 6734 h 70"/>
                  <a:gd name="T4" fmla="+- 0 12665 12633"/>
                  <a:gd name="T5" fmla="*/ T4 w 70"/>
                  <a:gd name="T6" fmla="+- 0 6698 6698"/>
                  <a:gd name="T7" fmla="*/ 6698 h 70"/>
                  <a:gd name="T8" fmla="+- 0 12633 12633"/>
                  <a:gd name="T9" fmla="*/ T8 w 70"/>
                  <a:gd name="T10" fmla="+- 0 6767 6698"/>
                  <a:gd name="T11" fmla="*/ 6767 h 70"/>
                  <a:gd name="T12" fmla="+- 0 12702 12633"/>
                  <a:gd name="T13" fmla="*/ T12 w 70"/>
                  <a:gd name="T14" fmla="+- 0 6734 6698"/>
                  <a:gd name="T15" fmla="*/ 673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6"/>
                    </a:moveTo>
                    <a:lnTo>
                      <a:pt x="32" y="0"/>
                    </a:lnTo>
                    <a:lnTo>
                      <a:pt x="0" y="69"/>
                    </a:lnTo>
                    <a:lnTo>
                      <a:pt x="69" y="3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0" name="Group 88"/>
            <p:cNvGrpSpPr>
              <a:grpSpLocks/>
            </p:cNvGrpSpPr>
            <p:nvPr/>
          </p:nvGrpSpPr>
          <p:grpSpPr bwMode="auto">
            <a:xfrm>
              <a:off x="12734" y="6747"/>
              <a:ext cx="52" cy="73"/>
              <a:chOff x="12734" y="6747"/>
              <a:chExt cx="52" cy="73"/>
            </a:xfrm>
          </p:grpSpPr>
          <p:sp>
            <p:nvSpPr>
              <p:cNvPr id="1063" name="Freeform 89"/>
              <p:cNvSpPr>
                <a:spLocks/>
              </p:cNvSpPr>
              <p:nvPr/>
            </p:nvSpPr>
            <p:spPr bwMode="auto">
              <a:xfrm>
                <a:off x="12734" y="6747"/>
                <a:ext cx="52" cy="73"/>
              </a:xfrm>
              <a:custGeom>
                <a:avLst/>
                <a:gdLst>
                  <a:gd name="T0" fmla="+- 0 12785 12734"/>
                  <a:gd name="T1" fmla="*/ T0 w 52"/>
                  <a:gd name="T2" fmla="+- 0 6747 6747"/>
                  <a:gd name="T3" fmla="*/ 6747 h 73"/>
                  <a:gd name="T4" fmla="+- 0 12734 12734"/>
                  <a:gd name="T5" fmla="*/ T4 w 52"/>
                  <a:gd name="T6" fmla="+- 0 6747 6747"/>
                  <a:gd name="T7" fmla="*/ 6747 h 73"/>
                  <a:gd name="T8" fmla="+- 0 12760 12734"/>
                  <a:gd name="T9" fmla="*/ T8 w 52"/>
                  <a:gd name="T10" fmla="+- 0 6820 6747"/>
                  <a:gd name="T11" fmla="*/ 6820 h 73"/>
                  <a:gd name="T12" fmla="+- 0 12785 12734"/>
                  <a:gd name="T13" fmla="*/ T12 w 52"/>
                  <a:gd name="T14" fmla="+- 0 6747 6747"/>
                  <a:gd name="T15" fmla="*/ 6747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51" y="0"/>
                    </a:moveTo>
                    <a:lnTo>
                      <a:pt x="0" y="0"/>
                    </a:lnTo>
                    <a:lnTo>
                      <a:pt x="26" y="73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1" name="Group 90"/>
            <p:cNvGrpSpPr>
              <a:grpSpLocks/>
            </p:cNvGrpSpPr>
            <p:nvPr/>
          </p:nvGrpSpPr>
          <p:grpSpPr bwMode="auto">
            <a:xfrm>
              <a:off x="12818" y="6698"/>
              <a:ext cx="70" cy="70"/>
              <a:chOff x="12818" y="6698"/>
              <a:chExt cx="70" cy="70"/>
            </a:xfrm>
          </p:grpSpPr>
          <p:sp>
            <p:nvSpPr>
              <p:cNvPr id="1062" name="Freeform 91"/>
              <p:cNvSpPr>
                <a:spLocks/>
              </p:cNvSpPr>
              <p:nvPr/>
            </p:nvSpPr>
            <p:spPr bwMode="auto">
              <a:xfrm>
                <a:off x="12818" y="6698"/>
                <a:ext cx="70" cy="70"/>
              </a:xfrm>
              <a:custGeom>
                <a:avLst/>
                <a:gdLst>
                  <a:gd name="T0" fmla="+- 0 12887 12818"/>
                  <a:gd name="T1" fmla="*/ T0 w 70"/>
                  <a:gd name="T2" fmla="+- 0 6767 6698"/>
                  <a:gd name="T3" fmla="*/ 6767 h 70"/>
                  <a:gd name="T4" fmla="+- 0 12854 12818"/>
                  <a:gd name="T5" fmla="*/ T4 w 70"/>
                  <a:gd name="T6" fmla="+- 0 6698 6698"/>
                  <a:gd name="T7" fmla="*/ 6698 h 70"/>
                  <a:gd name="T8" fmla="+- 0 12818 12818"/>
                  <a:gd name="T9" fmla="*/ T8 w 70"/>
                  <a:gd name="T10" fmla="+- 0 6734 6698"/>
                  <a:gd name="T11" fmla="*/ 6734 h 70"/>
                  <a:gd name="T12" fmla="+- 0 12887 12818"/>
                  <a:gd name="T13" fmla="*/ T12 w 70"/>
                  <a:gd name="T14" fmla="+- 0 6767 6698"/>
                  <a:gd name="T15" fmla="*/ 676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2" name="Group 92"/>
            <p:cNvGrpSpPr>
              <a:grpSpLocks/>
            </p:cNvGrpSpPr>
            <p:nvPr/>
          </p:nvGrpSpPr>
          <p:grpSpPr bwMode="auto">
            <a:xfrm>
              <a:off x="12670" y="6550"/>
              <a:ext cx="177" cy="179"/>
              <a:chOff x="12670" y="6550"/>
              <a:chExt cx="177" cy="179"/>
            </a:xfrm>
          </p:grpSpPr>
          <p:sp>
            <p:nvSpPr>
              <p:cNvPr id="1061" name="Freeform 93"/>
              <p:cNvSpPr>
                <a:spLocks/>
              </p:cNvSpPr>
              <p:nvPr/>
            </p:nvSpPr>
            <p:spPr bwMode="auto">
              <a:xfrm>
                <a:off x="12670" y="6550"/>
                <a:ext cx="177" cy="179"/>
              </a:xfrm>
              <a:custGeom>
                <a:avLst/>
                <a:gdLst>
                  <a:gd name="T0" fmla="+- 0 12848 12670"/>
                  <a:gd name="T1" fmla="*/ T0 w 177"/>
                  <a:gd name="T2" fmla="+- 0 6660 6550"/>
                  <a:gd name="T3" fmla="*/ 6660 h 179"/>
                  <a:gd name="T4" fmla="+- 0 12830 12670"/>
                  <a:gd name="T5" fmla="*/ T4 w 177"/>
                  <a:gd name="T6" fmla="+- 0 6589 6550"/>
                  <a:gd name="T7" fmla="*/ 6589 h 179"/>
                  <a:gd name="T8" fmla="+- 0 12763 12670"/>
                  <a:gd name="T9" fmla="*/ T8 w 177"/>
                  <a:gd name="T10" fmla="+- 0 6550 6550"/>
                  <a:gd name="T11" fmla="*/ 6550 h 179"/>
                  <a:gd name="T12" fmla="+- 0 12760 12670"/>
                  <a:gd name="T13" fmla="*/ T12 w 177"/>
                  <a:gd name="T14" fmla="+- 0 6550 6550"/>
                  <a:gd name="T15" fmla="*/ 6550 h 179"/>
                  <a:gd name="T16" fmla="+- 0 12738 12670"/>
                  <a:gd name="T17" fmla="*/ T16 w 177"/>
                  <a:gd name="T18" fmla="+- 0 6553 6550"/>
                  <a:gd name="T19" fmla="*/ 6553 h 179"/>
                  <a:gd name="T20" fmla="+- 0 12685 12670"/>
                  <a:gd name="T21" fmla="*/ T20 w 177"/>
                  <a:gd name="T22" fmla="+- 0 6590 6550"/>
                  <a:gd name="T23" fmla="*/ 6590 h 179"/>
                  <a:gd name="T24" fmla="+- 0 12670 12670"/>
                  <a:gd name="T25" fmla="*/ T24 w 177"/>
                  <a:gd name="T26" fmla="+- 0 6632 6550"/>
                  <a:gd name="T27" fmla="*/ 6632 h 179"/>
                  <a:gd name="T28" fmla="+- 0 12673 12670"/>
                  <a:gd name="T29" fmla="*/ T28 w 177"/>
                  <a:gd name="T30" fmla="+- 0 6656 6550"/>
                  <a:gd name="T31" fmla="*/ 6656 h 179"/>
                  <a:gd name="T32" fmla="+- 0 12707 12670"/>
                  <a:gd name="T33" fmla="*/ T32 w 177"/>
                  <a:gd name="T34" fmla="+- 0 6712 6550"/>
                  <a:gd name="T35" fmla="*/ 6712 h 179"/>
                  <a:gd name="T36" fmla="+- 0 12745 12670"/>
                  <a:gd name="T37" fmla="*/ T36 w 177"/>
                  <a:gd name="T38" fmla="+- 0 6729 6550"/>
                  <a:gd name="T39" fmla="*/ 6729 h 179"/>
                  <a:gd name="T40" fmla="+- 0 12771 12670"/>
                  <a:gd name="T41" fmla="*/ T40 w 177"/>
                  <a:gd name="T42" fmla="+- 0 6727 6550"/>
                  <a:gd name="T43" fmla="*/ 6727 h 179"/>
                  <a:gd name="T44" fmla="+- 0 12829 12670"/>
                  <a:gd name="T45" fmla="*/ T44 w 177"/>
                  <a:gd name="T46" fmla="+- 0 6695 6550"/>
                  <a:gd name="T47" fmla="*/ 6695 h 179"/>
                  <a:gd name="T48" fmla="+- 0 12848 12670"/>
                  <a:gd name="T49" fmla="*/ T48 w 177"/>
                  <a:gd name="T50" fmla="+- 0 6660 6550"/>
                  <a:gd name="T51" fmla="*/ 6660 h 1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77" h="179">
                    <a:moveTo>
                      <a:pt x="178" y="110"/>
                    </a:moveTo>
                    <a:lnTo>
                      <a:pt x="160" y="39"/>
                    </a:lnTo>
                    <a:lnTo>
                      <a:pt x="93" y="0"/>
                    </a:lnTo>
                    <a:lnTo>
                      <a:pt x="90" y="0"/>
                    </a:lnTo>
                    <a:lnTo>
                      <a:pt x="68" y="3"/>
                    </a:lnTo>
                    <a:lnTo>
                      <a:pt x="15" y="40"/>
                    </a:lnTo>
                    <a:lnTo>
                      <a:pt x="0" y="82"/>
                    </a:lnTo>
                    <a:lnTo>
                      <a:pt x="3" y="106"/>
                    </a:lnTo>
                    <a:lnTo>
                      <a:pt x="37" y="162"/>
                    </a:lnTo>
                    <a:lnTo>
                      <a:pt x="75" y="179"/>
                    </a:lnTo>
                    <a:lnTo>
                      <a:pt x="101" y="177"/>
                    </a:lnTo>
                    <a:lnTo>
                      <a:pt x="159" y="145"/>
                    </a:lnTo>
                    <a:lnTo>
                      <a:pt x="178" y="11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3" name="Group 94"/>
            <p:cNvGrpSpPr>
              <a:grpSpLocks/>
            </p:cNvGrpSpPr>
            <p:nvPr/>
          </p:nvGrpSpPr>
          <p:grpSpPr bwMode="auto">
            <a:xfrm>
              <a:off x="12867" y="6614"/>
              <a:ext cx="73" cy="52"/>
              <a:chOff x="12867" y="6614"/>
              <a:chExt cx="73" cy="52"/>
            </a:xfrm>
          </p:grpSpPr>
          <p:sp>
            <p:nvSpPr>
              <p:cNvPr id="1060" name="Freeform 95"/>
              <p:cNvSpPr>
                <a:spLocks/>
              </p:cNvSpPr>
              <p:nvPr/>
            </p:nvSpPr>
            <p:spPr bwMode="auto">
              <a:xfrm>
                <a:off x="12867" y="6614"/>
                <a:ext cx="73" cy="52"/>
              </a:xfrm>
              <a:custGeom>
                <a:avLst/>
                <a:gdLst>
                  <a:gd name="T0" fmla="+- 0 12940 12867"/>
                  <a:gd name="T1" fmla="*/ T0 w 73"/>
                  <a:gd name="T2" fmla="+- 0 6640 6614"/>
                  <a:gd name="T3" fmla="*/ 6640 h 52"/>
                  <a:gd name="T4" fmla="+- 0 12867 12867"/>
                  <a:gd name="T5" fmla="*/ T4 w 73"/>
                  <a:gd name="T6" fmla="+- 0 6614 6614"/>
                  <a:gd name="T7" fmla="*/ 6614 h 52"/>
                  <a:gd name="T8" fmla="+- 0 12867 12867"/>
                  <a:gd name="T9" fmla="*/ T8 w 73"/>
                  <a:gd name="T10" fmla="+- 0 6665 6614"/>
                  <a:gd name="T11" fmla="*/ 6665 h 52"/>
                  <a:gd name="T12" fmla="+- 0 12940 12867"/>
                  <a:gd name="T13" fmla="*/ T12 w 73"/>
                  <a:gd name="T14" fmla="+- 0 6640 6614"/>
                  <a:gd name="T15" fmla="*/ 664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4" name="Group 96"/>
            <p:cNvGrpSpPr>
              <a:grpSpLocks/>
            </p:cNvGrpSpPr>
            <p:nvPr/>
          </p:nvGrpSpPr>
          <p:grpSpPr bwMode="auto">
            <a:xfrm>
              <a:off x="12818" y="6513"/>
              <a:ext cx="70" cy="70"/>
              <a:chOff x="12818" y="6513"/>
              <a:chExt cx="70" cy="70"/>
            </a:xfrm>
          </p:grpSpPr>
          <p:sp>
            <p:nvSpPr>
              <p:cNvPr id="1059" name="Freeform 97"/>
              <p:cNvSpPr>
                <a:spLocks/>
              </p:cNvSpPr>
              <p:nvPr/>
            </p:nvSpPr>
            <p:spPr bwMode="auto">
              <a:xfrm>
                <a:off x="12818" y="6513"/>
                <a:ext cx="70" cy="70"/>
              </a:xfrm>
              <a:custGeom>
                <a:avLst/>
                <a:gdLst>
                  <a:gd name="T0" fmla="+- 0 12887 12818"/>
                  <a:gd name="T1" fmla="*/ T0 w 70"/>
                  <a:gd name="T2" fmla="+- 0 6513 6513"/>
                  <a:gd name="T3" fmla="*/ 6513 h 70"/>
                  <a:gd name="T4" fmla="+- 0 12818 12818"/>
                  <a:gd name="T5" fmla="*/ T4 w 70"/>
                  <a:gd name="T6" fmla="+- 0 6545 6513"/>
                  <a:gd name="T7" fmla="*/ 6545 h 70"/>
                  <a:gd name="T8" fmla="+- 0 12854 12818"/>
                  <a:gd name="T9" fmla="*/ T8 w 70"/>
                  <a:gd name="T10" fmla="+- 0 6582 6513"/>
                  <a:gd name="T11" fmla="*/ 6582 h 70"/>
                  <a:gd name="T12" fmla="+- 0 12887 12818"/>
                  <a:gd name="T13" fmla="*/ T12 w 70"/>
                  <a:gd name="T14" fmla="+- 0 6513 6513"/>
                  <a:gd name="T15" fmla="*/ 651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5" name="Group 98"/>
            <p:cNvGrpSpPr>
              <a:grpSpLocks/>
            </p:cNvGrpSpPr>
            <p:nvPr/>
          </p:nvGrpSpPr>
          <p:grpSpPr bwMode="auto">
            <a:xfrm>
              <a:off x="12734" y="6460"/>
              <a:ext cx="52" cy="72"/>
              <a:chOff x="12734" y="6460"/>
              <a:chExt cx="52" cy="72"/>
            </a:xfrm>
          </p:grpSpPr>
          <p:sp>
            <p:nvSpPr>
              <p:cNvPr id="1058" name="Freeform 99"/>
              <p:cNvSpPr>
                <a:spLocks/>
              </p:cNvSpPr>
              <p:nvPr/>
            </p:nvSpPr>
            <p:spPr bwMode="auto">
              <a:xfrm>
                <a:off x="12734" y="6460"/>
                <a:ext cx="52" cy="72"/>
              </a:xfrm>
              <a:custGeom>
                <a:avLst/>
                <a:gdLst>
                  <a:gd name="T0" fmla="+- 0 12760 12734"/>
                  <a:gd name="T1" fmla="*/ T0 w 52"/>
                  <a:gd name="T2" fmla="+- 0 6460 6460"/>
                  <a:gd name="T3" fmla="*/ 6460 h 72"/>
                  <a:gd name="T4" fmla="+- 0 12734 12734"/>
                  <a:gd name="T5" fmla="*/ T4 w 52"/>
                  <a:gd name="T6" fmla="+- 0 6532 6460"/>
                  <a:gd name="T7" fmla="*/ 6532 h 72"/>
                  <a:gd name="T8" fmla="+- 0 12785 12734"/>
                  <a:gd name="T9" fmla="*/ T8 w 52"/>
                  <a:gd name="T10" fmla="+- 0 6532 6460"/>
                  <a:gd name="T11" fmla="*/ 6532 h 72"/>
                  <a:gd name="T12" fmla="+- 0 12760 12734"/>
                  <a:gd name="T13" fmla="*/ T12 w 52"/>
                  <a:gd name="T14" fmla="+- 0 6460 6460"/>
                  <a:gd name="T15" fmla="*/ 6460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26" y="0"/>
                    </a:moveTo>
                    <a:lnTo>
                      <a:pt x="0" y="72"/>
                    </a:lnTo>
                    <a:lnTo>
                      <a:pt x="51" y="7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6" name="Group 100"/>
            <p:cNvGrpSpPr>
              <a:grpSpLocks/>
            </p:cNvGrpSpPr>
            <p:nvPr/>
          </p:nvGrpSpPr>
          <p:grpSpPr bwMode="auto">
            <a:xfrm>
              <a:off x="12633" y="6513"/>
              <a:ext cx="70" cy="70"/>
              <a:chOff x="12633" y="6513"/>
              <a:chExt cx="70" cy="70"/>
            </a:xfrm>
          </p:grpSpPr>
          <p:sp>
            <p:nvSpPr>
              <p:cNvPr id="1057" name="Freeform 101"/>
              <p:cNvSpPr>
                <a:spLocks/>
              </p:cNvSpPr>
              <p:nvPr/>
            </p:nvSpPr>
            <p:spPr bwMode="auto">
              <a:xfrm>
                <a:off x="12633" y="6513"/>
                <a:ext cx="70" cy="70"/>
              </a:xfrm>
              <a:custGeom>
                <a:avLst/>
                <a:gdLst>
                  <a:gd name="T0" fmla="+- 0 12633 12633"/>
                  <a:gd name="T1" fmla="*/ T0 w 70"/>
                  <a:gd name="T2" fmla="+- 0 6513 6513"/>
                  <a:gd name="T3" fmla="*/ 6513 h 70"/>
                  <a:gd name="T4" fmla="+- 0 12665 12633"/>
                  <a:gd name="T5" fmla="*/ T4 w 70"/>
                  <a:gd name="T6" fmla="+- 0 6582 6513"/>
                  <a:gd name="T7" fmla="*/ 6582 h 70"/>
                  <a:gd name="T8" fmla="+- 0 12702 12633"/>
                  <a:gd name="T9" fmla="*/ T8 w 70"/>
                  <a:gd name="T10" fmla="+- 0 6545 6513"/>
                  <a:gd name="T11" fmla="*/ 6545 h 70"/>
                  <a:gd name="T12" fmla="+- 0 12633 12633"/>
                  <a:gd name="T13" fmla="*/ T12 w 70"/>
                  <a:gd name="T14" fmla="+- 0 6513 6513"/>
                  <a:gd name="T15" fmla="*/ 651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32" y="69"/>
                    </a:lnTo>
                    <a:lnTo>
                      <a:pt x="69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7" name="Group 102"/>
            <p:cNvGrpSpPr>
              <a:grpSpLocks/>
            </p:cNvGrpSpPr>
            <p:nvPr/>
          </p:nvGrpSpPr>
          <p:grpSpPr bwMode="auto">
            <a:xfrm>
              <a:off x="12580" y="6614"/>
              <a:ext cx="72" cy="52"/>
              <a:chOff x="12580" y="6614"/>
              <a:chExt cx="72" cy="52"/>
            </a:xfrm>
          </p:grpSpPr>
          <p:sp>
            <p:nvSpPr>
              <p:cNvPr id="1056" name="Freeform 103"/>
              <p:cNvSpPr>
                <a:spLocks/>
              </p:cNvSpPr>
              <p:nvPr/>
            </p:nvSpPr>
            <p:spPr bwMode="auto">
              <a:xfrm>
                <a:off x="12580" y="6614"/>
                <a:ext cx="72" cy="52"/>
              </a:xfrm>
              <a:custGeom>
                <a:avLst/>
                <a:gdLst>
                  <a:gd name="T0" fmla="+- 0 12580 12580"/>
                  <a:gd name="T1" fmla="*/ T0 w 72"/>
                  <a:gd name="T2" fmla="+- 0 6640 6614"/>
                  <a:gd name="T3" fmla="*/ 6640 h 52"/>
                  <a:gd name="T4" fmla="+- 0 12652 12580"/>
                  <a:gd name="T5" fmla="*/ T4 w 72"/>
                  <a:gd name="T6" fmla="+- 0 6665 6614"/>
                  <a:gd name="T7" fmla="*/ 6665 h 52"/>
                  <a:gd name="T8" fmla="+- 0 12652 12580"/>
                  <a:gd name="T9" fmla="*/ T8 w 72"/>
                  <a:gd name="T10" fmla="+- 0 6614 6614"/>
                  <a:gd name="T11" fmla="*/ 6614 h 52"/>
                  <a:gd name="T12" fmla="+- 0 12580 12580"/>
                  <a:gd name="T13" fmla="*/ T12 w 72"/>
                  <a:gd name="T14" fmla="+- 0 6640 6614"/>
                  <a:gd name="T15" fmla="*/ 664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0" y="26"/>
                    </a:moveTo>
                    <a:lnTo>
                      <a:pt x="72" y="51"/>
                    </a:lnTo>
                    <a:lnTo>
                      <a:pt x="72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8" name="Group 104"/>
            <p:cNvGrpSpPr>
              <a:grpSpLocks/>
            </p:cNvGrpSpPr>
            <p:nvPr/>
          </p:nvGrpSpPr>
          <p:grpSpPr bwMode="auto">
            <a:xfrm>
              <a:off x="12633" y="6698"/>
              <a:ext cx="70" cy="70"/>
              <a:chOff x="12633" y="6698"/>
              <a:chExt cx="70" cy="70"/>
            </a:xfrm>
          </p:grpSpPr>
          <p:sp>
            <p:nvSpPr>
              <p:cNvPr id="1055" name="Freeform 105"/>
              <p:cNvSpPr>
                <a:spLocks/>
              </p:cNvSpPr>
              <p:nvPr/>
            </p:nvSpPr>
            <p:spPr bwMode="auto">
              <a:xfrm>
                <a:off x="12633" y="6698"/>
                <a:ext cx="70" cy="70"/>
              </a:xfrm>
              <a:custGeom>
                <a:avLst/>
                <a:gdLst>
                  <a:gd name="T0" fmla="+- 0 12633 12633"/>
                  <a:gd name="T1" fmla="*/ T0 w 70"/>
                  <a:gd name="T2" fmla="+- 0 6767 6698"/>
                  <a:gd name="T3" fmla="*/ 6767 h 70"/>
                  <a:gd name="T4" fmla="+- 0 12702 12633"/>
                  <a:gd name="T5" fmla="*/ T4 w 70"/>
                  <a:gd name="T6" fmla="+- 0 6734 6698"/>
                  <a:gd name="T7" fmla="*/ 6734 h 70"/>
                  <a:gd name="T8" fmla="+- 0 12665 12633"/>
                  <a:gd name="T9" fmla="*/ T8 w 70"/>
                  <a:gd name="T10" fmla="+- 0 6698 6698"/>
                  <a:gd name="T11" fmla="*/ 6698 h 70"/>
                  <a:gd name="T12" fmla="+- 0 12633 12633"/>
                  <a:gd name="T13" fmla="*/ T12 w 70"/>
                  <a:gd name="T14" fmla="+- 0 6767 6698"/>
                  <a:gd name="T15" fmla="*/ 676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69"/>
                    </a:moveTo>
                    <a:lnTo>
                      <a:pt x="69" y="36"/>
                    </a:lnTo>
                    <a:lnTo>
                      <a:pt x="32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9" name="Group 106"/>
            <p:cNvGrpSpPr>
              <a:grpSpLocks/>
            </p:cNvGrpSpPr>
            <p:nvPr/>
          </p:nvGrpSpPr>
          <p:grpSpPr bwMode="auto">
            <a:xfrm>
              <a:off x="12734" y="6747"/>
              <a:ext cx="52" cy="73"/>
              <a:chOff x="12734" y="6747"/>
              <a:chExt cx="52" cy="73"/>
            </a:xfrm>
          </p:grpSpPr>
          <p:sp>
            <p:nvSpPr>
              <p:cNvPr id="1054" name="Freeform 107"/>
              <p:cNvSpPr>
                <a:spLocks/>
              </p:cNvSpPr>
              <p:nvPr/>
            </p:nvSpPr>
            <p:spPr bwMode="auto">
              <a:xfrm>
                <a:off x="12734" y="6747"/>
                <a:ext cx="52" cy="73"/>
              </a:xfrm>
              <a:custGeom>
                <a:avLst/>
                <a:gdLst>
                  <a:gd name="T0" fmla="+- 0 12760 12734"/>
                  <a:gd name="T1" fmla="*/ T0 w 52"/>
                  <a:gd name="T2" fmla="+- 0 6820 6747"/>
                  <a:gd name="T3" fmla="*/ 6820 h 73"/>
                  <a:gd name="T4" fmla="+- 0 12785 12734"/>
                  <a:gd name="T5" fmla="*/ T4 w 52"/>
                  <a:gd name="T6" fmla="+- 0 6747 6747"/>
                  <a:gd name="T7" fmla="*/ 6747 h 73"/>
                  <a:gd name="T8" fmla="+- 0 12734 12734"/>
                  <a:gd name="T9" fmla="*/ T8 w 52"/>
                  <a:gd name="T10" fmla="+- 0 6747 6747"/>
                  <a:gd name="T11" fmla="*/ 6747 h 73"/>
                  <a:gd name="T12" fmla="+- 0 12760 12734"/>
                  <a:gd name="T13" fmla="*/ T12 w 52"/>
                  <a:gd name="T14" fmla="+- 0 6820 6747"/>
                  <a:gd name="T15" fmla="*/ 6820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26" y="73"/>
                    </a:moveTo>
                    <a:lnTo>
                      <a:pt x="51" y="0"/>
                    </a:lnTo>
                    <a:lnTo>
                      <a:pt x="0" y="0"/>
                    </a:lnTo>
                    <a:lnTo>
                      <a:pt x="26" y="73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50" name="Group 108"/>
            <p:cNvGrpSpPr>
              <a:grpSpLocks/>
            </p:cNvGrpSpPr>
            <p:nvPr/>
          </p:nvGrpSpPr>
          <p:grpSpPr bwMode="auto">
            <a:xfrm>
              <a:off x="12818" y="6698"/>
              <a:ext cx="70" cy="70"/>
              <a:chOff x="12818" y="6698"/>
              <a:chExt cx="70" cy="70"/>
            </a:xfrm>
          </p:grpSpPr>
          <p:sp>
            <p:nvSpPr>
              <p:cNvPr id="1053" name="Freeform 109"/>
              <p:cNvSpPr>
                <a:spLocks/>
              </p:cNvSpPr>
              <p:nvPr/>
            </p:nvSpPr>
            <p:spPr bwMode="auto">
              <a:xfrm>
                <a:off x="12818" y="6698"/>
                <a:ext cx="70" cy="70"/>
              </a:xfrm>
              <a:custGeom>
                <a:avLst/>
                <a:gdLst>
                  <a:gd name="T0" fmla="+- 0 12887 12818"/>
                  <a:gd name="T1" fmla="*/ T0 w 70"/>
                  <a:gd name="T2" fmla="+- 0 6767 6698"/>
                  <a:gd name="T3" fmla="*/ 6767 h 70"/>
                  <a:gd name="T4" fmla="+- 0 12854 12818"/>
                  <a:gd name="T5" fmla="*/ T4 w 70"/>
                  <a:gd name="T6" fmla="+- 0 6698 6698"/>
                  <a:gd name="T7" fmla="*/ 6698 h 70"/>
                  <a:gd name="T8" fmla="+- 0 12818 12818"/>
                  <a:gd name="T9" fmla="*/ T8 w 70"/>
                  <a:gd name="T10" fmla="+- 0 6734 6698"/>
                  <a:gd name="T11" fmla="*/ 6734 h 70"/>
                  <a:gd name="T12" fmla="+- 0 12887 12818"/>
                  <a:gd name="T13" fmla="*/ T12 w 70"/>
                  <a:gd name="T14" fmla="+- 0 6767 6698"/>
                  <a:gd name="T15" fmla="*/ 676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51" name="Group 110"/>
            <p:cNvGrpSpPr>
              <a:grpSpLocks/>
            </p:cNvGrpSpPr>
            <p:nvPr/>
          </p:nvGrpSpPr>
          <p:grpSpPr bwMode="auto">
            <a:xfrm>
              <a:off x="12670" y="6550"/>
              <a:ext cx="177" cy="179"/>
              <a:chOff x="12670" y="6550"/>
              <a:chExt cx="177" cy="179"/>
            </a:xfrm>
          </p:grpSpPr>
          <p:sp>
            <p:nvSpPr>
              <p:cNvPr id="1052" name="Freeform 111"/>
              <p:cNvSpPr>
                <a:spLocks/>
              </p:cNvSpPr>
              <p:nvPr/>
            </p:nvSpPr>
            <p:spPr bwMode="auto">
              <a:xfrm>
                <a:off x="12670" y="6550"/>
                <a:ext cx="177" cy="179"/>
              </a:xfrm>
              <a:custGeom>
                <a:avLst/>
                <a:gdLst>
                  <a:gd name="T0" fmla="+- 0 12760 12670"/>
                  <a:gd name="T1" fmla="*/ T0 w 177"/>
                  <a:gd name="T2" fmla="+- 0 6550 6550"/>
                  <a:gd name="T3" fmla="*/ 6550 h 179"/>
                  <a:gd name="T4" fmla="+- 0 12699 12670"/>
                  <a:gd name="T5" fmla="*/ T4 w 177"/>
                  <a:gd name="T6" fmla="+- 0 6574 6550"/>
                  <a:gd name="T7" fmla="*/ 6574 h 179"/>
                  <a:gd name="T8" fmla="+- 0 12670 12670"/>
                  <a:gd name="T9" fmla="*/ T8 w 177"/>
                  <a:gd name="T10" fmla="+- 0 6632 6550"/>
                  <a:gd name="T11" fmla="*/ 6632 h 179"/>
                  <a:gd name="T12" fmla="+- 0 12673 12670"/>
                  <a:gd name="T13" fmla="*/ T12 w 177"/>
                  <a:gd name="T14" fmla="+- 0 6656 6550"/>
                  <a:gd name="T15" fmla="*/ 6656 h 179"/>
                  <a:gd name="T16" fmla="+- 0 12707 12670"/>
                  <a:gd name="T17" fmla="*/ T16 w 177"/>
                  <a:gd name="T18" fmla="+- 0 6712 6550"/>
                  <a:gd name="T19" fmla="*/ 6712 h 179"/>
                  <a:gd name="T20" fmla="+- 0 12745 12670"/>
                  <a:gd name="T21" fmla="*/ T20 w 177"/>
                  <a:gd name="T22" fmla="+- 0 6729 6550"/>
                  <a:gd name="T23" fmla="*/ 6729 h 179"/>
                  <a:gd name="T24" fmla="+- 0 12771 12670"/>
                  <a:gd name="T25" fmla="*/ T24 w 177"/>
                  <a:gd name="T26" fmla="+- 0 6727 6550"/>
                  <a:gd name="T27" fmla="*/ 6727 h 179"/>
                  <a:gd name="T28" fmla="+- 0 12829 12670"/>
                  <a:gd name="T29" fmla="*/ T28 w 177"/>
                  <a:gd name="T30" fmla="+- 0 6695 6550"/>
                  <a:gd name="T31" fmla="*/ 6695 h 179"/>
                  <a:gd name="T32" fmla="+- 0 12848 12670"/>
                  <a:gd name="T33" fmla="*/ T32 w 177"/>
                  <a:gd name="T34" fmla="+- 0 6660 6550"/>
                  <a:gd name="T35" fmla="*/ 6660 h 179"/>
                  <a:gd name="T36" fmla="+- 0 12846 12670"/>
                  <a:gd name="T37" fmla="*/ T36 w 177"/>
                  <a:gd name="T38" fmla="+- 0 6632 6550"/>
                  <a:gd name="T39" fmla="*/ 6632 h 179"/>
                  <a:gd name="T40" fmla="+- 0 12817 12670"/>
                  <a:gd name="T41" fmla="*/ T40 w 177"/>
                  <a:gd name="T42" fmla="+- 0 6573 6550"/>
                  <a:gd name="T43" fmla="*/ 6573 h 179"/>
                  <a:gd name="T44" fmla="+- 0 12760 12670"/>
                  <a:gd name="T45" fmla="*/ T44 w 177"/>
                  <a:gd name="T46" fmla="+- 0 6550 6550"/>
                  <a:gd name="T47" fmla="*/ 6550 h 1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77" h="179">
                    <a:moveTo>
                      <a:pt x="90" y="0"/>
                    </a:moveTo>
                    <a:lnTo>
                      <a:pt x="29" y="24"/>
                    </a:lnTo>
                    <a:lnTo>
                      <a:pt x="0" y="82"/>
                    </a:lnTo>
                    <a:lnTo>
                      <a:pt x="3" y="106"/>
                    </a:lnTo>
                    <a:lnTo>
                      <a:pt x="37" y="162"/>
                    </a:lnTo>
                    <a:lnTo>
                      <a:pt x="75" y="179"/>
                    </a:lnTo>
                    <a:lnTo>
                      <a:pt x="101" y="177"/>
                    </a:lnTo>
                    <a:lnTo>
                      <a:pt x="159" y="145"/>
                    </a:lnTo>
                    <a:lnTo>
                      <a:pt x="178" y="110"/>
                    </a:lnTo>
                    <a:lnTo>
                      <a:pt x="176" y="82"/>
                    </a:lnTo>
                    <a:lnTo>
                      <a:pt x="147" y="2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B05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44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Ephemeral Cities : Goals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610600" cy="37338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2400"/>
              </a:spcAft>
            </a:pPr>
            <a:r>
              <a:rPr lang="en-US" sz="2800" u="sng" dirty="0"/>
              <a:t>Preservation</a:t>
            </a:r>
            <a:r>
              <a:rPr lang="en-US" sz="2800" dirty="0"/>
              <a:t> and </a:t>
            </a:r>
            <a:r>
              <a:rPr lang="en-US" sz="2800" u="sng" dirty="0" smtClean="0"/>
              <a:t>Access</a:t>
            </a:r>
            <a:endParaRPr lang="en-US" sz="2800" dirty="0" smtClean="0"/>
          </a:p>
          <a:p>
            <a:pPr>
              <a:spcAft>
                <a:spcPts val="2400"/>
              </a:spcAft>
            </a:pPr>
            <a:r>
              <a:rPr lang="en-US" sz="2800" dirty="0" smtClean="0"/>
              <a:t>Place </a:t>
            </a:r>
            <a:r>
              <a:rPr lang="en-US" sz="2800" dirty="0"/>
              <a:t>histories in geographic context and link to digital </a:t>
            </a:r>
            <a:r>
              <a:rPr lang="en-US" sz="2800" dirty="0" smtClean="0"/>
              <a:t>resources</a:t>
            </a:r>
            <a:endParaRPr lang="en-US" sz="2800" dirty="0"/>
          </a:p>
          <a:p>
            <a:pPr>
              <a:spcAft>
                <a:spcPts val="2400"/>
              </a:spcAft>
            </a:pPr>
            <a:r>
              <a:rPr lang="en-US" sz="2800" dirty="0"/>
              <a:t>Build a query method to support browsing the data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endParaRPr lang="en-US" sz="28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757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r>
              <a:rPr lang="en-US" cap="none" dirty="0" smtClean="0"/>
              <a:t>Aerials Project :  Air Photo Tile</a:t>
            </a:r>
            <a:endParaRPr lang="en-US" cap="none" dirty="0"/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152400" y="1447800"/>
            <a:ext cx="8915400" cy="5410200"/>
            <a:chOff x="960" y="1238"/>
            <a:chExt cx="12830" cy="7200"/>
          </a:xfrm>
        </p:grpSpPr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238"/>
              <a:ext cx="7170" cy="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0" y="1958"/>
              <a:ext cx="5270" cy="1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58"/>
              <a:ext cx="3480" cy="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2740" y="1718"/>
              <a:ext cx="1580" cy="1462"/>
              <a:chOff x="2740" y="1718"/>
              <a:chExt cx="1580" cy="1462"/>
            </a:xfrm>
          </p:grpSpPr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40" y="1718"/>
                <a:ext cx="1580" cy="1462"/>
              </a:xfrm>
              <a:custGeom>
                <a:avLst/>
                <a:gdLst>
                  <a:gd name="T0" fmla="+- 0 4208 2740"/>
                  <a:gd name="T1" fmla="*/ T0 w 1580"/>
                  <a:gd name="T2" fmla="+- 0 1862 1718"/>
                  <a:gd name="T3" fmla="*/ 1862 h 1462"/>
                  <a:gd name="T4" fmla="+- 0 4167 2740"/>
                  <a:gd name="T5" fmla="*/ T4 w 1580"/>
                  <a:gd name="T6" fmla="+- 0 1818 1718"/>
                  <a:gd name="T7" fmla="*/ 1818 h 1462"/>
                  <a:gd name="T8" fmla="+- 0 2740 2740"/>
                  <a:gd name="T9" fmla="*/ T8 w 1580"/>
                  <a:gd name="T10" fmla="+- 0 3137 1718"/>
                  <a:gd name="T11" fmla="*/ 3137 h 1462"/>
                  <a:gd name="T12" fmla="+- 0 2780 2740"/>
                  <a:gd name="T13" fmla="*/ T12 w 1580"/>
                  <a:gd name="T14" fmla="+- 0 3180 1718"/>
                  <a:gd name="T15" fmla="*/ 3180 h 1462"/>
                  <a:gd name="T16" fmla="+- 0 4208 2740"/>
                  <a:gd name="T17" fmla="*/ T16 w 1580"/>
                  <a:gd name="T18" fmla="+- 0 1862 1718"/>
                  <a:gd name="T19" fmla="*/ 1862 h 14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580" h="1462">
                    <a:moveTo>
                      <a:pt x="1468" y="144"/>
                    </a:moveTo>
                    <a:lnTo>
                      <a:pt x="1427" y="100"/>
                    </a:lnTo>
                    <a:lnTo>
                      <a:pt x="0" y="1419"/>
                    </a:lnTo>
                    <a:lnTo>
                      <a:pt x="40" y="1462"/>
                    </a:lnTo>
                    <a:lnTo>
                      <a:pt x="1468" y="14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2740" y="1718"/>
                <a:ext cx="1580" cy="1462"/>
              </a:xfrm>
              <a:custGeom>
                <a:avLst/>
                <a:gdLst>
                  <a:gd name="T0" fmla="+- 0 4320 2740"/>
                  <a:gd name="T1" fmla="*/ T0 w 1580"/>
                  <a:gd name="T2" fmla="+- 0 1718 1718"/>
                  <a:gd name="T3" fmla="*/ 1718 h 1462"/>
                  <a:gd name="T4" fmla="+- 0 4127 2740"/>
                  <a:gd name="T5" fmla="*/ T4 w 1580"/>
                  <a:gd name="T6" fmla="+- 0 1775 1718"/>
                  <a:gd name="T7" fmla="*/ 1775 h 1462"/>
                  <a:gd name="T8" fmla="+- 0 4167 2740"/>
                  <a:gd name="T9" fmla="*/ T8 w 1580"/>
                  <a:gd name="T10" fmla="+- 0 1818 1718"/>
                  <a:gd name="T11" fmla="*/ 1818 h 1462"/>
                  <a:gd name="T12" fmla="+- 0 4189 2740"/>
                  <a:gd name="T13" fmla="*/ T12 w 1580"/>
                  <a:gd name="T14" fmla="+- 0 1797 1718"/>
                  <a:gd name="T15" fmla="*/ 1797 h 1462"/>
                  <a:gd name="T16" fmla="+- 0 4230 2740"/>
                  <a:gd name="T17" fmla="*/ T16 w 1580"/>
                  <a:gd name="T18" fmla="+- 0 1842 1718"/>
                  <a:gd name="T19" fmla="*/ 1842 h 1462"/>
                  <a:gd name="T20" fmla="+- 0 4230 2740"/>
                  <a:gd name="T21" fmla="*/ T20 w 1580"/>
                  <a:gd name="T22" fmla="+- 0 1886 1718"/>
                  <a:gd name="T23" fmla="*/ 1886 h 1462"/>
                  <a:gd name="T24" fmla="+- 0 4249 2740"/>
                  <a:gd name="T25" fmla="*/ T24 w 1580"/>
                  <a:gd name="T26" fmla="+- 0 1907 1718"/>
                  <a:gd name="T27" fmla="*/ 1907 h 1462"/>
                  <a:gd name="T28" fmla="+- 0 4320 2740"/>
                  <a:gd name="T29" fmla="*/ T28 w 1580"/>
                  <a:gd name="T30" fmla="+- 0 1718 1718"/>
                  <a:gd name="T31" fmla="*/ 1718 h 14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580" h="1462">
                    <a:moveTo>
                      <a:pt x="1580" y="0"/>
                    </a:moveTo>
                    <a:lnTo>
                      <a:pt x="1387" y="57"/>
                    </a:lnTo>
                    <a:lnTo>
                      <a:pt x="1427" y="100"/>
                    </a:lnTo>
                    <a:lnTo>
                      <a:pt x="1449" y="79"/>
                    </a:lnTo>
                    <a:lnTo>
                      <a:pt x="1490" y="124"/>
                    </a:lnTo>
                    <a:lnTo>
                      <a:pt x="1490" y="168"/>
                    </a:lnTo>
                    <a:lnTo>
                      <a:pt x="1509" y="189"/>
                    </a:lnTo>
                    <a:lnTo>
                      <a:pt x="158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740" y="1718"/>
                <a:ext cx="1580" cy="1462"/>
              </a:xfrm>
              <a:custGeom>
                <a:avLst/>
                <a:gdLst>
                  <a:gd name="T0" fmla="+- 0 4230 2740"/>
                  <a:gd name="T1" fmla="*/ T0 w 1580"/>
                  <a:gd name="T2" fmla="+- 0 1842 1718"/>
                  <a:gd name="T3" fmla="*/ 1842 h 1462"/>
                  <a:gd name="T4" fmla="+- 0 4189 2740"/>
                  <a:gd name="T5" fmla="*/ T4 w 1580"/>
                  <a:gd name="T6" fmla="+- 0 1797 1718"/>
                  <a:gd name="T7" fmla="*/ 1797 h 1462"/>
                  <a:gd name="T8" fmla="+- 0 4167 2740"/>
                  <a:gd name="T9" fmla="*/ T8 w 1580"/>
                  <a:gd name="T10" fmla="+- 0 1818 1718"/>
                  <a:gd name="T11" fmla="*/ 1818 h 1462"/>
                  <a:gd name="T12" fmla="+- 0 4208 2740"/>
                  <a:gd name="T13" fmla="*/ T12 w 1580"/>
                  <a:gd name="T14" fmla="+- 0 1862 1718"/>
                  <a:gd name="T15" fmla="*/ 1862 h 1462"/>
                  <a:gd name="T16" fmla="+- 0 4230 2740"/>
                  <a:gd name="T17" fmla="*/ T16 w 1580"/>
                  <a:gd name="T18" fmla="+- 0 1842 1718"/>
                  <a:gd name="T19" fmla="*/ 1842 h 14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580" h="1462">
                    <a:moveTo>
                      <a:pt x="1490" y="124"/>
                    </a:moveTo>
                    <a:lnTo>
                      <a:pt x="1449" y="79"/>
                    </a:lnTo>
                    <a:lnTo>
                      <a:pt x="1427" y="100"/>
                    </a:lnTo>
                    <a:lnTo>
                      <a:pt x="1468" y="144"/>
                    </a:lnTo>
                    <a:lnTo>
                      <a:pt x="1490" y="12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740" y="1718"/>
                <a:ext cx="1580" cy="1462"/>
              </a:xfrm>
              <a:custGeom>
                <a:avLst/>
                <a:gdLst>
                  <a:gd name="T0" fmla="+- 0 4230 2740"/>
                  <a:gd name="T1" fmla="*/ T0 w 1580"/>
                  <a:gd name="T2" fmla="+- 0 1886 1718"/>
                  <a:gd name="T3" fmla="*/ 1886 h 1462"/>
                  <a:gd name="T4" fmla="+- 0 4230 2740"/>
                  <a:gd name="T5" fmla="*/ T4 w 1580"/>
                  <a:gd name="T6" fmla="+- 0 1842 1718"/>
                  <a:gd name="T7" fmla="*/ 1842 h 1462"/>
                  <a:gd name="T8" fmla="+- 0 4208 2740"/>
                  <a:gd name="T9" fmla="*/ T8 w 1580"/>
                  <a:gd name="T10" fmla="+- 0 1862 1718"/>
                  <a:gd name="T11" fmla="*/ 1862 h 1462"/>
                  <a:gd name="T12" fmla="+- 0 4230 2740"/>
                  <a:gd name="T13" fmla="*/ T12 w 1580"/>
                  <a:gd name="T14" fmla="+- 0 1886 1718"/>
                  <a:gd name="T15" fmla="*/ 1886 h 14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0" h="1462">
                    <a:moveTo>
                      <a:pt x="1490" y="168"/>
                    </a:moveTo>
                    <a:lnTo>
                      <a:pt x="1490" y="124"/>
                    </a:lnTo>
                    <a:lnTo>
                      <a:pt x="1468" y="144"/>
                    </a:lnTo>
                    <a:lnTo>
                      <a:pt x="1490" y="16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680" y="1559"/>
              <a:ext cx="1328" cy="428"/>
              <a:chOff x="10680" y="1559"/>
              <a:chExt cx="1328" cy="428"/>
            </a:xfrm>
          </p:grpSpPr>
          <p:sp>
            <p:nvSpPr>
              <p:cNvPr id="22" name="Freeform 27"/>
              <p:cNvSpPr>
                <a:spLocks/>
              </p:cNvSpPr>
              <p:nvPr/>
            </p:nvSpPr>
            <p:spPr bwMode="auto">
              <a:xfrm>
                <a:off x="10680" y="1559"/>
                <a:ext cx="1328" cy="428"/>
              </a:xfrm>
              <a:custGeom>
                <a:avLst/>
                <a:gdLst>
                  <a:gd name="T0" fmla="+- 0 10877 10680"/>
                  <a:gd name="T1" fmla="*/ T0 w 1328"/>
                  <a:gd name="T2" fmla="+- 0 1559 1559"/>
                  <a:gd name="T3" fmla="*/ 1559 h 428"/>
                  <a:gd name="T4" fmla="+- 0 10680 10680"/>
                  <a:gd name="T5" fmla="*/ T4 w 1328"/>
                  <a:gd name="T6" fmla="+- 0 1598 1559"/>
                  <a:gd name="T7" fmla="*/ 1598 h 428"/>
                  <a:gd name="T8" fmla="+- 0 10817 10680"/>
                  <a:gd name="T9" fmla="*/ T8 w 1328"/>
                  <a:gd name="T10" fmla="+- 0 1721 1559"/>
                  <a:gd name="T11" fmla="*/ 1721 h 428"/>
                  <a:gd name="T12" fmla="+- 0 10817 10680"/>
                  <a:gd name="T13" fmla="*/ T12 w 1328"/>
                  <a:gd name="T14" fmla="+- 0 1667 1559"/>
                  <a:gd name="T15" fmla="*/ 1667 h 428"/>
                  <a:gd name="T16" fmla="+- 0 10832 10680"/>
                  <a:gd name="T17" fmla="*/ T16 w 1328"/>
                  <a:gd name="T18" fmla="+- 0 1609 1559"/>
                  <a:gd name="T19" fmla="*/ 1609 h 428"/>
                  <a:gd name="T20" fmla="+- 0 10861 10680"/>
                  <a:gd name="T21" fmla="*/ T20 w 1328"/>
                  <a:gd name="T22" fmla="+- 0 1617 1559"/>
                  <a:gd name="T23" fmla="*/ 1617 h 428"/>
                  <a:gd name="T24" fmla="+- 0 10877 10680"/>
                  <a:gd name="T25" fmla="*/ T24 w 1328"/>
                  <a:gd name="T26" fmla="+- 0 1559 1559"/>
                  <a:gd name="T27" fmla="*/ 1559 h 4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328" h="428">
                    <a:moveTo>
                      <a:pt x="197" y="0"/>
                    </a:moveTo>
                    <a:lnTo>
                      <a:pt x="0" y="39"/>
                    </a:lnTo>
                    <a:lnTo>
                      <a:pt x="137" y="162"/>
                    </a:lnTo>
                    <a:lnTo>
                      <a:pt x="137" y="108"/>
                    </a:lnTo>
                    <a:lnTo>
                      <a:pt x="152" y="50"/>
                    </a:lnTo>
                    <a:lnTo>
                      <a:pt x="181" y="58"/>
                    </a:lnTo>
                    <a:lnTo>
                      <a:pt x="19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8"/>
              <p:cNvSpPr>
                <a:spLocks/>
              </p:cNvSpPr>
              <p:nvPr/>
            </p:nvSpPr>
            <p:spPr bwMode="auto">
              <a:xfrm>
                <a:off x="10680" y="1559"/>
                <a:ext cx="1328" cy="428"/>
              </a:xfrm>
              <a:custGeom>
                <a:avLst/>
                <a:gdLst>
                  <a:gd name="T0" fmla="+- 0 10861 10680"/>
                  <a:gd name="T1" fmla="*/ T0 w 1328"/>
                  <a:gd name="T2" fmla="+- 0 1617 1559"/>
                  <a:gd name="T3" fmla="*/ 1617 h 428"/>
                  <a:gd name="T4" fmla="+- 0 10832 10680"/>
                  <a:gd name="T5" fmla="*/ T4 w 1328"/>
                  <a:gd name="T6" fmla="+- 0 1609 1559"/>
                  <a:gd name="T7" fmla="*/ 1609 h 428"/>
                  <a:gd name="T8" fmla="+- 0 10817 10680"/>
                  <a:gd name="T9" fmla="*/ T8 w 1328"/>
                  <a:gd name="T10" fmla="+- 0 1667 1559"/>
                  <a:gd name="T11" fmla="*/ 1667 h 428"/>
                  <a:gd name="T12" fmla="+- 0 10846 10680"/>
                  <a:gd name="T13" fmla="*/ T12 w 1328"/>
                  <a:gd name="T14" fmla="+- 0 1674 1559"/>
                  <a:gd name="T15" fmla="*/ 1674 h 428"/>
                  <a:gd name="T16" fmla="+- 0 10861 10680"/>
                  <a:gd name="T17" fmla="*/ T16 w 1328"/>
                  <a:gd name="T18" fmla="+- 0 1617 1559"/>
                  <a:gd name="T19" fmla="*/ 1617 h 4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28" h="428">
                    <a:moveTo>
                      <a:pt x="181" y="58"/>
                    </a:moveTo>
                    <a:lnTo>
                      <a:pt x="152" y="50"/>
                    </a:lnTo>
                    <a:lnTo>
                      <a:pt x="137" y="108"/>
                    </a:lnTo>
                    <a:lnTo>
                      <a:pt x="166" y="115"/>
                    </a:lnTo>
                    <a:lnTo>
                      <a:pt x="181" y="5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9"/>
              <p:cNvSpPr>
                <a:spLocks/>
              </p:cNvSpPr>
              <p:nvPr/>
            </p:nvSpPr>
            <p:spPr bwMode="auto">
              <a:xfrm>
                <a:off x="10680" y="1559"/>
                <a:ext cx="1328" cy="428"/>
              </a:xfrm>
              <a:custGeom>
                <a:avLst/>
                <a:gdLst>
                  <a:gd name="T0" fmla="+- 0 10846 10680"/>
                  <a:gd name="T1" fmla="*/ T0 w 1328"/>
                  <a:gd name="T2" fmla="+- 0 1674 1559"/>
                  <a:gd name="T3" fmla="*/ 1674 h 428"/>
                  <a:gd name="T4" fmla="+- 0 10817 10680"/>
                  <a:gd name="T5" fmla="*/ T4 w 1328"/>
                  <a:gd name="T6" fmla="+- 0 1667 1559"/>
                  <a:gd name="T7" fmla="*/ 1667 h 428"/>
                  <a:gd name="T8" fmla="+- 0 10817 10680"/>
                  <a:gd name="T9" fmla="*/ T8 w 1328"/>
                  <a:gd name="T10" fmla="+- 0 1721 1559"/>
                  <a:gd name="T11" fmla="*/ 1721 h 428"/>
                  <a:gd name="T12" fmla="+- 0 10830 10680"/>
                  <a:gd name="T13" fmla="*/ T12 w 1328"/>
                  <a:gd name="T14" fmla="+- 0 1733 1559"/>
                  <a:gd name="T15" fmla="*/ 1733 h 428"/>
                  <a:gd name="T16" fmla="+- 0 10846 10680"/>
                  <a:gd name="T17" fmla="*/ T16 w 1328"/>
                  <a:gd name="T18" fmla="+- 0 1674 1559"/>
                  <a:gd name="T19" fmla="*/ 1674 h 4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28" h="428">
                    <a:moveTo>
                      <a:pt x="166" y="115"/>
                    </a:moveTo>
                    <a:lnTo>
                      <a:pt x="137" y="108"/>
                    </a:lnTo>
                    <a:lnTo>
                      <a:pt x="137" y="162"/>
                    </a:lnTo>
                    <a:lnTo>
                      <a:pt x="150" y="174"/>
                    </a:lnTo>
                    <a:lnTo>
                      <a:pt x="166" y="115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0"/>
              <p:cNvSpPr>
                <a:spLocks/>
              </p:cNvSpPr>
              <p:nvPr/>
            </p:nvSpPr>
            <p:spPr bwMode="auto">
              <a:xfrm>
                <a:off x="10680" y="1559"/>
                <a:ext cx="1328" cy="428"/>
              </a:xfrm>
              <a:custGeom>
                <a:avLst/>
                <a:gdLst>
                  <a:gd name="T0" fmla="+- 0 12008 10680"/>
                  <a:gd name="T1" fmla="*/ T0 w 1328"/>
                  <a:gd name="T2" fmla="+- 0 1929 1559"/>
                  <a:gd name="T3" fmla="*/ 1929 h 428"/>
                  <a:gd name="T4" fmla="+- 0 10861 10680"/>
                  <a:gd name="T5" fmla="*/ T4 w 1328"/>
                  <a:gd name="T6" fmla="+- 0 1617 1559"/>
                  <a:gd name="T7" fmla="*/ 1617 h 428"/>
                  <a:gd name="T8" fmla="+- 0 10846 10680"/>
                  <a:gd name="T9" fmla="*/ T8 w 1328"/>
                  <a:gd name="T10" fmla="+- 0 1674 1559"/>
                  <a:gd name="T11" fmla="*/ 1674 h 428"/>
                  <a:gd name="T12" fmla="+- 0 11992 10680"/>
                  <a:gd name="T13" fmla="*/ T12 w 1328"/>
                  <a:gd name="T14" fmla="+- 0 1987 1559"/>
                  <a:gd name="T15" fmla="*/ 1987 h 428"/>
                  <a:gd name="T16" fmla="+- 0 12008 10680"/>
                  <a:gd name="T17" fmla="*/ T16 w 1328"/>
                  <a:gd name="T18" fmla="+- 0 1929 1559"/>
                  <a:gd name="T19" fmla="*/ 1929 h 4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28" h="428">
                    <a:moveTo>
                      <a:pt x="1328" y="370"/>
                    </a:moveTo>
                    <a:lnTo>
                      <a:pt x="181" y="58"/>
                    </a:lnTo>
                    <a:lnTo>
                      <a:pt x="166" y="115"/>
                    </a:lnTo>
                    <a:lnTo>
                      <a:pt x="1312" y="428"/>
                    </a:lnTo>
                    <a:lnTo>
                      <a:pt x="1328" y="37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4440" y="3278"/>
              <a:ext cx="4800" cy="3480"/>
              <a:chOff x="4440" y="3278"/>
              <a:chExt cx="4800" cy="3480"/>
            </a:xfrm>
          </p:grpSpPr>
          <p:sp>
            <p:nvSpPr>
              <p:cNvPr id="21" name="Freeform 32"/>
              <p:cNvSpPr>
                <a:spLocks/>
              </p:cNvSpPr>
              <p:nvPr/>
            </p:nvSpPr>
            <p:spPr bwMode="auto">
              <a:xfrm>
                <a:off x="4440" y="3278"/>
                <a:ext cx="4800" cy="3480"/>
              </a:xfrm>
              <a:custGeom>
                <a:avLst/>
                <a:gdLst>
                  <a:gd name="T0" fmla="+- 0 6643 4440"/>
                  <a:gd name="T1" fmla="*/ T0 w 4800"/>
                  <a:gd name="T2" fmla="+- 0 3284 3278"/>
                  <a:gd name="T3" fmla="*/ 3284 h 3480"/>
                  <a:gd name="T4" fmla="+- 0 6263 4440"/>
                  <a:gd name="T5" fmla="*/ T4 w 4800"/>
                  <a:gd name="T6" fmla="+- 0 3329 3278"/>
                  <a:gd name="T7" fmla="*/ 3329 h 3480"/>
                  <a:gd name="T8" fmla="+- 0 5906 4440"/>
                  <a:gd name="T9" fmla="*/ T8 w 4800"/>
                  <a:gd name="T10" fmla="+- 0 3415 3278"/>
                  <a:gd name="T11" fmla="*/ 3415 h 3480"/>
                  <a:gd name="T12" fmla="+- 0 5576 4440"/>
                  <a:gd name="T13" fmla="*/ T12 w 4800"/>
                  <a:gd name="T14" fmla="+- 0 3539 3278"/>
                  <a:gd name="T15" fmla="*/ 3539 h 3480"/>
                  <a:gd name="T16" fmla="+- 0 5278 4440"/>
                  <a:gd name="T17" fmla="*/ T16 w 4800"/>
                  <a:gd name="T18" fmla="+- 0 3697 3278"/>
                  <a:gd name="T19" fmla="*/ 3697 h 3480"/>
                  <a:gd name="T20" fmla="+- 0 5018 4440"/>
                  <a:gd name="T21" fmla="*/ T20 w 4800"/>
                  <a:gd name="T22" fmla="+- 0 3886 3278"/>
                  <a:gd name="T23" fmla="*/ 3886 h 3480"/>
                  <a:gd name="T24" fmla="+- 0 4799 4440"/>
                  <a:gd name="T25" fmla="*/ T24 w 4800"/>
                  <a:gd name="T26" fmla="+- 0 4102 3278"/>
                  <a:gd name="T27" fmla="*/ 4102 h 3480"/>
                  <a:gd name="T28" fmla="+- 0 4629 4440"/>
                  <a:gd name="T29" fmla="*/ T28 w 4800"/>
                  <a:gd name="T30" fmla="+- 0 4341 3278"/>
                  <a:gd name="T31" fmla="*/ 4341 h 3480"/>
                  <a:gd name="T32" fmla="+- 0 4510 4440"/>
                  <a:gd name="T33" fmla="*/ T32 w 4800"/>
                  <a:gd name="T34" fmla="+- 0 4600 3278"/>
                  <a:gd name="T35" fmla="*/ 4600 h 3480"/>
                  <a:gd name="T36" fmla="+- 0 4448 4440"/>
                  <a:gd name="T37" fmla="*/ T36 w 4800"/>
                  <a:gd name="T38" fmla="+- 0 4875 3278"/>
                  <a:gd name="T39" fmla="*/ 4875 h 3480"/>
                  <a:gd name="T40" fmla="+- 0 4448 4440"/>
                  <a:gd name="T41" fmla="*/ T40 w 4800"/>
                  <a:gd name="T42" fmla="+- 0 5161 3278"/>
                  <a:gd name="T43" fmla="*/ 5161 h 3480"/>
                  <a:gd name="T44" fmla="+- 0 4510 4440"/>
                  <a:gd name="T45" fmla="*/ T44 w 4800"/>
                  <a:gd name="T46" fmla="+- 0 5436 3278"/>
                  <a:gd name="T47" fmla="*/ 5436 h 3480"/>
                  <a:gd name="T48" fmla="+- 0 4629 4440"/>
                  <a:gd name="T49" fmla="*/ T48 w 4800"/>
                  <a:gd name="T50" fmla="+- 0 5696 3278"/>
                  <a:gd name="T51" fmla="*/ 5696 h 3480"/>
                  <a:gd name="T52" fmla="+- 0 4799 4440"/>
                  <a:gd name="T53" fmla="*/ T52 w 4800"/>
                  <a:gd name="T54" fmla="+- 0 5935 3278"/>
                  <a:gd name="T55" fmla="*/ 5935 h 3480"/>
                  <a:gd name="T56" fmla="+- 0 5018 4440"/>
                  <a:gd name="T57" fmla="*/ T56 w 4800"/>
                  <a:gd name="T58" fmla="+- 0 6151 3278"/>
                  <a:gd name="T59" fmla="*/ 6151 h 3480"/>
                  <a:gd name="T60" fmla="+- 0 5278 4440"/>
                  <a:gd name="T61" fmla="*/ T60 w 4800"/>
                  <a:gd name="T62" fmla="+- 0 6339 3278"/>
                  <a:gd name="T63" fmla="*/ 6339 h 3480"/>
                  <a:gd name="T64" fmla="+- 0 5576 4440"/>
                  <a:gd name="T65" fmla="*/ T64 w 4800"/>
                  <a:gd name="T66" fmla="+- 0 6498 3278"/>
                  <a:gd name="T67" fmla="*/ 6498 h 3480"/>
                  <a:gd name="T68" fmla="+- 0 5906 4440"/>
                  <a:gd name="T69" fmla="*/ T68 w 4800"/>
                  <a:gd name="T70" fmla="+- 0 6621 3278"/>
                  <a:gd name="T71" fmla="*/ 6621 h 3480"/>
                  <a:gd name="T72" fmla="+- 0 6263 4440"/>
                  <a:gd name="T73" fmla="*/ T72 w 4800"/>
                  <a:gd name="T74" fmla="+- 0 6708 3278"/>
                  <a:gd name="T75" fmla="*/ 6708 h 3480"/>
                  <a:gd name="T76" fmla="+- 0 6643 4440"/>
                  <a:gd name="T77" fmla="*/ T76 w 4800"/>
                  <a:gd name="T78" fmla="+- 0 6752 3278"/>
                  <a:gd name="T79" fmla="*/ 6752 h 3480"/>
                  <a:gd name="T80" fmla="+- 0 7037 4440"/>
                  <a:gd name="T81" fmla="*/ T80 w 4800"/>
                  <a:gd name="T82" fmla="+- 0 6752 3278"/>
                  <a:gd name="T83" fmla="*/ 6752 h 3480"/>
                  <a:gd name="T84" fmla="+- 0 7417 4440"/>
                  <a:gd name="T85" fmla="*/ T84 w 4800"/>
                  <a:gd name="T86" fmla="+- 0 6708 3278"/>
                  <a:gd name="T87" fmla="*/ 6708 h 3480"/>
                  <a:gd name="T88" fmla="+- 0 7774 4440"/>
                  <a:gd name="T89" fmla="*/ T88 w 4800"/>
                  <a:gd name="T90" fmla="+- 0 6621 3278"/>
                  <a:gd name="T91" fmla="*/ 6621 h 3480"/>
                  <a:gd name="T92" fmla="+- 0 8104 4440"/>
                  <a:gd name="T93" fmla="*/ T92 w 4800"/>
                  <a:gd name="T94" fmla="+- 0 6498 3278"/>
                  <a:gd name="T95" fmla="*/ 6498 h 3480"/>
                  <a:gd name="T96" fmla="+- 0 8402 4440"/>
                  <a:gd name="T97" fmla="*/ T96 w 4800"/>
                  <a:gd name="T98" fmla="+- 0 6339 3278"/>
                  <a:gd name="T99" fmla="*/ 6339 h 3480"/>
                  <a:gd name="T100" fmla="+- 0 8662 4440"/>
                  <a:gd name="T101" fmla="*/ T100 w 4800"/>
                  <a:gd name="T102" fmla="+- 0 6151 3278"/>
                  <a:gd name="T103" fmla="*/ 6151 h 3480"/>
                  <a:gd name="T104" fmla="+- 0 8881 4440"/>
                  <a:gd name="T105" fmla="*/ T104 w 4800"/>
                  <a:gd name="T106" fmla="+- 0 5935 3278"/>
                  <a:gd name="T107" fmla="*/ 5935 h 3480"/>
                  <a:gd name="T108" fmla="+- 0 9051 4440"/>
                  <a:gd name="T109" fmla="*/ T108 w 4800"/>
                  <a:gd name="T110" fmla="+- 0 5696 3278"/>
                  <a:gd name="T111" fmla="*/ 5696 h 3480"/>
                  <a:gd name="T112" fmla="+- 0 9170 4440"/>
                  <a:gd name="T113" fmla="*/ T112 w 4800"/>
                  <a:gd name="T114" fmla="+- 0 5436 3278"/>
                  <a:gd name="T115" fmla="*/ 5436 h 3480"/>
                  <a:gd name="T116" fmla="+- 0 9232 4440"/>
                  <a:gd name="T117" fmla="*/ T116 w 4800"/>
                  <a:gd name="T118" fmla="+- 0 5161 3278"/>
                  <a:gd name="T119" fmla="*/ 5161 h 3480"/>
                  <a:gd name="T120" fmla="+- 0 9232 4440"/>
                  <a:gd name="T121" fmla="*/ T120 w 4800"/>
                  <a:gd name="T122" fmla="+- 0 4875 3278"/>
                  <a:gd name="T123" fmla="*/ 4875 h 3480"/>
                  <a:gd name="T124" fmla="+- 0 9170 4440"/>
                  <a:gd name="T125" fmla="*/ T124 w 4800"/>
                  <a:gd name="T126" fmla="+- 0 4600 3278"/>
                  <a:gd name="T127" fmla="*/ 4600 h 3480"/>
                  <a:gd name="T128" fmla="+- 0 9051 4440"/>
                  <a:gd name="T129" fmla="*/ T128 w 4800"/>
                  <a:gd name="T130" fmla="+- 0 4341 3278"/>
                  <a:gd name="T131" fmla="*/ 4341 h 3480"/>
                  <a:gd name="T132" fmla="+- 0 8881 4440"/>
                  <a:gd name="T133" fmla="*/ T132 w 4800"/>
                  <a:gd name="T134" fmla="+- 0 4102 3278"/>
                  <a:gd name="T135" fmla="*/ 4102 h 3480"/>
                  <a:gd name="T136" fmla="+- 0 8662 4440"/>
                  <a:gd name="T137" fmla="*/ T136 w 4800"/>
                  <a:gd name="T138" fmla="+- 0 3886 3278"/>
                  <a:gd name="T139" fmla="*/ 3886 h 3480"/>
                  <a:gd name="T140" fmla="+- 0 8402 4440"/>
                  <a:gd name="T141" fmla="*/ T140 w 4800"/>
                  <a:gd name="T142" fmla="+- 0 3697 3278"/>
                  <a:gd name="T143" fmla="*/ 3697 h 3480"/>
                  <a:gd name="T144" fmla="+- 0 8104 4440"/>
                  <a:gd name="T145" fmla="*/ T144 w 4800"/>
                  <a:gd name="T146" fmla="+- 0 3539 3278"/>
                  <a:gd name="T147" fmla="*/ 3539 h 3480"/>
                  <a:gd name="T148" fmla="+- 0 7774 4440"/>
                  <a:gd name="T149" fmla="*/ T148 w 4800"/>
                  <a:gd name="T150" fmla="+- 0 3415 3278"/>
                  <a:gd name="T151" fmla="*/ 3415 h 3480"/>
                  <a:gd name="T152" fmla="+- 0 7417 4440"/>
                  <a:gd name="T153" fmla="*/ T152 w 4800"/>
                  <a:gd name="T154" fmla="+- 0 3329 3278"/>
                  <a:gd name="T155" fmla="*/ 3329 h 3480"/>
                  <a:gd name="T156" fmla="+- 0 7037 4440"/>
                  <a:gd name="T157" fmla="*/ T156 w 4800"/>
                  <a:gd name="T158" fmla="+- 0 3284 3278"/>
                  <a:gd name="T159" fmla="*/ 3284 h 34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4800" h="3480">
                    <a:moveTo>
                      <a:pt x="2400" y="0"/>
                    </a:moveTo>
                    <a:lnTo>
                      <a:pt x="2203" y="6"/>
                    </a:lnTo>
                    <a:lnTo>
                      <a:pt x="2011" y="23"/>
                    </a:lnTo>
                    <a:lnTo>
                      <a:pt x="1823" y="51"/>
                    </a:lnTo>
                    <a:lnTo>
                      <a:pt x="1641" y="89"/>
                    </a:lnTo>
                    <a:lnTo>
                      <a:pt x="1466" y="137"/>
                    </a:lnTo>
                    <a:lnTo>
                      <a:pt x="1297" y="194"/>
                    </a:lnTo>
                    <a:lnTo>
                      <a:pt x="1136" y="261"/>
                    </a:lnTo>
                    <a:lnTo>
                      <a:pt x="982" y="336"/>
                    </a:lnTo>
                    <a:lnTo>
                      <a:pt x="838" y="419"/>
                    </a:lnTo>
                    <a:lnTo>
                      <a:pt x="703" y="510"/>
                    </a:lnTo>
                    <a:lnTo>
                      <a:pt x="578" y="608"/>
                    </a:lnTo>
                    <a:lnTo>
                      <a:pt x="463" y="712"/>
                    </a:lnTo>
                    <a:lnTo>
                      <a:pt x="359" y="824"/>
                    </a:lnTo>
                    <a:lnTo>
                      <a:pt x="268" y="940"/>
                    </a:lnTo>
                    <a:lnTo>
                      <a:pt x="189" y="1063"/>
                    </a:lnTo>
                    <a:lnTo>
                      <a:pt x="122" y="1190"/>
                    </a:lnTo>
                    <a:lnTo>
                      <a:pt x="70" y="1322"/>
                    </a:lnTo>
                    <a:lnTo>
                      <a:pt x="31" y="1458"/>
                    </a:lnTo>
                    <a:lnTo>
                      <a:pt x="8" y="1597"/>
                    </a:lnTo>
                    <a:lnTo>
                      <a:pt x="0" y="1740"/>
                    </a:lnTo>
                    <a:lnTo>
                      <a:pt x="8" y="1883"/>
                    </a:lnTo>
                    <a:lnTo>
                      <a:pt x="31" y="2022"/>
                    </a:lnTo>
                    <a:lnTo>
                      <a:pt x="70" y="2158"/>
                    </a:lnTo>
                    <a:lnTo>
                      <a:pt x="122" y="2290"/>
                    </a:lnTo>
                    <a:lnTo>
                      <a:pt x="189" y="2418"/>
                    </a:lnTo>
                    <a:lnTo>
                      <a:pt x="268" y="2540"/>
                    </a:lnTo>
                    <a:lnTo>
                      <a:pt x="359" y="2657"/>
                    </a:lnTo>
                    <a:lnTo>
                      <a:pt x="463" y="2768"/>
                    </a:lnTo>
                    <a:lnTo>
                      <a:pt x="578" y="2873"/>
                    </a:lnTo>
                    <a:lnTo>
                      <a:pt x="703" y="2971"/>
                    </a:lnTo>
                    <a:lnTo>
                      <a:pt x="838" y="3061"/>
                    </a:lnTo>
                    <a:lnTo>
                      <a:pt x="982" y="3145"/>
                    </a:lnTo>
                    <a:lnTo>
                      <a:pt x="1136" y="3220"/>
                    </a:lnTo>
                    <a:lnTo>
                      <a:pt x="1297" y="3286"/>
                    </a:lnTo>
                    <a:lnTo>
                      <a:pt x="1466" y="3343"/>
                    </a:lnTo>
                    <a:lnTo>
                      <a:pt x="1641" y="3392"/>
                    </a:lnTo>
                    <a:lnTo>
                      <a:pt x="1823" y="3430"/>
                    </a:lnTo>
                    <a:lnTo>
                      <a:pt x="2011" y="3457"/>
                    </a:lnTo>
                    <a:lnTo>
                      <a:pt x="2203" y="3474"/>
                    </a:lnTo>
                    <a:lnTo>
                      <a:pt x="2400" y="3480"/>
                    </a:lnTo>
                    <a:lnTo>
                      <a:pt x="2597" y="3474"/>
                    </a:lnTo>
                    <a:lnTo>
                      <a:pt x="2789" y="3457"/>
                    </a:lnTo>
                    <a:lnTo>
                      <a:pt x="2977" y="3430"/>
                    </a:lnTo>
                    <a:lnTo>
                      <a:pt x="3159" y="3392"/>
                    </a:lnTo>
                    <a:lnTo>
                      <a:pt x="3334" y="3343"/>
                    </a:lnTo>
                    <a:lnTo>
                      <a:pt x="3503" y="3286"/>
                    </a:lnTo>
                    <a:lnTo>
                      <a:pt x="3664" y="3220"/>
                    </a:lnTo>
                    <a:lnTo>
                      <a:pt x="3818" y="3145"/>
                    </a:lnTo>
                    <a:lnTo>
                      <a:pt x="3962" y="3061"/>
                    </a:lnTo>
                    <a:lnTo>
                      <a:pt x="4097" y="2971"/>
                    </a:lnTo>
                    <a:lnTo>
                      <a:pt x="4222" y="2873"/>
                    </a:lnTo>
                    <a:lnTo>
                      <a:pt x="4337" y="2768"/>
                    </a:lnTo>
                    <a:lnTo>
                      <a:pt x="4441" y="2657"/>
                    </a:lnTo>
                    <a:lnTo>
                      <a:pt x="4532" y="2540"/>
                    </a:lnTo>
                    <a:lnTo>
                      <a:pt x="4611" y="2418"/>
                    </a:lnTo>
                    <a:lnTo>
                      <a:pt x="4678" y="2290"/>
                    </a:lnTo>
                    <a:lnTo>
                      <a:pt x="4730" y="2158"/>
                    </a:lnTo>
                    <a:lnTo>
                      <a:pt x="4769" y="2022"/>
                    </a:lnTo>
                    <a:lnTo>
                      <a:pt x="4792" y="1883"/>
                    </a:lnTo>
                    <a:lnTo>
                      <a:pt x="4800" y="1740"/>
                    </a:lnTo>
                    <a:lnTo>
                      <a:pt x="4792" y="1597"/>
                    </a:lnTo>
                    <a:lnTo>
                      <a:pt x="4769" y="1458"/>
                    </a:lnTo>
                    <a:lnTo>
                      <a:pt x="4730" y="1322"/>
                    </a:lnTo>
                    <a:lnTo>
                      <a:pt x="4678" y="1190"/>
                    </a:lnTo>
                    <a:lnTo>
                      <a:pt x="4611" y="1063"/>
                    </a:lnTo>
                    <a:lnTo>
                      <a:pt x="4532" y="940"/>
                    </a:lnTo>
                    <a:lnTo>
                      <a:pt x="4441" y="824"/>
                    </a:lnTo>
                    <a:lnTo>
                      <a:pt x="4337" y="712"/>
                    </a:lnTo>
                    <a:lnTo>
                      <a:pt x="4222" y="608"/>
                    </a:lnTo>
                    <a:lnTo>
                      <a:pt x="4097" y="510"/>
                    </a:lnTo>
                    <a:lnTo>
                      <a:pt x="3962" y="419"/>
                    </a:lnTo>
                    <a:lnTo>
                      <a:pt x="3818" y="336"/>
                    </a:lnTo>
                    <a:lnTo>
                      <a:pt x="3664" y="261"/>
                    </a:lnTo>
                    <a:lnTo>
                      <a:pt x="3503" y="194"/>
                    </a:lnTo>
                    <a:lnTo>
                      <a:pt x="3334" y="137"/>
                    </a:lnTo>
                    <a:lnTo>
                      <a:pt x="3159" y="89"/>
                    </a:lnTo>
                    <a:lnTo>
                      <a:pt x="2977" y="51"/>
                    </a:lnTo>
                    <a:lnTo>
                      <a:pt x="2789" y="23"/>
                    </a:lnTo>
                    <a:lnTo>
                      <a:pt x="2597" y="6"/>
                    </a:lnTo>
                    <a:lnTo>
                      <a:pt x="2400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057" name="Picture 3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1718"/>
                <a:ext cx="2640" cy="2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13235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Ephemeral Cities : Funding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4999"/>
            <a:ext cx="7772400" cy="3429001"/>
          </a:xfrm>
        </p:spPr>
        <p:txBody>
          <a:bodyPr>
            <a:norm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Institute of Museum and Library Services Grant</a:t>
            </a:r>
          </a:p>
          <a:p>
            <a:endParaRPr lang="en-US" sz="2800" dirty="0" smtClean="0"/>
          </a:p>
          <a:p>
            <a:pPr>
              <a:spcBef>
                <a:spcPts val="600"/>
              </a:spcBef>
            </a:pPr>
            <a:r>
              <a:rPr lang="en-US" sz="2800" dirty="0" smtClean="0"/>
              <a:t>2004-2005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87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Ephemeral Cities : Collaborative Project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153400" cy="3962400"/>
          </a:xfrm>
        </p:spPr>
        <p:txBody>
          <a:bodyPr>
            <a:normAutofit fontScale="62500" lnSpcReduction="20000"/>
          </a:bodyPr>
          <a:lstStyle/>
          <a:p>
            <a:r>
              <a:rPr lang="en-US" sz="3000" dirty="0" smtClean="0"/>
              <a:t>University of Florida</a:t>
            </a:r>
          </a:p>
          <a:p>
            <a:r>
              <a:rPr lang="en-US" sz="3000" dirty="0" smtClean="0"/>
              <a:t>Florida International University</a:t>
            </a:r>
          </a:p>
          <a:p>
            <a:r>
              <a:rPr lang="en-US" sz="3000" dirty="0" smtClean="0"/>
              <a:t>University of South Florida</a:t>
            </a:r>
          </a:p>
          <a:p>
            <a:r>
              <a:rPr lang="en-US" sz="3000" dirty="0" smtClean="0"/>
              <a:t>Alachua County Library District </a:t>
            </a:r>
          </a:p>
          <a:p>
            <a:r>
              <a:rPr lang="en-US" sz="3000" dirty="0" smtClean="0"/>
              <a:t>Alachua County Ancient Records Department</a:t>
            </a:r>
          </a:p>
          <a:p>
            <a:r>
              <a:rPr lang="en-US" sz="3000" dirty="0" smtClean="0"/>
              <a:t>Matheson Historical Center &amp; Museum (Gainesville)</a:t>
            </a:r>
          </a:p>
          <a:p>
            <a:r>
              <a:rPr lang="en-US" sz="3000" dirty="0" smtClean="0"/>
              <a:t>Monroe County Public Library</a:t>
            </a:r>
          </a:p>
          <a:p>
            <a:r>
              <a:rPr lang="en-US" sz="3000" dirty="0" smtClean="0"/>
              <a:t>City of Key West, Florida</a:t>
            </a:r>
          </a:p>
          <a:p>
            <a:r>
              <a:rPr lang="en-US" sz="3000" dirty="0" smtClean="0"/>
              <a:t>Key West Arts &amp; Historical Society</a:t>
            </a:r>
          </a:p>
          <a:p>
            <a:r>
              <a:rPr lang="en-US" sz="3000" dirty="0" smtClean="0"/>
              <a:t>South Florida Water Management District</a:t>
            </a:r>
          </a:p>
          <a:p>
            <a:r>
              <a:rPr lang="en-US" sz="3000" dirty="0" smtClean="0"/>
              <a:t>Henry B. Plant Museum (Tampa)</a:t>
            </a:r>
          </a:p>
          <a:p>
            <a:r>
              <a:rPr lang="en-US" sz="3000" dirty="0" smtClean="0"/>
              <a:t>Tampa Bay History Center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458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15962"/>
          </a:xfrm>
        </p:spPr>
        <p:txBody>
          <a:bodyPr/>
          <a:lstStyle/>
          <a:p>
            <a:r>
              <a:rPr lang="en-US" cap="none" dirty="0" smtClean="0"/>
              <a:t>Ephemeral Cities : Objective</a:t>
            </a:r>
            <a:endParaRPr lang="en-US" cap="non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1577" y="1981200"/>
            <a:ext cx="8534400" cy="990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800" b="1" dirty="0" smtClean="0"/>
              <a:t>Objective:</a:t>
            </a:r>
            <a:r>
              <a:rPr lang="en-US" dirty="0" smtClean="0"/>
              <a:t> </a:t>
            </a:r>
            <a:r>
              <a:rPr lang="en-US" sz="2800" dirty="0" smtClean="0"/>
              <a:t>Place </a:t>
            </a:r>
            <a:r>
              <a:rPr lang="en-US" sz="2800" b="1" dirty="0" smtClean="0">
                <a:solidFill>
                  <a:schemeClr val="accent3"/>
                </a:solidFill>
              </a:rPr>
              <a:t>histories</a:t>
            </a:r>
            <a:r>
              <a:rPr lang="en-US" sz="2800" dirty="0" smtClean="0">
                <a:solidFill>
                  <a:schemeClr val="accent3"/>
                </a:solidFill>
              </a:rPr>
              <a:t> </a:t>
            </a:r>
            <a:r>
              <a:rPr lang="en-US" sz="2800" dirty="0" smtClean="0"/>
              <a:t>in geographic context and link to digital resources.</a:t>
            </a:r>
          </a:p>
          <a:p>
            <a:endParaRPr lang="en-US" sz="28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1577" y="3810000"/>
            <a:ext cx="876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400" dirty="0">
                <a:solidFill>
                  <a:schemeClr val="accent3"/>
                </a:solidFill>
              </a:rPr>
              <a:t>“There is properly no history, only biography”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400" dirty="0">
                <a:solidFill>
                  <a:schemeClr val="accent3"/>
                </a:solidFill>
              </a:rPr>
              <a:t>						– Ralph Waldo Emerson</a:t>
            </a:r>
          </a:p>
        </p:txBody>
      </p:sp>
    </p:spTree>
    <p:extLst>
      <p:ext uri="{BB962C8B-B14F-4D97-AF65-F5344CB8AC3E}">
        <p14:creationId xmlns:p14="http://schemas.microsoft.com/office/powerpoint/2010/main" val="1213516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1" y="274638"/>
            <a:ext cx="8421189" cy="715962"/>
          </a:xfrm>
        </p:spPr>
        <p:txBody>
          <a:bodyPr/>
          <a:lstStyle/>
          <a:p>
            <a:r>
              <a:rPr lang="en-US" cap="none" dirty="0" smtClean="0"/>
              <a:t>Ephemeral Cities : Name Data Sources</a:t>
            </a:r>
            <a:endParaRPr lang="en-US" cap="none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7605" y="1905000"/>
            <a:ext cx="3352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400" b="1" dirty="0"/>
              <a:t>Data: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People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Families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Companies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Governments, etc..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8011" y="4229100"/>
            <a:ext cx="4038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400" b="1" dirty="0"/>
              <a:t>Sources: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City Directories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Telephone Books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Other name-rich resources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146009"/>
              </p:ext>
            </p:extLst>
          </p:nvPr>
        </p:nvGraphicFramePr>
        <p:xfrm>
          <a:off x="4386943" y="1670125"/>
          <a:ext cx="2438137" cy="415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Image" r:id="rId3" imgW="3864545" imgH="6400271" progId="Photoshop.Image.8">
                  <p:embed/>
                </p:oleObj>
              </mc:Choice>
              <mc:Fallback>
                <p:oleObj name="Image" r:id="rId3" imgW="3864545" imgH="640027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943" y="1670125"/>
                        <a:ext cx="2438137" cy="415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C:\Documents and Settings\marsull\Desktop\Martinique\telepho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43" y="2660725"/>
            <a:ext cx="2413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537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15962"/>
          </a:xfrm>
        </p:spPr>
        <p:txBody>
          <a:bodyPr/>
          <a:lstStyle/>
          <a:p>
            <a:r>
              <a:rPr lang="en-US" cap="none" dirty="0" smtClean="0"/>
              <a:t>Ephemeral Cities : From Page to Data</a:t>
            </a:r>
            <a:endParaRPr lang="en-US" cap="none" dirty="0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381000" y="1371600"/>
          <a:ext cx="3127375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Image" r:id="rId3" imgW="3864545" imgH="6400271" progId="Photoshop.Image.8">
                  <p:embed/>
                </p:oleObj>
              </mc:Choice>
              <mc:Fallback>
                <p:oleObj name="Image" r:id="rId3" imgW="3864545" imgH="640027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3127375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9" descr="C:\Documents and Settings\marsull\Desktop\Martinique\Into_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50482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614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15962"/>
          </a:xfrm>
        </p:spPr>
        <p:txBody>
          <a:bodyPr/>
          <a:lstStyle/>
          <a:p>
            <a:r>
              <a:rPr lang="en-US" cap="none" dirty="0" smtClean="0"/>
              <a:t>Ephemeral Cities : From Page to Data</a:t>
            </a:r>
            <a:endParaRPr lang="en-US" cap="none" dirty="0"/>
          </a:p>
        </p:txBody>
      </p:sp>
      <p:pic>
        <p:nvPicPr>
          <p:cNvPr id="5" name="Picture 4" descr="C:\Documents and Settings\marsull\Desktop\Martinique\Oc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38800"/>
            <a:ext cx="870585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15240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l">
              <a:spcBef>
                <a:spcPct val="20000"/>
              </a:spcBef>
            </a:pPr>
            <a:r>
              <a:rPr lang="en-US" sz="2400" dirty="0"/>
              <a:t>Four steps to convert from image to data:</a:t>
            </a:r>
          </a:p>
          <a:p>
            <a:pPr marL="609600" indent="-609600" algn="l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2514600"/>
            <a:ext cx="7696200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spcBef>
                <a:spcPct val="50000"/>
              </a:spcBef>
              <a:buFontTx/>
              <a:buAutoNum type="arabicParenR"/>
            </a:pPr>
            <a:r>
              <a:rPr lang="en-US" sz="2200" dirty="0"/>
              <a:t>Page image processed by Optical Character Recognition [OCR] Engine to obtain text</a:t>
            </a:r>
          </a:p>
          <a:p>
            <a:pPr marL="342900" indent="-342900" algn="l">
              <a:spcBef>
                <a:spcPct val="50000"/>
              </a:spcBef>
              <a:buFontTx/>
              <a:buAutoNum type="arabicParenR"/>
            </a:pPr>
            <a:r>
              <a:rPr lang="en-US" sz="2200" dirty="0"/>
              <a:t>Custom parsing software converts text into spreadsheets</a:t>
            </a:r>
          </a:p>
          <a:p>
            <a:pPr marL="342900" indent="-342900" algn="l">
              <a:spcBef>
                <a:spcPct val="50000"/>
              </a:spcBef>
              <a:buFontTx/>
              <a:buAutoNum type="arabicParenR"/>
            </a:pPr>
            <a:r>
              <a:rPr lang="en-US" sz="2200" dirty="0"/>
              <a:t>Spreadsheets manually reviewed for errors and corrected</a:t>
            </a:r>
          </a:p>
          <a:p>
            <a:pPr marL="342900" indent="-342900" algn="l">
              <a:spcBef>
                <a:spcPct val="50000"/>
              </a:spcBef>
              <a:buFontTx/>
              <a:buAutoNum type="arabicParenR"/>
            </a:pPr>
            <a:r>
              <a:rPr lang="en-US" sz="2200" dirty="0"/>
              <a:t>Corrected spreadsheets loaded into relational database</a:t>
            </a:r>
          </a:p>
        </p:txBody>
      </p:sp>
    </p:spTree>
    <p:extLst>
      <p:ext uri="{BB962C8B-B14F-4D97-AF65-F5344CB8AC3E}">
        <p14:creationId xmlns:p14="http://schemas.microsoft.com/office/powerpoint/2010/main" val="357071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15962"/>
          </a:xfrm>
        </p:spPr>
        <p:txBody>
          <a:bodyPr/>
          <a:lstStyle/>
          <a:p>
            <a:r>
              <a:rPr lang="en-US" cap="none" dirty="0" smtClean="0"/>
              <a:t>Ephemeral Cities : From Page to Data</a:t>
            </a:r>
            <a:endParaRPr lang="en-US" cap="none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0" y="1143000"/>
            <a:ext cx="868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Step 1: Page image processed by Optical Character Recognition [OCR] Engine to obtain text</a:t>
            </a:r>
          </a:p>
        </p:txBody>
      </p:sp>
      <p:pic>
        <p:nvPicPr>
          <p:cNvPr id="9" name="Picture 2" descr="C:\Documents and Settings\marsull\Desktop\Martinique\Oc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86413"/>
            <a:ext cx="8763000" cy="12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Documents and Settings\marsull\Desktop\Martinique\city_dir_page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40386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709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15962"/>
          </a:xfrm>
        </p:spPr>
        <p:txBody>
          <a:bodyPr/>
          <a:lstStyle/>
          <a:p>
            <a:r>
              <a:rPr lang="en-US" cap="none" dirty="0" smtClean="0"/>
              <a:t>Ephemeral Cities : From Page to Data</a:t>
            </a:r>
            <a:endParaRPr lang="en-US" cap="none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1138238"/>
            <a:ext cx="868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Step 1: Page image processed by Optical Character Recognition [OCR] Engine to obtain text</a:t>
            </a:r>
          </a:p>
        </p:txBody>
      </p:sp>
      <p:pic>
        <p:nvPicPr>
          <p:cNvPr id="4" name="Picture 4" descr="C:\Documents and Settings\marsull\Desktop\Martinique\Oc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81650"/>
            <a:ext cx="8763000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Documents and Settings\marsull\Desktop\Martinique\city_dir_page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76438"/>
            <a:ext cx="40386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marsull\Desktop\Martinique\city_dir_tex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86038"/>
            <a:ext cx="5257800" cy="2840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90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15962"/>
          </a:xfrm>
        </p:spPr>
        <p:txBody>
          <a:bodyPr/>
          <a:lstStyle/>
          <a:p>
            <a:r>
              <a:rPr lang="en-US" cap="none" dirty="0" smtClean="0"/>
              <a:t>Ephemeral Cities : From Page to Data</a:t>
            </a:r>
            <a:endParaRPr lang="en-US" cap="none" dirty="0"/>
          </a:p>
        </p:txBody>
      </p:sp>
      <p:pic>
        <p:nvPicPr>
          <p:cNvPr id="6" name="Picture 2" descr="C:\Documents and Settings\marsull\Desktop\Martinique\Ocr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75300"/>
            <a:ext cx="8610600" cy="12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marsull\Desktop\Martinique\city_dir_tex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5257800" cy="28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4800" y="1138238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Step 2: Custom parsing software converts text into spreadsheets</a:t>
            </a:r>
          </a:p>
        </p:txBody>
      </p:sp>
      <p:pic>
        <p:nvPicPr>
          <p:cNvPr id="12" name="Picture 6" descr="C:\Documents and Settings\marsull\Desktop\Martinique\city_dir_spreadshe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8229600" cy="2741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531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15962"/>
          </a:xfrm>
        </p:spPr>
        <p:txBody>
          <a:bodyPr/>
          <a:lstStyle/>
          <a:p>
            <a:r>
              <a:rPr lang="en-US" cap="none" dirty="0" smtClean="0"/>
              <a:t>Ephemeral Cities : From Page to Data</a:t>
            </a:r>
            <a:endParaRPr lang="en-US" cap="none" dirty="0"/>
          </a:p>
        </p:txBody>
      </p:sp>
      <p:pic>
        <p:nvPicPr>
          <p:cNvPr id="3" name="Picture 2" descr="C:\Documents and Settings\marsull\Desktop\Martinique\Oc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0224"/>
            <a:ext cx="88392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138238"/>
            <a:ext cx="8686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Step 3: Spreadsheets manually reviewed for errors and corrected</a:t>
            </a:r>
          </a:p>
          <a:p>
            <a:pPr marL="342900" indent="-342900" algn="l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Step 4: Corrected spreadsheets loaded into relational database</a:t>
            </a:r>
          </a:p>
        </p:txBody>
      </p:sp>
      <p:pic>
        <p:nvPicPr>
          <p:cNvPr id="5" name="Picture 6" descr="C:\Documents and Settings\marsull\Desktop\Martinique\People_d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3733800" cy="2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Documents and Settings\marsull\Desktop\Martinique\Arr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1333500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marsull\Desktop\Martinique\city_dir_spreadshe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3319463" cy="163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21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r>
              <a:rPr lang="en-US" cap="none" dirty="0" smtClean="0"/>
              <a:t>Aerials Project : Photo Tile Index Mosaic</a:t>
            </a:r>
            <a:endParaRPr lang="en-US" cap="none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28600" y="1447800"/>
            <a:ext cx="8763000" cy="5181600"/>
            <a:chOff x="960" y="1289"/>
            <a:chExt cx="12600" cy="705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1311"/>
              <a:ext cx="8400" cy="7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" y="4791"/>
              <a:ext cx="2222" cy="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118" y="6808"/>
              <a:ext cx="3962" cy="438"/>
              <a:chOff x="3118" y="6808"/>
              <a:chExt cx="3962" cy="438"/>
            </a:xfrm>
          </p:grpSpPr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3118" y="6808"/>
                <a:ext cx="3962" cy="438"/>
              </a:xfrm>
              <a:custGeom>
                <a:avLst/>
                <a:gdLst>
                  <a:gd name="T0" fmla="+- 0 6948 3118"/>
                  <a:gd name="T1" fmla="*/ T0 w 3962"/>
                  <a:gd name="T2" fmla="+- 0 7157 6808"/>
                  <a:gd name="T3" fmla="*/ 7157 h 438"/>
                  <a:gd name="T4" fmla="+- 0 3122 3118"/>
                  <a:gd name="T5" fmla="*/ T4 w 3962"/>
                  <a:gd name="T6" fmla="+- 0 6808 6808"/>
                  <a:gd name="T7" fmla="*/ 6808 h 438"/>
                  <a:gd name="T8" fmla="+- 0 3118 3118"/>
                  <a:gd name="T9" fmla="*/ T8 w 3962"/>
                  <a:gd name="T10" fmla="+- 0 6854 6808"/>
                  <a:gd name="T11" fmla="*/ 6854 h 438"/>
                  <a:gd name="T12" fmla="+- 0 6944 3118"/>
                  <a:gd name="T13" fmla="*/ T12 w 3962"/>
                  <a:gd name="T14" fmla="+- 0 7201 6808"/>
                  <a:gd name="T15" fmla="*/ 7201 h 438"/>
                  <a:gd name="T16" fmla="+- 0 6948 3118"/>
                  <a:gd name="T17" fmla="*/ T16 w 3962"/>
                  <a:gd name="T18" fmla="+- 0 7157 6808"/>
                  <a:gd name="T19" fmla="*/ 7157 h 4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962" h="438">
                    <a:moveTo>
                      <a:pt x="3830" y="349"/>
                    </a:moveTo>
                    <a:lnTo>
                      <a:pt x="4" y="0"/>
                    </a:lnTo>
                    <a:lnTo>
                      <a:pt x="0" y="46"/>
                    </a:lnTo>
                    <a:lnTo>
                      <a:pt x="3826" y="393"/>
                    </a:lnTo>
                    <a:lnTo>
                      <a:pt x="3830" y="34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3118" y="6808"/>
                <a:ext cx="3962" cy="438"/>
              </a:xfrm>
              <a:custGeom>
                <a:avLst/>
                <a:gdLst>
                  <a:gd name="T0" fmla="+- 0 6970 3118"/>
                  <a:gd name="T1" fmla="*/ T0 w 3962"/>
                  <a:gd name="T2" fmla="+- 0 7235 6808"/>
                  <a:gd name="T3" fmla="*/ 7235 h 438"/>
                  <a:gd name="T4" fmla="+- 0 6970 3118"/>
                  <a:gd name="T5" fmla="*/ T4 w 3962"/>
                  <a:gd name="T6" fmla="+- 0 7159 6808"/>
                  <a:gd name="T7" fmla="*/ 7159 h 438"/>
                  <a:gd name="T8" fmla="+- 0 6966 3118"/>
                  <a:gd name="T9" fmla="*/ T8 w 3962"/>
                  <a:gd name="T10" fmla="+- 0 7203 6808"/>
                  <a:gd name="T11" fmla="*/ 7203 h 438"/>
                  <a:gd name="T12" fmla="+- 0 6944 3118"/>
                  <a:gd name="T13" fmla="*/ T12 w 3962"/>
                  <a:gd name="T14" fmla="+- 0 7201 6808"/>
                  <a:gd name="T15" fmla="*/ 7201 h 438"/>
                  <a:gd name="T16" fmla="+- 0 6940 3118"/>
                  <a:gd name="T17" fmla="*/ T16 w 3962"/>
                  <a:gd name="T18" fmla="+- 0 7246 6808"/>
                  <a:gd name="T19" fmla="*/ 7246 h 438"/>
                  <a:gd name="T20" fmla="+- 0 6970 3118"/>
                  <a:gd name="T21" fmla="*/ T20 w 3962"/>
                  <a:gd name="T22" fmla="+- 0 7235 6808"/>
                  <a:gd name="T23" fmla="*/ 7235 h 4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962" h="438">
                    <a:moveTo>
                      <a:pt x="3852" y="427"/>
                    </a:moveTo>
                    <a:lnTo>
                      <a:pt x="3852" y="351"/>
                    </a:lnTo>
                    <a:lnTo>
                      <a:pt x="3848" y="395"/>
                    </a:lnTo>
                    <a:lnTo>
                      <a:pt x="3826" y="393"/>
                    </a:lnTo>
                    <a:lnTo>
                      <a:pt x="3822" y="438"/>
                    </a:lnTo>
                    <a:lnTo>
                      <a:pt x="3852" y="42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3118" y="6808"/>
                <a:ext cx="3962" cy="438"/>
              </a:xfrm>
              <a:custGeom>
                <a:avLst/>
                <a:gdLst>
                  <a:gd name="T0" fmla="+- 0 6970 3118"/>
                  <a:gd name="T1" fmla="*/ T0 w 3962"/>
                  <a:gd name="T2" fmla="+- 0 7159 6808"/>
                  <a:gd name="T3" fmla="*/ 7159 h 438"/>
                  <a:gd name="T4" fmla="+- 0 6948 3118"/>
                  <a:gd name="T5" fmla="*/ T4 w 3962"/>
                  <a:gd name="T6" fmla="+- 0 7157 6808"/>
                  <a:gd name="T7" fmla="*/ 7157 h 438"/>
                  <a:gd name="T8" fmla="+- 0 6944 3118"/>
                  <a:gd name="T9" fmla="*/ T8 w 3962"/>
                  <a:gd name="T10" fmla="+- 0 7201 6808"/>
                  <a:gd name="T11" fmla="*/ 7201 h 438"/>
                  <a:gd name="T12" fmla="+- 0 6966 3118"/>
                  <a:gd name="T13" fmla="*/ T12 w 3962"/>
                  <a:gd name="T14" fmla="+- 0 7203 6808"/>
                  <a:gd name="T15" fmla="*/ 7203 h 438"/>
                  <a:gd name="T16" fmla="+- 0 6970 3118"/>
                  <a:gd name="T17" fmla="*/ T16 w 3962"/>
                  <a:gd name="T18" fmla="+- 0 7159 6808"/>
                  <a:gd name="T19" fmla="*/ 7159 h 4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962" h="438">
                    <a:moveTo>
                      <a:pt x="3852" y="351"/>
                    </a:moveTo>
                    <a:lnTo>
                      <a:pt x="3830" y="349"/>
                    </a:lnTo>
                    <a:lnTo>
                      <a:pt x="3826" y="393"/>
                    </a:lnTo>
                    <a:lnTo>
                      <a:pt x="3848" y="395"/>
                    </a:lnTo>
                    <a:lnTo>
                      <a:pt x="3852" y="3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3118" y="6808"/>
                <a:ext cx="3962" cy="438"/>
              </a:xfrm>
              <a:custGeom>
                <a:avLst/>
                <a:gdLst>
                  <a:gd name="T0" fmla="+- 0 7080 3118"/>
                  <a:gd name="T1" fmla="*/ T0 w 3962"/>
                  <a:gd name="T2" fmla="+- 0 7191 6808"/>
                  <a:gd name="T3" fmla="*/ 7191 h 438"/>
                  <a:gd name="T4" fmla="+- 0 6952 3118"/>
                  <a:gd name="T5" fmla="*/ T4 w 3962"/>
                  <a:gd name="T6" fmla="+- 0 7112 6808"/>
                  <a:gd name="T7" fmla="*/ 7112 h 438"/>
                  <a:gd name="T8" fmla="+- 0 6948 3118"/>
                  <a:gd name="T9" fmla="*/ T8 w 3962"/>
                  <a:gd name="T10" fmla="+- 0 7157 6808"/>
                  <a:gd name="T11" fmla="*/ 7157 h 438"/>
                  <a:gd name="T12" fmla="+- 0 6970 3118"/>
                  <a:gd name="T13" fmla="*/ T12 w 3962"/>
                  <a:gd name="T14" fmla="+- 0 7159 6808"/>
                  <a:gd name="T15" fmla="*/ 7159 h 438"/>
                  <a:gd name="T16" fmla="+- 0 6970 3118"/>
                  <a:gd name="T17" fmla="*/ T16 w 3962"/>
                  <a:gd name="T18" fmla="+- 0 7235 6808"/>
                  <a:gd name="T19" fmla="*/ 7235 h 438"/>
                  <a:gd name="T20" fmla="+- 0 7080 3118"/>
                  <a:gd name="T21" fmla="*/ T20 w 3962"/>
                  <a:gd name="T22" fmla="+- 0 7191 6808"/>
                  <a:gd name="T23" fmla="*/ 7191 h 4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962" h="438">
                    <a:moveTo>
                      <a:pt x="3962" y="383"/>
                    </a:moveTo>
                    <a:lnTo>
                      <a:pt x="3834" y="304"/>
                    </a:lnTo>
                    <a:lnTo>
                      <a:pt x="3830" y="349"/>
                    </a:lnTo>
                    <a:lnTo>
                      <a:pt x="3852" y="351"/>
                    </a:lnTo>
                    <a:lnTo>
                      <a:pt x="3852" y="427"/>
                    </a:lnTo>
                    <a:lnTo>
                      <a:pt x="3962" y="383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5640" y="1311"/>
              <a:ext cx="1080" cy="840"/>
              <a:chOff x="5640" y="1311"/>
              <a:chExt cx="1080" cy="840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5640" y="1311"/>
                <a:ext cx="1080" cy="840"/>
              </a:xfrm>
              <a:custGeom>
                <a:avLst/>
                <a:gdLst>
                  <a:gd name="T0" fmla="+- 0 6180 5640"/>
                  <a:gd name="T1" fmla="*/ T0 w 1080"/>
                  <a:gd name="T2" fmla="+- 0 1311 1311"/>
                  <a:gd name="T3" fmla="*/ 1311 h 840"/>
                  <a:gd name="T4" fmla="+- 0 6092 5640"/>
                  <a:gd name="T5" fmla="*/ T4 w 1080"/>
                  <a:gd name="T6" fmla="+- 0 1317 1311"/>
                  <a:gd name="T7" fmla="*/ 1317 h 840"/>
                  <a:gd name="T8" fmla="+- 0 6009 5640"/>
                  <a:gd name="T9" fmla="*/ T8 w 1080"/>
                  <a:gd name="T10" fmla="+- 0 1333 1311"/>
                  <a:gd name="T11" fmla="*/ 1333 h 840"/>
                  <a:gd name="T12" fmla="+- 0 5932 5640"/>
                  <a:gd name="T13" fmla="*/ T12 w 1080"/>
                  <a:gd name="T14" fmla="+- 0 1358 1311"/>
                  <a:gd name="T15" fmla="*/ 1358 h 840"/>
                  <a:gd name="T16" fmla="+- 0 5861 5640"/>
                  <a:gd name="T17" fmla="*/ T16 w 1080"/>
                  <a:gd name="T18" fmla="+- 0 1392 1311"/>
                  <a:gd name="T19" fmla="*/ 1392 h 840"/>
                  <a:gd name="T20" fmla="+- 0 5798 5640"/>
                  <a:gd name="T21" fmla="*/ T20 w 1080"/>
                  <a:gd name="T22" fmla="+- 0 1434 1311"/>
                  <a:gd name="T23" fmla="*/ 1434 h 840"/>
                  <a:gd name="T24" fmla="+- 0 5744 5640"/>
                  <a:gd name="T25" fmla="*/ T24 w 1080"/>
                  <a:gd name="T26" fmla="+- 0 1483 1311"/>
                  <a:gd name="T27" fmla="*/ 1483 h 840"/>
                  <a:gd name="T28" fmla="+- 0 5700 5640"/>
                  <a:gd name="T29" fmla="*/ T28 w 1080"/>
                  <a:gd name="T30" fmla="+- 0 1538 1311"/>
                  <a:gd name="T31" fmla="*/ 1538 h 840"/>
                  <a:gd name="T32" fmla="+- 0 5667 5640"/>
                  <a:gd name="T33" fmla="*/ T32 w 1080"/>
                  <a:gd name="T34" fmla="+- 0 1599 1311"/>
                  <a:gd name="T35" fmla="*/ 1599 h 840"/>
                  <a:gd name="T36" fmla="+- 0 5647 5640"/>
                  <a:gd name="T37" fmla="*/ T36 w 1080"/>
                  <a:gd name="T38" fmla="+- 0 1663 1311"/>
                  <a:gd name="T39" fmla="*/ 1663 h 840"/>
                  <a:gd name="T40" fmla="+- 0 5640 5640"/>
                  <a:gd name="T41" fmla="*/ T40 w 1080"/>
                  <a:gd name="T42" fmla="+- 0 1731 1311"/>
                  <a:gd name="T43" fmla="*/ 1731 h 840"/>
                  <a:gd name="T44" fmla="+- 0 5642 5640"/>
                  <a:gd name="T45" fmla="*/ T44 w 1080"/>
                  <a:gd name="T46" fmla="+- 0 1766 1311"/>
                  <a:gd name="T47" fmla="*/ 1766 h 840"/>
                  <a:gd name="T48" fmla="+- 0 5656 5640"/>
                  <a:gd name="T49" fmla="*/ T48 w 1080"/>
                  <a:gd name="T50" fmla="+- 0 1832 1311"/>
                  <a:gd name="T51" fmla="*/ 1832 h 840"/>
                  <a:gd name="T52" fmla="+- 0 5682 5640"/>
                  <a:gd name="T53" fmla="*/ T52 w 1080"/>
                  <a:gd name="T54" fmla="+- 0 1895 1311"/>
                  <a:gd name="T55" fmla="*/ 1895 h 840"/>
                  <a:gd name="T56" fmla="+- 0 5721 5640"/>
                  <a:gd name="T57" fmla="*/ T56 w 1080"/>
                  <a:gd name="T58" fmla="+- 0 1952 1311"/>
                  <a:gd name="T59" fmla="*/ 1952 h 840"/>
                  <a:gd name="T60" fmla="+- 0 5770 5640"/>
                  <a:gd name="T61" fmla="*/ T60 w 1080"/>
                  <a:gd name="T62" fmla="+- 0 2004 1311"/>
                  <a:gd name="T63" fmla="*/ 2004 h 840"/>
                  <a:gd name="T64" fmla="+- 0 5828 5640"/>
                  <a:gd name="T65" fmla="*/ T64 w 1080"/>
                  <a:gd name="T66" fmla="+- 0 2050 1311"/>
                  <a:gd name="T67" fmla="*/ 2050 h 840"/>
                  <a:gd name="T68" fmla="+- 0 5895 5640"/>
                  <a:gd name="T69" fmla="*/ T68 w 1080"/>
                  <a:gd name="T70" fmla="+- 0 2088 1311"/>
                  <a:gd name="T71" fmla="*/ 2088 h 840"/>
                  <a:gd name="T72" fmla="+- 0 5970 5640"/>
                  <a:gd name="T73" fmla="*/ T72 w 1080"/>
                  <a:gd name="T74" fmla="+- 0 2118 1311"/>
                  <a:gd name="T75" fmla="*/ 2118 h 840"/>
                  <a:gd name="T76" fmla="+- 0 6050 5640"/>
                  <a:gd name="T77" fmla="*/ T76 w 1080"/>
                  <a:gd name="T78" fmla="+- 0 2139 1311"/>
                  <a:gd name="T79" fmla="*/ 2139 h 840"/>
                  <a:gd name="T80" fmla="+- 0 6136 5640"/>
                  <a:gd name="T81" fmla="*/ T80 w 1080"/>
                  <a:gd name="T82" fmla="+- 0 2150 1311"/>
                  <a:gd name="T83" fmla="*/ 2150 h 840"/>
                  <a:gd name="T84" fmla="+- 0 6180 5640"/>
                  <a:gd name="T85" fmla="*/ T84 w 1080"/>
                  <a:gd name="T86" fmla="+- 0 2151 1311"/>
                  <a:gd name="T87" fmla="*/ 2151 h 840"/>
                  <a:gd name="T88" fmla="+- 0 6224 5640"/>
                  <a:gd name="T89" fmla="*/ T88 w 1080"/>
                  <a:gd name="T90" fmla="+- 0 2150 1311"/>
                  <a:gd name="T91" fmla="*/ 2150 h 840"/>
                  <a:gd name="T92" fmla="+- 0 6310 5640"/>
                  <a:gd name="T93" fmla="*/ T92 w 1080"/>
                  <a:gd name="T94" fmla="+- 0 2139 1311"/>
                  <a:gd name="T95" fmla="*/ 2139 h 840"/>
                  <a:gd name="T96" fmla="+- 0 6390 5640"/>
                  <a:gd name="T97" fmla="*/ T96 w 1080"/>
                  <a:gd name="T98" fmla="+- 0 2118 1311"/>
                  <a:gd name="T99" fmla="*/ 2118 h 840"/>
                  <a:gd name="T100" fmla="+- 0 6465 5640"/>
                  <a:gd name="T101" fmla="*/ T100 w 1080"/>
                  <a:gd name="T102" fmla="+- 0 2088 1311"/>
                  <a:gd name="T103" fmla="*/ 2088 h 840"/>
                  <a:gd name="T104" fmla="+- 0 6532 5640"/>
                  <a:gd name="T105" fmla="*/ T104 w 1080"/>
                  <a:gd name="T106" fmla="+- 0 2050 1311"/>
                  <a:gd name="T107" fmla="*/ 2050 h 840"/>
                  <a:gd name="T108" fmla="+- 0 6590 5640"/>
                  <a:gd name="T109" fmla="*/ T108 w 1080"/>
                  <a:gd name="T110" fmla="+- 0 2004 1311"/>
                  <a:gd name="T111" fmla="*/ 2004 h 840"/>
                  <a:gd name="T112" fmla="+- 0 6639 5640"/>
                  <a:gd name="T113" fmla="*/ T112 w 1080"/>
                  <a:gd name="T114" fmla="+- 0 1952 1311"/>
                  <a:gd name="T115" fmla="*/ 1952 h 840"/>
                  <a:gd name="T116" fmla="+- 0 6678 5640"/>
                  <a:gd name="T117" fmla="*/ T116 w 1080"/>
                  <a:gd name="T118" fmla="+- 0 1895 1311"/>
                  <a:gd name="T119" fmla="*/ 1895 h 840"/>
                  <a:gd name="T120" fmla="+- 0 6704 5640"/>
                  <a:gd name="T121" fmla="*/ T120 w 1080"/>
                  <a:gd name="T122" fmla="+- 0 1832 1311"/>
                  <a:gd name="T123" fmla="*/ 1832 h 840"/>
                  <a:gd name="T124" fmla="+- 0 6718 5640"/>
                  <a:gd name="T125" fmla="*/ T124 w 1080"/>
                  <a:gd name="T126" fmla="+- 0 1766 1311"/>
                  <a:gd name="T127" fmla="*/ 1766 h 840"/>
                  <a:gd name="T128" fmla="+- 0 6720 5640"/>
                  <a:gd name="T129" fmla="*/ T128 w 1080"/>
                  <a:gd name="T130" fmla="+- 0 1731 1311"/>
                  <a:gd name="T131" fmla="*/ 1731 h 840"/>
                  <a:gd name="T132" fmla="+- 0 6718 5640"/>
                  <a:gd name="T133" fmla="*/ T132 w 1080"/>
                  <a:gd name="T134" fmla="+- 0 1697 1311"/>
                  <a:gd name="T135" fmla="*/ 1697 h 840"/>
                  <a:gd name="T136" fmla="+- 0 6704 5640"/>
                  <a:gd name="T137" fmla="*/ T136 w 1080"/>
                  <a:gd name="T138" fmla="+- 0 1630 1311"/>
                  <a:gd name="T139" fmla="*/ 1630 h 840"/>
                  <a:gd name="T140" fmla="+- 0 6678 5640"/>
                  <a:gd name="T141" fmla="*/ T140 w 1080"/>
                  <a:gd name="T142" fmla="+- 0 1568 1311"/>
                  <a:gd name="T143" fmla="*/ 1568 h 840"/>
                  <a:gd name="T144" fmla="+- 0 6639 5640"/>
                  <a:gd name="T145" fmla="*/ T144 w 1080"/>
                  <a:gd name="T146" fmla="+- 0 1510 1311"/>
                  <a:gd name="T147" fmla="*/ 1510 h 840"/>
                  <a:gd name="T148" fmla="+- 0 6590 5640"/>
                  <a:gd name="T149" fmla="*/ T148 w 1080"/>
                  <a:gd name="T150" fmla="+- 0 1458 1311"/>
                  <a:gd name="T151" fmla="*/ 1458 h 840"/>
                  <a:gd name="T152" fmla="+- 0 6532 5640"/>
                  <a:gd name="T153" fmla="*/ T152 w 1080"/>
                  <a:gd name="T154" fmla="+- 0 1412 1311"/>
                  <a:gd name="T155" fmla="*/ 1412 h 840"/>
                  <a:gd name="T156" fmla="+- 0 6465 5640"/>
                  <a:gd name="T157" fmla="*/ T156 w 1080"/>
                  <a:gd name="T158" fmla="+- 0 1374 1311"/>
                  <a:gd name="T159" fmla="*/ 1374 h 840"/>
                  <a:gd name="T160" fmla="+- 0 6390 5640"/>
                  <a:gd name="T161" fmla="*/ T160 w 1080"/>
                  <a:gd name="T162" fmla="+- 0 1344 1311"/>
                  <a:gd name="T163" fmla="*/ 1344 h 840"/>
                  <a:gd name="T164" fmla="+- 0 6310 5640"/>
                  <a:gd name="T165" fmla="*/ T164 w 1080"/>
                  <a:gd name="T166" fmla="+- 0 1323 1311"/>
                  <a:gd name="T167" fmla="*/ 1323 h 840"/>
                  <a:gd name="T168" fmla="+- 0 6224 5640"/>
                  <a:gd name="T169" fmla="*/ T168 w 1080"/>
                  <a:gd name="T170" fmla="+- 0 1313 1311"/>
                  <a:gd name="T171" fmla="*/ 1313 h 840"/>
                  <a:gd name="T172" fmla="+- 0 6180 5640"/>
                  <a:gd name="T173" fmla="*/ T172 w 1080"/>
                  <a:gd name="T174" fmla="+- 0 1311 1311"/>
                  <a:gd name="T175" fmla="*/ 1311 h 8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840">
                    <a:moveTo>
                      <a:pt x="540" y="0"/>
                    </a:moveTo>
                    <a:lnTo>
                      <a:pt x="452" y="6"/>
                    </a:lnTo>
                    <a:lnTo>
                      <a:pt x="369" y="22"/>
                    </a:lnTo>
                    <a:lnTo>
                      <a:pt x="292" y="47"/>
                    </a:lnTo>
                    <a:lnTo>
                      <a:pt x="221" y="81"/>
                    </a:lnTo>
                    <a:lnTo>
                      <a:pt x="158" y="123"/>
                    </a:lnTo>
                    <a:lnTo>
                      <a:pt x="104" y="172"/>
                    </a:lnTo>
                    <a:lnTo>
                      <a:pt x="60" y="227"/>
                    </a:lnTo>
                    <a:lnTo>
                      <a:pt x="27" y="288"/>
                    </a:lnTo>
                    <a:lnTo>
                      <a:pt x="7" y="352"/>
                    </a:lnTo>
                    <a:lnTo>
                      <a:pt x="0" y="420"/>
                    </a:lnTo>
                    <a:lnTo>
                      <a:pt x="2" y="455"/>
                    </a:lnTo>
                    <a:lnTo>
                      <a:pt x="16" y="521"/>
                    </a:lnTo>
                    <a:lnTo>
                      <a:pt x="42" y="584"/>
                    </a:lnTo>
                    <a:lnTo>
                      <a:pt x="81" y="641"/>
                    </a:lnTo>
                    <a:lnTo>
                      <a:pt x="130" y="693"/>
                    </a:lnTo>
                    <a:lnTo>
                      <a:pt x="188" y="739"/>
                    </a:lnTo>
                    <a:lnTo>
                      <a:pt x="255" y="777"/>
                    </a:lnTo>
                    <a:lnTo>
                      <a:pt x="330" y="807"/>
                    </a:lnTo>
                    <a:lnTo>
                      <a:pt x="410" y="828"/>
                    </a:lnTo>
                    <a:lnTo>
                      <a:pt x="496" y="839"/>
                    </a:lnTo>
                    <a:lnTo>
                      <a:pt x="540" y="840"/>
                    </a:lnTo>
                    <a:lnTo>
                      <a:pt x="584" y="839"/>
                    </a:lnTo>
                    <a:lnTo>
                      <a:pt x="670" y="828"/>
                    </a:lnTo>
                    <a:lnTo>
                      <a:pt x="750" y="807"/>
                    </a:lnTo>
                    <a:lnTo>
                      <a:pt x="825" y="777"/>
                    </a:lnTo>
                    <a:lnTo>
                      <a:pt x="892" y="739"/>
                    </a:lnTo>
                    <a:lnTo>
                      <a:pt x="950" y="693"/>
                    </a:lnTo>
                    <a:lnTo>
                      <a:pt x="999" y="641"/>
                    </a:lnTo>
                    <a:lnTo>
                      <a:pt x="1038" y="584"/>
                    </a:lnTo>
                    <a:lnTo>
                      <a:pt x="1064" y="521"/>
                    </a:lnTo>
                    <a:lnTo>
                      <a:pt x="1078" y="455"/>
                    </a:lnTo>
                    <a:lnTo>
                      <a:pt x="1080" y="420"/>
                    </a:lnTo>
                    <a:lnTo>
                      <a:pt x="1078" y="386"/>
                    </a:lnTo>
                    <a:lnTo>
                      <a:pt x="1064" y="319"/>
                    </a:lnTo>
                    <a:lnTo>
                      <a:pt x="1038" y="257"/>
                    </a:lnTo>
                    <a:lnTo>
                      <a:pt x="999" y="199"/>
                    </a:lnTo>
                    <a:lnTo>
                      <a:pt x="950" y="147"/>
                    </a:lnTo>
                    <a:lnTo>
                      <a:pt x="892" y="101"/>
                    </a:lnTo>
                    <a:lnTo>
                      <a:pt x="825" y="63"/>
                    </a:lnTo>
                    <a:lnTo>
                      <a:pt x="750" y="33"/>
                    </a:lnTo>
                    <a:lnTo>
                      <a:pt x="670" y="12"/>
                    </a:lnTo>
                    <a:lnTo>
                      <a:pt x="584" y="2"/>
                    </a:lnTo>
                    <a:lnTo>
                      <a:pt x="540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036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431"/>
                <a:ext cx="3600" cy="3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3480" y="2128"/>
              <a:ext cx="1800" cy="90"/>
              <a:chOff x="3480" y="2128"/>
              <a:chExt cx="1800" cy="90"/>
            </a:xfrm>
          </p:grpSpPr>
          <p:sp>
            <p:nvSpPr>
              <p:cNvPr id="9" name="Freeform 14"/>
              <p:cNvSpPr>
                <a:spLocks/>
              </p:cNvSpPr>
              <p:nvPr/>
            </p:nvSpPr>
            <p:spPr bwMode="auto">
              <a:xfrm>
                <a:off x="3480" y="2128"/>
                <a:ext cx="1800" cy="90"/>
              </a:xfrm>
              <a:custGeom>
                <a:avLst/>
                <a:gdLst>
                  <a:gd name="T0" fmla="+- 0 5167 3480"/>
                  <a:gd name="T1" fmla="*/ T0 w 1800"/>
                  <a:gd name="T2" fmla="+- 0 2174 2128"/>
                  <a:gd name="T3" fmla="*/ 2174 h 90"/>
                  <a:gd name="T4" fmla="+- 0 5167 3480"/>
                  <a:gd name="T5" fmla="*/ T4 w 1800"/>
                  <a:gd name="T6" fmla="+- 0 2128 2128"/>
                  <a:gd name="T7" fmla="*/ 2128 h 90"/>
                  <a:gd name="T8" fmla="+- 0 3480 3480"/>
                  <a:gd name="T9" fmla="*/ T8 w 1800"/>
                  <a:gd name="T10" fmla="+- 0 2128 2128"/>
                  <a:gd name="T11" fmla="*/ 2128 h 90"/>
                  <a:gd name="T12" fmla="+- 0 3480 3480"/>
                  <a:gd name="T13" fmla="*/ T12 w 1800"/>
                  <a:gd name="T14" fmla="+- 0 2174 2128"/>
                  <a:gd name="T15" fmla="*/ 2174 h 90"/>
                  <a:gd name="T16" fmla="+- 0 5167 3480"/>
                  <a:gd name="T17" fmla="*/ T16 w 1800"/>
                  <a:gd name="T18" fmla="+- 0 2174 2128"/>
                  <a:gd name="T19" fmla="*/ 2174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0" h="90">
                    <a:moveTo>
                      <a:pt x="1687" y="46"/>
                    </a:moveTo>
                    <a:lnTo>
                      <a:pt x="1687" y="0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1687" y="4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5"/>
              <p:cNvSpPr>
                <a:spLocks/>
              </p:cNvSpPr>
              <p:nvPr/>
            </p:nvSpPr>
            <p:spPr bwMode="auto">
              <a:xfrm>
                <a:off x="3480" y="2128"/>
                <a:ext cx="1800" cy="90"/>
              </a:xfrm>
              <a:custGeom>
                <a:avLst/>
                <a:gdLst>
                  <a:gd name="T0" fmla="+- 0 5280 3480"/>
                  <a:gd name="T1" fmla="*/ T0 w 1800"/>
                  <a:gd name="T2" fmla="+- 0 2151 2128"/>
                  <a:gd name="T3" fmla="*/ 2151 h 90"/>
                  <a:gd name="T4" fmla="+- 0 5144 3480"/>
                  <a:gd name="T5" fmla="*/ T4 w 1800"/>
                  <a:gd name="T6" fmla="+- 0 2084 2128"/>
                  <a:gd name="T7" fmla="*/ 2084 h 90"/>
                  <a:gd name="T8" fmla="+- 0 5144 3480"/>
                  <a:gd name="T9" fmla="*/ T8 w 1800"/>
                  <a:gd name="T10" fmla="+- 0 2128 2128"/>
                  <a:gd name="T11" fmla="*/ 2128 h 90"/>
                  <a:gd name="T12" fmla="+- 0 5167 3480"/>
                  <a:gd name="T13" fmla="*/ T12 w 1800"/>
                  <a:gd name="T14" fmla="+- 0 2128 2128"/>
                  <a:gd name="T15" fmla="*/ 2128 h 90"/>
                  <a:gd name="T16" fmla="+- 0 5167 3480"/>
                  <a:gd name="T17" fmla="*/ T16 w 1800"/>
                  <a:gd name="T18" fmla="+- 0 2207 2128"/>
                  <a:gd name="T19" fmla="*/ 2207 h 90"/>
                  <a:gd name="T20" fmla="+- 0 5280 3480"/>
                  <a:gd name="T21" fmla="*/ T20 w 1800"/>
                  <a:gd name="T22" fmla="+- 0 2151 2128"/>
                  <a:gd name="T23" fmla="*/ 2151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800" h="90">
                    <a:moveTo>
                      <a:pt x="1800" y="23"/>
                    </a:moveTo>
                    <a:lnTo>
                      <a:pt x="1664" y="-44"/>
                    </a:lnTo>
                    <a:lnTo>
                      <a:pt x="1664" y="0"/>
                    </a:lnTo>
                    <a:lnTo>
                      <a:pt x="1687" y="0"/>
                    </a:lnTo>
                    <a:lnTo>
                      <a:pt x="1687" y="79"/>
                    </a:lnTo>
                    <a:lnTo>
                      <a:pt x="1800" y="23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6"/>
              <p:cNvSpPr>
                <a:spLocks/>
              </p:cNvSpPr>
              <p:nvPr/>
            </p:nvSpPr>
            <p:spPr bwMode="auto">
              <a:xfrm>
                <a:off x="3480" y="2128"/>
                <a:ext cx="1800" cy="90"/>
              </a:xfrm>
              <a:custGeom>
                <a:avLst/>
                <a:gdLst>
                  <a:gd name="T0" fmla="+- 0 5167 3480"/>
                  <a:gd name="T1" fmla="*/ T0 w 1800"/>
                  <a:gd name="T2" fmla="+- 0 2207 2128"/>
                  <a:gd name="T3" fmla="*/ 2207 h 90"/>
                  <a:gd name="T4" fmla="+- 0 5167 3480"/>
                  <a:gd name="T5" fmla="*/ T4 w 1800"/>
                  <a:gd name="T6" fmla="+- 0 2174 2128"/>
                  <a:gd name="T7" fmla="*/ 2174 h 90"/>
                  <a:gd name="T8" fmla="+- 0 5144 3480"/>
                  <a:gd name="T9" fmla="*/ T8 w 1800"/>
                  <a:gd name="T10" fmla="+- 0 2174 2128"/>
                  <a:gd name="T11" fmla="*/ 2174 h 90"/>
                  <a:gd name="T12" fmla="+- 0 5144 3480"/>
                  <a:gd name="T13" fmla="*/ T12 w 1800"/>
                  <a:gd name="T14" fmla="+- 0 2218 2128"/>
                  <a:gd name="T15" fmla="*/ 2218 h 90"/>
                  <a:gd name="T16" fmla="+- 0 5167 3480"/>
                  <a:gd name="T17" fmla="*/ T16 w 1800"/>
                  <a:gd name="T18" fmla="+- 0 2207 2128"/>
                  <a:gd name="T19" fmla="*/ 2207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0" h="90">
                    <a:moveTo>
                      <a:pt x="1687" y="79"/>
                    </a:moveTo>
                    <a:lnTo>
                      <a:pt x="1687" y="46"/>
                    </a:lnTo>
                    <a:lnTo>
                      <a:pt x="1664" y="46"/>
                    </a:lnTo>
                    <a:lnTo>
                      <a:pt x="1664" y="90"/>
                    </a:lnTo>
                    <a:lnTo>
                      <a:pt x="1687" y="7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84426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15962"/>
          </a:xfrm>
        </p:spPr>
        <p:txBody>
          <a:bodyPr/>
          <a:lstStyle/>
          <a:p>
            <a:r>
              <a:rPr lang="en-US" cap="none" dirty="0" smtClean="0"/>
              <a:t>Ephemeral Cities : Objective</a:t>
            </a:r>
            <a:endParaRPr lang="en-US" cap="non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1577" y="2286000"/>
            <a:ext cx="8534400" cy="990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800" b="1" dirty="0" smtClean="0"/>
              <a:t>Objective:</a:t>
            </a:r>
            <a:r>
              <a:rPr lang="en-US" dirty="0" smtClean="0"/>
              <a:t> </a:t>
            </a:r>
            <a:r>
              <a:rPr lang="en-US" sz="2800" dirty="0" smtClean="0"/>
              <a:t>Place histories in </a:t>
            </a:r>
            <a:r>
              <a:rPr lang="en-US" sz="2800" b="1" dirty="0" smtClean="0">
                <a:solidFill>
                  <a:srgbClr val="FFC000"/>
                </a:solidFill>
              </a:rPr>
              <a:t>geographic context </a:t>
            </a:r>
            <a:r>
              <a:rPr lang="en-US" sz="2800" dirty="0" smtClean="0"/>
              <a:t>and link to digital resources.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36196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715962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Ephemeral Cities : Geographic Data Sources</a:t>
            </a:r>
            <a:endParaRPr lang="en-US" cap="none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18288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pic>
        <p:nvPicPr>
          <p:cNvPr id="4" name="Picture 12" descr="18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330358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Untitled-5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67200"/>
            <a:ext cx="3048000" cy="202723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81000" y="1905000"/>
            <a:ext cx="3200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400" b="1" dirty="0"/>
              <a:t>Data: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Spatial Coordinates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Cities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Buildings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Streets, etc..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4800" y="4419600"/>
            <a:ext cx="3962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400" b="1"/>
              <a:t>Sources: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/>
              <a:t>Maps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/>
              <a:t>Plans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/>
              <a:t>Sanborn Maps of Florida</a:t>
            </a:r>
          </a:p>
          <a:p>
            <a:pPr marL="742950" lvl="1" indent="-285750" algn="l">
              <a:spcBef>
                <a:spcPct val="20000"/>
              </a:spcBef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027700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18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032000"/>
            <a:ext cx="2741612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9" descr="18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32000"/>
            <a:ext cx="2741613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18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32000"/>
            <a:ext cx="2741613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anborn Maps of Florid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6146800"/>
            <a:ext cx="3427412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1813" y="52324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b="1">
                <a:solidFill>
                  <a:srgbClr val="FFC000"/>
                </a:solidFill>
              </a:rPr>
              <a:t>1884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351213" y="52324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b="1">
                <a:solidFill>
                  <a:srgbClr val="FFC000"/>
                </a:solidFill>
              </a:rPr>
              <a:t>1887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170613" y="52324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b="1">
                <a:solidFill>
                  <a:srgbClr val="FFC000"/>
                </a:solidFill>
              </a:rPr>
              <a:t>1889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33400" y="1574800"/>
            <a:ext cx="36576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/>
              <a:t>Tampa, Florida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274638"/>
            <a:ext cx="86106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smtClean="0"/>
              <a:t>Ephemeral Cities : Geographic Data Sources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42245142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04800" y="274638"/>
            <a:ext cx="86106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smtClean="0"/>
              <a:t>Ephemeral Cities : Geographic Data Sources</a:t>
            </a:r>
            <a:endParaRPr lang="en-US" cap="none" dirty="0"/>
          </a:p>
        </p:txBody>
      </p:sp>
      <p:pic>
        <p:nvPicPr>
          <p:cNvPr id="14" name="Picture 7" descr="UF70000331n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33508"/>
            <a:ext cx="2870200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uF70000207n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09708"/>
            <a:ext cx="2989263" cy="25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90600" y="3471908"/>
            <a:ext cx="241935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4800" b="1" dirty="0">
                <a:latin typeface="Arial Black" pitchFamily="34" charset="0"/>
                <a:cs typeface="Arial" charset="0"/>
              </a:rPr>
              <a:t>↑</a:t>
            </a:r>
          </a:p>
          <a:p>
            <a:pPr algn="r"/>
            <a:r>
              <a:rPr lang="en-US" b="1" dirty="0">
                <a:cs typeface="Arial" charset="0"/>
              </a:rPr>
              <a:t>Fancy Oils</a:t>
            </a:r>
          </a:p>
          <a:p>
            <a:pPr algn="r"/>
            <a:r>
              <a:rPr lang="en-US" b="1" dirty="0">
                <a:cs typeface="Arial" charset="0"/>
              </a:rPr>
              <a:t>Barber</a:t>
            </a:r>
          </a:p>
          <a:p>
            <a:pPr algn="r"/>
            <a:r>
              <a:rPr lang="en-US" b="1" dirty="0">
                <a:cs typeface="Arial" charset="0"/>
              </a:rPr>
              <a:t>Cabinet Shop</a:t>
            </a:r>
          </a:p>
          <a:p>
            <a:pPr algn="r"/>
            <a:endParaRPr lang="en-US" b="1" dirty="0">
              <a:cs typeface="Arial" charset="0"/>
            </a:endParaRPr>
          </a:p>
          <a:p>
            <a:pPr algn="r"/>
            <a:endParaRPr lang="en-US" b="1" dirty="0">
              <a:cs typeface="Arial" charset="0"/>
            </a:endParaRPr>
          </a:p>
          <a:p>
            <a:pPr algn="r"/>
            <a:r>
              <a:rPr lang="en-US" b="1" dirty="0">
                <a:cs typeface="Arial" charset="0"/>
              </a:rPr>
              <a:t>Mostly Wooden Structures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454650" y="3471908"/>
            <a:ext cx="208915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800" b="1">
                <a:latin typeface="Arial Black" pitchFamily="34" charset="0"/>
                <a:cs typeface="Arial" charset="0"/>
              </a:rPr>
              <a:t>↑</a:t>
            </a:r>
          </a:p>
          <a:p>
            <a:pPr algn="r"/>
            <a:r>
              <a:rPr lang="en-US" b="1">
                <a:cs typeface="Arial" charset="0"/>
              </a:rPr>
              <a:t>Saloon</a:t>
            </a:r>
          </a:p>
          <a:p>
            <a:pPr algn="r"/>
            <a:r>
              <a:rPr lang="en-US" b="1">
                <a:cs typeface="Arial" charset="0"/>
              </a:rPr>
              <a:t>Café</a:t>
            </a:r>
          </a:p>
          <a:p>
            <a:pPr algn="r"/>
            <a:r>
              <a:rPr lang="en-US" b="1">
                <a:cs typeface="Arial" charset="0"/>
              </a:rPr>
              <a:t>Wholesale Liquor</a:t>
            </a:r>
          </a:p>
          <a:p>
            <a:pPr algn="r"/>
            <a:r>
              <a:rPr lang="en-US" b="1">
                <a:cs typeface="Arial" charset="0"/>
              </a:rPr>
              <a:t>Saloon</a:t>
            </a:r>
          </a:p>
          <a:p>
            <a:pPr algn="r"/>
            <a:endParaRPr lang="en-US" b="1">
              <a:cs typeface="Arial" charset="0"/>
            </a:endParaRPr>
          </a:p>
          <a:p>
            <a:pPr algn="r"/>
            <a:r>
              <a:rPr lang="en-US" b="1">
                <a:cs typeface="Arial" charset="0"/>
              </a:rPr>
              <a:t>Mostly Brick </a:t>
            </a:r>
          </a:p>
          <a:p>
            <a:pPr algn="r"/>
            <a:r>
              <a:rPr lang="en-US" b="1">
                <a:cs typeface="Arial" charset="0"/>
              </a:rPr>
              <a:t>Structures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0" y="6443708"/>
            <a:ext cx="914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800" b="1">
              <a:solidFill>
                <a:srgbClr val="FFFF00"/>
              </a:solidFill>
            </a:endParaRPr>
          </a:p>
          <a:p>
            <a:r>
              <a:rPr lang="en-US" sz="1200" b="1">
                <a:solidFill>
                  <a:srgbClr val="FFFF00"/>
                </a:solidFill>
              </a:rPr>
              <a:t>Yellow = Wooden Structure               </a:t>
            </a:r>
            <a:r>
              <a:rPr lang="en-US" sz="1200" b="1">
                <a:solidFill>
                  <a:srgbClr val="00FFFF"/>
                </a:solidFill>
              </a:rPr>
              <a:t>Blue/Green = Stone Structure               </a:t>
            </a:r>
            <a:r>
              <a:rPr lang="en-US" sz="1200" b="1">
                <a:solidFill>
                  <a:srgbClr val="FF0000"/>
                </a:solidFill>
              </a:rPr>
              <a:t>Red/Pink = Brick Structure</a:t>
            </a:r>
            <a:endParaRPr lang="en-US" sz="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900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Map to Data</a:t>
            </a:r>
            <a:endParaRPr lang="en-US" cap="none" dirty="0"/>
          </a:p>
        </p:txBody>
      </p:sp>
      <p:pic>
        <p:nvPicPr>
          <p:cNvPr id="3" name="Picture 5" descr="C:\Documents and Settings\marsull\Desktop\Martinique\Into_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50482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18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757613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3926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Map to Data</a:t>
            </a:r>
            <a:endParaRPr lang="en-US" cap="none" dirty="0"/>
          </a:p>
        </p:txBody>
      </p:sp>
      <p:pic>
        <p:nvPicPr>
          <p:cNvPr id="5" name="Picture 4" descr="C:\Documents and Settings\marsull\Desktop\Martinique\Map_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5486400"/>
            <a:ext cx="86487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7660" y="16764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l">
              <a:spcBef>
                <a:spcPct val="20000"/>
              </a:spcBef>
            </a:pPr>
            <a:r>
              <a:rPr lang="en-US" sz="2400" dirty="0"/>
              <a:t>Four steps to convert from map image to data:</a:t>
            </a:r>
          </a:p>
          <a:p>
            <a:pPr marL="609600" indent="-609600" algn="l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84860" y="2362200"/>
            <a:ext cx="71628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Tx/>
              <a:buAutoNum type="arabicParenR"/>
            </a:pPr>
            <a:r>
              <a:rPr lang="en-US" sz="2000" dirty="0"/>
              <a:t>Map image is geo-rectified, placing it in the larger geographic context of the world.</a:t>
            </a:r>
          </a:p>
          <a:p>
            <a:pPr marL="342900" indent="-342900" algn="l">
              <a:spcBef>
                <a:spcPct val="50000"/>
              </a:spcBef>
              <a:buFontTx/>
              <a:buAutoNum type="arabicParenR"/>
            </a:pPr>
            <a:r>
              <a:rPr lang="en-US" sz="2000" dirty="0"/>
              <a:t>Individual features indexed from the map image</a:t>
            </a:r>
          </a:p>
          <a:p>
            <a:pPr marL="342900" indent="-342900" algn="l">
              <a:spcBef>
                <a:spcPct val="50000"/>
              </a:spcBef>
              <a:buFontTx/>
              <a:buAutoNum type="arabicParenR"/>
            </a:pPr>
            <a:r>
              <a:rPr lang="en-US" sz="2000" dirty="0"/>
              <a:t>Features matched between maps from different years </a:t>
            </a:r>
          </a:p>
          <a:p>
            <a:pPr marL="342900" indent="-342900" algn="l">
              <a:spcBef>
                <a:spcPct val="50000"/>
              </a:spcBef>
              <a:buFontTx/>
              <a:buAutoNum type="arabicParenR"/>
            </a:pPr>
            <a:r>
              <a:rPr lang="en-US" sz="2000" dirty="0"/>
              <a:t>Geographic data loaded into the growing database</a:t>
            </a:r>
          </a:p>
        </p:txBody>
      </p:sp>
    </p:spTree>
    <p:extLst>
      <p:ext uri="{BB962C8B-B14F-4D97-AF65-F5344CB8AC3E}">
        <p14:creationId xmlns:p14="http://schemas.microsoft.com/office/powerpoint/2010/main" val="36880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Map to Data</a:t>
            </a:r>
            <a:endParaRPr lang="en-US" cap="none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9600" y="1297169"/>
            <a:ext cx="7391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sz="2400" dirty="0">
                <a:solidFill>
                  <a:schemeClr val="accent3"/>
                </a:solidFill>
              </a:rPr>
              <a:t>Step 1: Map image is geo-rectified, placing it in a larger geographic context.</a:t>
            </a:r>
          </a:p>
        </p:txBody>
      </p:sp>
      <p:pic>
        <p:nvPicPr>
          <p:cNvPr id="4" name="Picture 4" descr="C:\Documents and Settings\marsull\Desktop\Martinique\Map_index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92931"/>
            <a:ext cx="8839200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990600" y="2292531"/>
            <a:ext cx="7543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/>
              <a:t>Establishes the relationship between page coordinates (i.e. </a:t>
            </a:r>
            <a:r>
              <a:rPr lang="en-US" sz="2000" dirty="0" err="1"/>
              <a:t>x,y</a:t>
            </a:r>
            <a:r>
              <a:rPr lang="en-US" sz="2000" dirty="0"/>
              <a:t>) of a planar map of image with known real-world coordinates (i.e. latitude, longitude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990600" y="3359331"/>
            <a:ext cx="7543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/>
              <a:t>Control points, points with known real-world coordinates, are used during this process.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990600" y="4197531"/>
            <a:ext cx="7543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/>
              <a:t>Once complete, every point on the map corresponds to a real-world coordinate point.</a:t>
            </a:r>
          </a:p>
        </p:txBody>
      </p:sp>
    </p:spTree>
    <p:extLst>
      <p:ext uri="{BB962C8B-B14F-4D97-AF65-F5344CB8AC3E}">
        <p14:creationId xmlns:p14="http://schemas.microsoft.com/office/powerpoint/2010/main" val="40771871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Map to Data</a:t>
            </a:r>
            <a:endParaRPr lang="en-US" cap="none" dirty="0"/>
          </a:p>
        </p:txBody>
      </p:sp>
      <p:pic>
        <p:nvPicPr>
          <p:cNvPr id="3" name="Picture 2" descr="C:\Documents and Settings\marsull\Desktop\Martinique\Map_index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65219"/>
            <a:ext cx="87630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269457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sz="2400" dirty="0">
                <a:solidFill>
                  <a:schemeClr val="accent3"/>
                </a:solidFill>
              </a:rPr>
              <a:t>Step 2: Individual features indexed from the map image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90600" y="2112419"/>
            <a:ext cx="7543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/>
              <a:t>A new GIS point layer is added to the map.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Each building is identified by placing a point feature on the map.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Additionally, the following information is recorded:</a:t>
            </a:r>
          </a:p>
          <a:p>
            <a:pPr algn="l"/>
            <a:r>
              <a:rPr lang="en-US" sz="2000" dirty="0"/>
              <a:t>	-  Use Description (i.e. ‘Saloon’, ‘Dwelling’, ‘Hotel’)</a:t>
            </a:r>
          </a:p>
          <a:p>
            <a:pPr algn="l"/>
            <a:r>
              <a:rPr lang="en-US" sz="2000" dirty="0"/>
              <a:t>	-  Street Number</a:t>
            </a:r>
          </a:p>
          <a:p>
            <a:pPr algn="l"/>
            <a:r>
              <a:rPr lang="en-US" sz="2000" dirty="0"/>
              <a:t>	-  Street</a:t>
            </a:r>
          </a:p>
          <a:p>
            <a:pPr algn="l"/>
            <a:r>
              <a:rPr lang="en-US" sz="2000" dirty="0"/>
              <a:t>	-  Location Description</a:t>
            </a:r>
          </a:p>
          <a:p>
            <a:pPr algn="l"/>
            <a:r>
              <a:rPr lang="en-US" sz="2000" dirty="0"/>
              <a:t>	-  Block number and sheet number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41411758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Map to Data</a:t>
            </a:r>
            <a:endParaRPr lang="en-US" cap="none" dirty="0"/>
          </a:p>
        </p:txBody>
      </p:sp>
      <p:pic>
        <p:nvPicPr>
          <p:cNvPr id="3" name="Picture 4" descr="screenpri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5" y="990599"/>
            <a:ext cx="8693925" cy="41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Documents and Settings\marsull\Desktop\Martinique\Map_index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07433"/>
            <a:ext cx="87630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8393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Map to Data</a:t>
            </a:r>
            <a:endParaRPr lang="en-US" cap="none" dirty="0"/>
          </a:p>
        </p:txBody>
      </p:sp>
      <p:pic>
        <p:nvPicPr>
          <p:cNvPr id="3" name="Picture 5" descr="screenprint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638800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Documents and Settings\marsull\Desktop\Martinique\Map_index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" y="5421675"/>
            <a:ext cx="87630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07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15" y="0"/>
            <a:ext cx="6607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885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Map to Data</a:t>
            </a:r>
            <a:endParaRPr lang="en-US" cap="none" dirty="0"/>
          </a:p>
        </p:txBody>
      </p:sp>
      <p:pic>
        <p:nvPicPr>
          <p:cNvPr id="3" name="Picture 2" descr="C:\Documents and Settings\marsull\Desktop\Martinique\Map_index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" y="5491162"/>
            <a:ext cx="8686800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1430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sz="2400" dirty="0">
                <a:solidFill>
                  <a:schemeClr val="accent3"/>
                </a:solidFill>
              </a:rPr>
              <a:t>Step 3: Features matched between maps of different years</a:t>
            </a:r>
            <a:r>
              <a:rPr lang="en-US" sz="2000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14400" y="1828800"/>
            <a:ext cx="75438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/>
              <a:t>All the maps for a city are loaded into the </a:t>
            </a:r>
            <a:r>
              <a:rPr lang="en-US" sz="2000" dirty="0" err="1" smtClean="0"/>
              <a:t>ArcIMS</a:t>
            </a:r>
            <a:r>
              <a:rPr lang="en-US" sz="2000" dirty="0" smtClean="0"/>
              <a:t> GIS </a:t>
            </a:r>
            <a:r>
              <a:rPr lang="en-US" sz="2000" dirty="0"/>
              <a:t>software.</a:t>
            </a:r>
          </a:p>
          <a:p>
            <a:pPr algn="l">
              <a:spcAft>
                <a:spcPts val="1200"/>
              </a:spcAft>
            </a:pPr>
            <a:r>
              <a:rPr lang="en-US" sz="2000" dirty="0" smtClean="0"/>
              <a:t>Fading </a:t>
            </a:r>
            <a:r>
              <a:rPr lang="en-US" sz="2000" dirty="0"/>
              <a:t>between maps of different years allows assistants to visually identify buildings and features which are common between the different years.  </a:t>
            </a:r>
          </a:p>
          <a:p>
            <a:pPr algn="l">
              <a:spcAft>
                <a:spcPts val="1200"/>
              </a:spcAft>
            </a:pPr>
            <a:r>
              <a:rPr lang="en-US" sz="2000" dirty="0" smtClean="0"/>
              <a:t>This </a:t>
            </a:r>
            <a:r>
              <a:rPr lang="en-US" sz="2000" dirty="0"/>
              <a:t>building and feature information is saved so the data reflects that  a feature which spans the map years appears only as one feature or building.</a:t>
            </a:r>
          </a:p>
          <a:p>
            <a:pPr algn="l">
              <a:spcAft>
                <a:spcPts val="1200"/>
              </a:spcAft>
            </a:pPr>
            <a:r>
              <a:rPr lang="en-US" sz="2000" dirty="0" smtClean="0"/>
              <a:t>For </a:t>
            </a:r>
            <a:r>
              <a:rPr lang="en-US" sz="2000" dirty="0"/>
              <a:t>example, the Alachua Hotel in may be in the same building he Gainesville Hotel occupied in 1912.</a:t>
            </a:r>
          </a:p>
        </p:txBody>
      </p:sp>
    </p:spTree>
    <p:extLst>
      <p:ext uri="{BB962C8B-B14F-4D97-AF65-F5344CB8AC3E}">
        <p14:creationId xmlns:p14="http://schemas.microsoft.com/office/powerpoint/2010/main" val="4003379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Map to Data</a:t>
            </a:r>
            <a:endParaRPr lang="en-US" cap="none" dirty="0"/>
          </a:p>
        </p:txBody>
      </p:sp>
      <p:pic>
        <p:nvPicPr>
          <p:cNvPr id="3" name="Picture 2" descr="C:\Documents and Settings\marsull\Desktop\Martinique\Map_index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7987"/>
            <a:ext cx="8915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1292225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sz="2400" dirty="0">
                <a:solidFill>
                  <a:schemeClr val="accent3"/>
                </a:solidFill>
              </a:rPr>
              <a:t>Step 4: Geographic data loaded into the growing database</a:t>
            </a:r>
          </a:p>
        </p:txBody>
      </p:sp>
      <p:pic>
        <p:nvPicPr>
          <p:cNvPr id="5" name="Picture 6" descr="C:\Documents and Settings\marsull\Desktop\Martinique\feature_db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30387"/>
            <a:ext cx="4724400" cy="350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5596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15962"/>
          </a:xfrm>
        </p:spPr>
        <p:txBody>
          <a:bodyPr/>
          <a:lstStyle/>
          <a:p>
            <a:r>
              <a:rPr lang="en-US" cap="none" dirty="0" smtClean="0"/>
              <a:t>Ephemeral Cities : Objective</a:t>
            </a:r>
            <a:endParaRPr lang="en-US" cap="non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1577" y="2286000"/>
            <a:ext cx="8534400" cy="990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800" b="1" dirty="0" smtClean="0"/>
              <a:t>Objective:</a:t>
            </a:r>
            <a:r>
              <a:rPr lang="en-US" dirty="0" smtClean="0"/>
              <a:t> </a:t>
            </a:r>
            <a:r>
              <a:rPr lang="en-US" sz="2800" dirty="0" smtClean="0"/>
              <a:t>Place histories in geographic context and link to </a:t>
            </a:r>
            <a:r>
              <a:rPr lang="en-US" sz="2800" b="1" dirty="0" smtClean="0">
                <a:solidFill>
                  <a:schemeClr val="accent3"/>
                </a:solidFill>
              </a:rPr>
              <a:t>digital resources.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5420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Digital Resources</a:t>
            </a:r>
            <a:endParaRPr lang="en-US" cap="none" dirty="0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04800" y="1981200"/>
            <a:ext cx="350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400" b="1" dirty="0"/>
              <a:t>Sources: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Government Records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Books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Monographs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Pamphlets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Photographs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Postcards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Newspapers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Artifacts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 algn="l">
              <a:spcBef>
                <a:spcPct val="20000"/>
              </a:spcBef>
            </a:pPr>
            <a:endParaRPr lang="en-US" sz="2000" dirty="0"/>
          </a:p>
        </p:txBody>
      </p:sp>
      <p:pic>
        <p:nvPicPr>
          <p:cNvPr id="4" name="Picture 11" descr="Untitled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1584325" cy="3587750"/>
          </a:xfrm>
          <a:prstGeom prst="rect">
            <a:avLst/>
          </a:prstGeom>
          <a:noFill/>
          <a:ln w="31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286000" cy="14620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e_stairs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181600"/>
            <a:ext cx="2286000" cy="128587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Photograph: The Lobby of the Hillsboro Hotel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24200"/>
            <a:ext cx="2286000" cy="180181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9492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Database Architecture</a:t>
            </a:r>
            <a:endParaRPr lang="en-US" cap="none" dirty="0"/>
          </a:p>
        </p:txBody>
      </p:sp>
      <p:pic>
        <p:nvPicPr>
          <p:cNvPr id="8" name="Picture 4" descr="C:\Documents and Settings\marsull\Desktop\Martinique\Archite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620000" cy="52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8836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Objective</a:t>
            </a:r>
            <a:endParaRPr lang="en-US" cap="none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66700" y="1824446"/>
            <a:ext cx="8534400" cy="1219200"/>
          </a:xfrm>
          <a:prstGeom prst="rect">
            <a:avLst/>
          </a:prstGeom>
          <a:noFill/>
          <a:ln/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800" b="1" dirty="0" smtClean="0"/>
              <a:t>Objective:</a:t>
            </a:r>
            <a:r>
              <a:rPr lang="en-US" dirty="0" smtClean="0"/>
              <a:t> </a:t>
            </a:r>
            <a:r>
              <a:rPr lang="en-US" sz="2800" b="1" dirty="0" smtClean="0">
                <a:solidFill>
                  <a:schemeClr val="accent3"/>
                </a:solidFill>
              </a:rPr>
              <a:t>Build a query method to support browsing the data</a:t>
            </a:r>
            <a:r>
              <a:rPr lang="en-US" sz="2800" b="1" dirty="0" smtClean="0">
                <a:solidFill>
                  <a:schemeClr val="folHlink"/>
                </a:solidFill>
              </a:rPr>
              <a:t>.</a:t>
            </a:r>
            <a:endParaRPr lang="en-US" sz="2800" b="1" dirty="0">
              <a:solidFill>
                <a:schemeClr val="folHlink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42900" y="3429000"/>
            <a:ext cx="8305800" cy="269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400" b="1" dirty="0"/>
              <a:t>Requirements: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Must be web based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Needs to be simple to use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Must support sophisticated research needs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dirty="0"/>
              <a:t>Geographic Interface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 algn="l">
              <a:spcBef>
                <a:spcPct val="20000"/>
              </a:spcBef>
            </a:pPr>
            <a:endParaRPr lang="en-US" sz="2000" dirty="0"/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dirty="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59867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Query Tool Architecture</a:t>
            </a:r>
            <a:endParaRPr lang="en-US" cap="none" dirty="0"/>
          </a:p>
        </p:txBody>
      </p:sp>
      <p:pic>
        <p:nvPicPr>
          <p:cNvPr id="4" name="Picture 6" descr="C:\Documents and Settings\marsull\Desktop\Martinique\Web_us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2484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8516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274638"/>
            <a:ext cx="8305800" cy="715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Ephemeral Cities : Difficulties</a:t>
            </a:r>
            <a:endParaRPr lang="en-US" cap="none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4648200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3200" dirty="0" smtClean="0"/>
              <a:t>Data overload!</a:t>
            </a:r>
          </a:p>
          <a:p>
            <a:pPr>
              <a:spcAft>
                <a:spcPts val="3000"/>
              </a:spcAft>
            </a:pPr>
            <a:r>
              <a:rPr lang="en-US" sz="3200" dirty="0" smtClean="0"/>
              <a:t>Not enough tools</a:t>
            </a:r>
          </a:p>
          <a:p>
            <a:r>
              <a:rPr lang="en-US" sz="3200" dirty="0" smtClean="0"/>
              <a:t>No digital repository</a:t>
            </a:r>
          </a:p>
          <a:p>
            <a:pPr marL="68580" indent="0">
              <a:spcAft>
                <a:spcPts val="3000"/>
              </a:spcAft>
              <a:buNone/>
            </a:pPr>
            <a:r>
              <a:rPr lang="en-US" sz="3200" dirty="0" smtClean="0"/>
              <a:t>   architecture</a:t>
            </a:r>
          </a:p>
          <a:p>
            <a:pPr>
              <a:spcAft>
                <a:spcPts val="3000"/>
              </a:spcAft>
            </a:pPr>
            <a:r>
              <a:rPr lang="en-US" sz="3200" dirty="0" smtClean="0"/>
              <a:t>Are we ready now?</a:t>
            </a:r>
            <a:endParaRPr lang="en-US" sz="3200" dirty="0"/>
          </a:p>
          <a:p>
            <a:pPr marL="68580" indent="0">
              <a:buNone/>
            </a:pPr>
            <a:endParaRPr lang="en-US" sz="2800" dirty="0"/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971800"/>
            <a:ext cx="2905760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63246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credit: Mary Schneider ( ICT-KM)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82117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GIS Projects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3200" dirty="0" smtClean="0"/>
              <a:t>From the Air: the </a:t>
            </a:r>
            <a:r>
              <a:rPr lang="en-US" sz="3200" dirty="0"/>
              <a:t>photographic record of Florida's lands</a:t>
            </a:r>
            <a:endParaRPr lang="en-US" sz="3200" dirty="0" smtClean="0"/>
          </a:p>
          <a:p>
            <a:pPr>
              <a:spcAft>
                <a:spcPts val="2400"/>
              </a:spcAft>
            </a:pPr>
            <a:r>
              <a:rPr lang="en-US" sz="3200" dirty="0" smtClean="0"/>
              <a:t>Ephemeral Cities</a:t>
            </a:r>
          </a:p>
          <a:p>
            <a:pPr>
              <a:spcAft>
                <a:spcPts val="2400"/>
              </a:spcAft>
            </a:pPr>
            <a:r>
              <a:rPr lang="en-US" sz="3200" dirty="0" smtClean="0">
                <a:solidFill>
                  <a:schemeClr val="accent3"/>
                </a:solidFill>
              </a:rPr>
              <a:t>Unearthing Saint Augustine’s Colonial History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770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16251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79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Aerials Project : Goals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800" u="sng" dirty="0" smtClean="0"/>
              <a:t>Preservation</a:t>
            </a:r>
            <a:r>
              <a:rPr lang="en-US" sz="2800" dirty="0" smtClean="0"/>
              <a:t> and </a:t>
            </a:r>
            <a:r>
              <a:rPr lang="en-US" sz="2800" u="sng" dirty="0" smtClean="0"/>
              <a:t>Access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800" dirty="0" smtClean="0"/>
              <a:t>Create </a:t>
            </a:r>
            <a:r>
              <a:rPr lang="en-US" sz="2800" dirty="0"/>
              <a:t>an archival copy of UF’s </a:t>
            </a:r>
            <a:r>
              <a:rPr lang="en-US" sz="2800" dirty="0" smtClean="0"/>
              <a:t>Historical Aerial Photography Collection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800" dirty="0"/>
              <a:t>Create a </a:t>
            </a:r>
            <a:r>
              <a:rPr lang="en-US" sz="2800" dirty="0" smtClean="0"/>
              <a:t>web-based</a:t>
            </a:r>
            <a:r>
              <a:rPr lang="en-US" sz="2800" dirty="0"/>
              <a:t>, spatially referenced index to the collection.</a:t>
            </a:r>
          </a:p>
          <a:p>
            <a:r>
              <a:rPr lang="en-US" sz="2800" dirty="0"/>
              <a:t>Provide </a:t>
            </a:r>
            <a:r>
              <a:rPr lang="en-US" sz="2800" dirty="0" smtClean="0"/>
              <a:t>remote access </a:t>
            </a:r>
            <a:r>
              <a:rPr lang="en-US" sz="2800" dirty="0"/>
              <a:t>to </a:t>
            </a:r>
            <a:r>
              <a:rPr lang="en-US" sz="2800" dirty="0" smtClean="0"/>
              <a:t>aerial photography</a:t>
            </a:r>
            <a:endParaRPr lang="en-US" sz="2800" dirty="0"/>
          </a:p>
          <a:p>
            <a:pPr>
              <a:lnSpc>
                <a:spcPct val="110000"/>
              </a:lnSpc>
              <a:spcAft>
                <a:spcPts val="1800"/>
              </a:spcAft>
            </a:pPr>
            <a:endParaRPr lang="en-US" sz="28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217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USACH : Focus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6371"/>
            <a:ext cx="7772400" cy="3127630"/>
          </a:xfrm>
        </p:spPr>
        <p:txBody>
          <a:bodyPr>
            <a:noAutofit/>
          </a:bodyPr>
          <a:lstStyle/>
          <a:p>
            <a:r>
              <a:rPr lang="en-US" sz="3200" dirty="0" smtClean="0"/>
              <a:t>St.  Augustine</a:t>
            </a:r>
          </a:p>
          <a:p>
            <a:endParaRPr lang="en-US" sz="3200" dirty="0" smtClean="0"/>
          </a:p>
          <a:p>
            <a:r>
              <a:rPr lang="en-US" sz="3200" dirty="0" smtClean="0"/>
              <a:t>1500 – 1750</a:t>
            </a:r>
          </a:p>
          <a:p>
            <a:endParaRPr lang="en-US" sz="3200" dirty="0"/>
          </a:p>
          <a:p>
            <a:r>
              <a:rPr lang="en-US" sz="3200" dirty="0" smtClean="0"/>
              <a:t>Pre-historic</a:t>
            </a:r>
            <a:endParaRPr lang="en-US" sz="3200" dirty="0"/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grpSp>
        <p:nvGrpSpPr>
          <p:cNvPr id="114" name="Group 2"/>
          <p:cNvGrpSpPr>
            <a:grpSpLocks/>
          </p:cNvGrpSpPr>
          <p:nvPr/>
        </p:nvGrpSpPr>
        <p:grpSpPr bwMode="auto">
          <a:xfrm>
            <a:off x="3910149" y="1600200"/>
            <a:ext cx="4745038" cy="4211638"/>
            <a:chOff x="8380" y="1780"/>
            <a:chExt cx="5573" cy="5072"/>
          </a:xfrm>
        </p:grpSpPr>
        <p:pic>
          <p:nvPicPr>
            <p:cNvPr id="1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" y="1780"/>
              <a:ext cx="5573" cy="5072"/>
            </a:xfrm>
            <a:prstGeom prst="rect">
              <a:avLst/>
            </a:prstGeom>
            <a:solidFill>
              <a:srgbClr val="5A5A5A"/>
            </a:solidFill>
          </p:spPr>
        </p:pic>
        <p:grpSp>
          <p:nvGrpSpPr>
            <p:cNvPr id="116" name="Group 115"/>
            <p:cNvGrpSpPr>
              <a:grpSpLocks/>
            </p:cNvGrpSpPr>
            <p:nvPr/>
          </p:nvGrpSpPr>
          <p:grpSpPr bwMode="auto">
            <a:xfrm>
              <a:off x="12387" y="2894"/>
              <a:ext cx="73" cy="52"/>
              <a:chOff x="12387" y="2894"/>
              <a:chExt cx="73" cy="52"/>
            </a:xfrm>
          </p:grpSpPr>
          <p:sp>
            <p:nvSpPr>
              <p:cNvPr id="223" name="Freeform 5"/>
              <p:cNvSpPr>
                <a:spLocks/>
              </p:cNvSpPr>
              <p:nvPr/>
            </p:nvSpPr>
            <p:spPr bwMode="auto">
              <a:xfrm>
                <a:off x="12387" y="2894"/>
                <a:ext cx="73" cy="52"/>
              </a:xfrm>
              <a:custGeom>
                <a:avLst/>
                <a:gdLst>
                  <a:gd name="T0" fmla="+- 0 12460 12387"/>
                  <a:gd name="T1" fmla="*/ T0 w 73"/>
                  <a:gd name="T2" fmla="+- 0 2920 2894"/>
                  <a:gd name="T3" fmla="*/ 2920 h 52"/>
                  <a:gd name="T4" fmla="+- 0 12387 12387"/>
                  <a:gd name="T5" fmla="*/ T4 w 73"/>
                  <a:gd name="T6" fmla="+- 0 2894 2894"/>
                  <a:gd name="T7" fmla="*/ 2894 h 52"/>
                  <a:gd name="T8" fmla="+- 0 12387 12387"/>
                  <a:gd name="T9" fmla="*/ T8 w 73"/>
                  <a:gd name="T10" fmla="+- 0 2945 2894"/>
                  <a:gd name="T11" fmla="*/ 2945 h 52"/>
                  <a:gd name="T12" fmla="+- 0 12460 12387"/>
                  <a:gd name="T13" fmla="*/ T12 w 73"/>
                  <a:gd name="T14" fmla="+- 0 2920 2894"/>
                  <a:gd name="T15" fmla="*/ 29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7" name="Group 6"/>
            <p:cNvGrpSpPr>
              <a:grpSpLocks/>
            </p:cNvGrpSpPr>
            <p:nvPr/>
          </p:nvGrpSpPr>
          <p:grpSpPr bwMode="auto">
            <a:xfrm>
              <a:off x="12338" y="2793"/>
              <a:ext cx="70" cy="70"/>
              <a:chOff x="12338" y="2793"/>
              <a:chExt cx="70" cy="70"/>
            </a:xfrm>
          </p:grpSpPr>
          <p:sp>
            <p:nvSpPr>
              <p:cNvPr id="222" name="Freeform 7"/>
              <p:cNvSpPr>
                <a:spLocks/>
              </p:cNvSpPr>
              <p:nvPr/>
            </p:nvSpPr>
            <p:spPr bwMode="auto">
              <a:xfrm>
                <a:off x="12338" y="2793"/>
                <a:ext cx="70" cy="70"/>
              </a:xfrm>
              <a:custGeom>
                <a:avLst/>
                <a:gdLst>
                  <a:gd name="T0" fmla="+- 0 12407 12338"/>
                  <a:gd name="T1" fmla="*/ T0 w 70"/>
                  <a:gd name="T2" fmla="+- 0 2793 2793"/>
                  <a:gd name="T3" fmla="*/ 2793 h 70"/>
                  <a:gd name="T4" fmla="+- 0 12338 12338"/>
                  <a:gd name="T5" fmla="*/ T4 w 70"/>
                  <a:gd name="T6" fmla="+- 0 2825 2793"/>
                  <a:gd name="T7" fmla="*/ 2825 h 70"/>
                  <a:gd name="T8" fmla="+- 0 12374 12338"/>
                  <a:gd name="T9" fmla="*/ T8 w 70"/>
                  <a:gd name="T10" fmla="+- 0 2862 2793"/>
                  <a:gd name="T11" fmla="*/ 2862 h 70"/>
                  <a:gd name="T12" fmla="+- 0 12407 12338"/>
                  <a:gd name="T13" fmla="*/ T12 w 70"/>
                  <a:gd name="T14" fmla="+- 0 2793 2793"/>
                  <a:gd name="T15" fmla="*/ 27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8" name="Group 8"/>
            <p:cNvGrpSpPr>
              <a:grpSpLocks/>
            </p:cNvGrpSpPr>
            <p:nvPr/>
          </p:nvGrpSpPr>
          <p:grpSpPr bwMode="auto">
            <a:xfrm>
              <a:off x="12254" y="2740"/>
              <a:ext cx="52" cy="72"/>
              <a:chOff x="12254" y="2740"/>
              <a:chExt cx="52" cy="72"/>
            </a:xfrm>
          </p:grpSpPr>
          <p:sp>
            <p:nvSpPr>
              <p:cNvPr id="221" name="Freeform 9"/>
              <p:cNvSpPr>
                <a:spLocks/>
              </p:cNvSpPr>
              <p:nvPr/>
            </p:nvSpPr>
            <p:spPr bwMode="auto">
              <a:xfrm>
                <a:off x="12254" y="2740"/>
                <a:ext cx="52" cy="72"/>
              </a:xfrm>
              <a:custGeom>
                <a:avLst/>
                <a:gdLst>
                  <a:gd name="T0" fmla="+- 0 12305 12254"/>
                  <a:gd name="T1" fmla="*/ T0 w 52"/>
                  <a:gd name="T2" fmla="+- 0 2812 2740"/>
                  <a:gd name="T3" fmla="*/ 2812 h 72"/>
                  <a:gd name="T4" fmla="+- 0 12280 12254"/>
                  <a:gd name="T5" fmla="*/ T4 w 52"/>
                  <a:gd name="T6" fmla="+- 0 2740 2740"/>
                  <a:gd name="T7" fmla="*/ 2740 h 72"/>
                  <a:gd name="T8" fmla="+- 0 12254 12254"/>
                  <a:gd name="T9" fmla="*/ T8 w 52"/>
                  <a:gd name="T10" fmla="+- 0 2812 2740"/>
                  <a:gd name="T11" fmla="*/ 2812 h 72"/>
                  <a:gd name="T12" fmla="+- 0 12305 12254"/>
                  <a:gd name="T13" fmla="*/ T12 w 52"/>
                  <a:gd name="T14" fmla="+- 0 2812 2740"/>
                  <a:gd name="T15" fmla="*/ 2812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51" y="72"/>
                    </a:moveTo>
                    <a:lnTo>
                      <a:pt x="26" y="0"/>
                    </a:lnTo>
                    <a:lnTo>
                      <a:pt x="0" y="72"/>
                    </a:lnTo>
                    <a:lnTo>
                      <a:pt x="51" y="7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9" name="Group 10"/>
            <p:cNvGrpSpPr>
              <a:grpSpLocks/>
            </p:cNvGrpSpPr>
            <p:nvPr/>
          </p:nvGrpSpPr>
          <p:grpSpPr bwMode="auto">
            <a:xfrm>
              <a:off x="12153" y="2793"/>
              <a:ext cx="70" cy="70"/>
              <a:chOff x="12153" y="2793"/>
              <a:chExt cx="70" cy="70"/>
            </a:xfrm>
          </p:grpSpPr>
          <p:sp>
            <p:nvSpPr>
              <p:cNvPr id="220" name="Freeform 11"/>
              <p:cNvSpPr>
                <a:spLocks/>
              </p:cNvSpPr>
              <p:nvPr/>
            </p:nvSpPr>
            <p:spPr bwMode="auto">
              <a:xfrm>
                <a:off x="12153" y="2793"/>
                <a:ext cx="70" cy="70"/>
              </a:xfrm>
              <a:custGeom>
                <a:avLst/>
                <a:gdLst>
                  <a:gd name="T0" fmla="+- 0 12222 12153"/>
                  <a:gd name="T1" fmla="*/ T0 w 70"/>
                  <a:gd name="T2" fmla="+- 0 2825 2793"/>
                  <a:gd name="T3" fmla="*/ 2825 h 70"/>
                  <a:gd name="T4" fmla="+- 0 12153 12153"/>
                  <a:gd name="T5" fmla="*/ T4 w 70"/>
                  <a:gd name="T6" fmla="+- 0 2793 2793"/>
                  <a:gd name="T7" fmla="*/ 2793 h 70"/>
                  <a:gd name="T8" fmla="+- 0 12185 12153"/>
                  <a:gd name="T9" fmla="*/ T8 w 70"/>
                  <a:gd name="T10" fmla="+- 0 2862 2793"/>
                  <a:gd name="T11" fmla="*/ 2862 h 70"/>
                  <a:gd name="T12" fmla="+- 0 12222 12153"/>
                  <a:gd name="T13" fmla="*/ T12 w 70"/>
                  <a:gd name="T14" fmla="+- 0 2825 2793"/>
                  <a:gd name="T15" fmla="*/ 282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2"/>
                    </a:moveTo>
                    <a:lnTo>
                      <a:pt x="0" y="0"/>
                    </a:lnTo>
                    <a:lnTo>
                      <a:pt x="32" y="69"/>
                    </a:lnTo>
                    <a:lnTo>
                      <a:pt x="69" y="3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0" name="Group 12"/>
            <p:cNvGrpSpPr>
              <a:grpSpLocks/>
            </p:cNvGrpSpPr>
            <p:nvPr/>
          </p:nvGrpSpPr>
          <p:grpSpPr bwMode="auto">
            <a:xfrm>
              <a:off x="12100" y="2894"/>
              <a:ext cx="72" cy="52"/>
              <a:chOff x="12100" y="2894"/>
              <a:chExt cx="72" cy="52"/>
            </a:xfrm>
          </p:grpSpPr>
          <p:sp>
            <p:nvSpPr>
              <p:cNvPr id="219" name="Freeform 13"/>
              <p:cNvSpPr>
                <a:spLocks/>
              </p:cNvSpPr>
              <p:nvPr/>
            </p:nvSpPr>
            <p:spPr bwMode="auto">
              <a:xfrm>
                <a:off x="12100" y="2894"/>
                <a:ext cx="72" cy="52"/>
              </a:xfrm>
              <a:custGeom>
                <a:avLst/>
                <a:gdLst>
                  <a:gd name="T0" fmla="+- 0 12172 12100"/>
                  <a:gd name="T1" fmla="*/ T0 w 72"/>
                  <a:gd name="T2" fmla="+- 0 2945 2894"/>
                  <a:gd name="T3" fmla="*/ 2945 h 52"/>
                  <a:gd name="T4" fmla="+- 0 12172 12100"/>
                  <a:gd name="T5" fmla="*/ T4 w 72"/>
                  <a:gd name="T6" fmla="+- 0 2894 2894"/>
                  <a:gd name="T7" fmla="*/ 2894 h 52"/>
                  <a:gd name="T8" fmla="+- 0 12100 12100"/>
                  <a:gd name="T9" fmla="*/ T8 w 72"/>
                  <a:gd name="T10" fmla="+- 0 2920 2894"/>
                  <a:gd name="T11" fmla="*/ 2920 h 52"/>
                  <a:gd name="T12" fmla="+- 0 12172 12100"/>
                  <a:gd name="T13" fmla="*/ T12 w 72"/>
                  <a:gd name="T14" fmla="+- 0 2945 2894"/>
                  <a:gd name="T15" fmla="*/ 2945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72" y="51"/>
                    </a:moveTo>
                    <a:lnTo>
                      <a:pt x="72" y="0"/>
                    </a:lnTo>
                    <a:lnTo>
                      <a:pt x="0" y="26"/>
                    </a:lnTo>
                    <a:lnTo>
                      <a:pt x="72" y="51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1" name="Group 14"/>
            <p:cNvGrpSpPr>
              <a:grpSpLocks/>
            </p:cNvGrpSpPr>
            <p:nvPr/>
          </p:nvGrpSpPr>
          <p:grpSpPr bwMode="auto">
            <a:xfrm>
              <a:off x="12153" y="2978"/>
              <a:ext cx="70" cy="70"/>
              <a:chOff x="12153" y="2978"/>
              <a:chExt cx="70" cy="70"/>
            </a:xfrm>
          </p:grpSpPr>
          <p:sp>
            <p:nvSpPr>
              <p:cNvPr id="218" name="Freeform 15"/>
              <p:cNvSpPr>
                <a:spLocks/>
              </p:cNvSpPr>
              <p:nvPr/>
            </p:nvSpPr>
            <p:spPr bwMode="auto">
              <a:xfrm>
                <a:off x="12153" y="2978"/>
                <a:ext cx="70" cy="70"/>
              </a:xfrm>
              <a:custGeom>
                <a:avLst/>
                <a:gdLst>
                  <a:gd name="T0" fmla="+- 0 12222 12153"/>
                  <a:gd name="T1" fmla="*/ T0 w 70"/>
                  <a:gd name="T2" fmla="+- 0 3014 2978"/>
                  <a:gd name="T3" fmla="*/ 3014 h 70"/>
                  <a:gd name="T4" fmla="+- 0 12185 12153"/>
                  <a:gd name="T5" fmla="*/ T4 w 70"/>
                  <a:gd name="T6" fmla="+- 0 2978 2978"/>
                  <a:gd name="T7" fmla="*/ 2978 h 70"/>
                  <a:gd name="T8" fmla="+- 0 12153 12153"/>
                  <a:gd name="T9" fmla="*/ T8 w 70"/>
                  <a:gd name="T10" fmla="+- 0 3047 2978"/>
                  <a:gd name="T11" fmla="*/ 3047 h 70"/>
                  <a:gd name="T12" fmla="+- 0 12222 12153"/>
                  <a:gd name="T13" fmla="*/ T12 w 70"/>
                  <a:gd name="T14" fmla="+- 0 3014 2978"/>
                  <a:gd name="T15" fmla="*/ 301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6"/>
                    </a:moveTo>
                    <a:lnTo>
                      <a:pt x="32" y="0"/>
                    </a:lnTo>
                    <a:lnTo>
                      <a:pt x="0" y="69"/>
                    </a:lnTo>
                    <a:lnTo>
                      <a:pt x="69" y="3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2" name="Group 16"/>
            <p:cNvGrpSpPr>
              <a:grpSpLocks/>
            </p:cNvGrpSpPr>
            <p:nvPr/>
          </p:nvGrpSpPr>
          <p:grpSpPr bwMode="auto">
            <a:xfrm>
              <a:off x="12254" y="3027"/>
              <a:ext cx="52" cy="73"/>
              <a:chOff x="12254" y="3027"/>
              <a:chExt cx="52" cy="73"/>
            </a:xfrm>
          </p:grpSpPr>
          <p:sp>
            <p:nvSpPr>
              <p:cNvPr id="217" name="Freeform 17"/>
              <p:cNvSpPr>
                <a:spLocks/>
              </p:cNvSpPr>
              <p:nvPr/>
            </p:nvSpPr>
            <p:spPr bwMode="auto">
              <a:xfrm>
                <a:off x="12254" y="3027"/>
                <a:ext cx="52" cy="73"/>
              </a:xfrm>
              <a:custGeom>
                <a:avLst/>
                <a:gdLst>
                  <a:gd name="T0" fmla="+- 0 12305 12254"/>
                  <a:gd name="T1" fmla="*/ T0 w 52"/>
                  <a:gd name="T2" fmla="+- 0 3027 3027"/>
                  <a:gd name="T3" fmla="*/ 3027 h 73"/>
                  <a:gd name="T4" fmla="+- 0 12254 12254"/>
                  <a:gd name="T5" fmla="*/ T4 w 52"/>
                  <a:gd name="T6" fmla="+- 0 3027 3027"/>
                  <a:gd name="T7" fmla="*/ 3027 h 73"/>
                  <a:gd name="T8" fmla="+- 0 12280 12254"/>
                  <a:gd name="T9" fmla="*/ T8 w 52"/>
                  <a:gd name="T10" fmla="+- 0 3100 3027"/>
                  <a:gd name="T11" fmla="*/ 3100 h 73"/>
                  <a:gd name="T12" fmla="+- 0 12305 12254"/>
                  <a:gd name="T13" fmla="*/ T12 w 52"/>
                  <a:gd name="T14" fmla="+- 0 3027 3027"/>
                  <a:gd name="T15" fmla="*/ 3027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51" y="0"/>
                    </a:moveTo>
                    <a:lnTo>
                      <a:pt x="0" y="0"/>
                    </a:lnTo>
                    <a:lnTo>
                      <a:pt x="26" y="73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3" name="Group 18"/>
            <p:cNvGrpSpPr>
              <a:grpSpLocks/>
            </p:cNvGrpSpPr>
            <p:nvPr/>
          </p:nvGrpSpPr>
          <p:grpSpPr bwMode="auto">
            <a:xfrm>
              <a:off x="12338" y="2978"/>
              <a:ext cx="70" cy="70"/>
              <a:chOff x="12338" y="2978"/>
              <a:chExt cx="70" cy="70"/>
            </a:xfrm>
          </p:grpSpPr>
          <p:sp>
            <p:nvSpPr>
              <p:cNvPr id="216" name="Freeform 19"/>
              <p:cNvSpPr>
                <a:spLocks/>
              </p:cNvSpPr>
              <p:nvPr/>
            </p:nvSpPr>
            <p:spPr bwMode="auto">
              <a:xfrm>
                <a:off x="12338" y="2978"/>
                <a:ext cx="70" cy="70"/>
              </a:xfrm>
              <a:custGeom>
                <a:avLst/>
                <a:gdLst>
                  <a:gd name="T0" fmla="+- 0 12407 12338"/>
                  <a:gd name="T1" fmla="*/ T0 w 70"/>
                  <a:gd name="T2" fmla="+- 0 3047 2978"/>
                  <a:gd name="T3" fmla="*/ 3047 h 70"/>
                  <a:gd name="T4" fmla="+- 0 12374 12338"/>
                  <a:gd name="T5" fmla="*/ T4 w 70"/>
                  <a:gd name="T6" fmla="+- 0 2978 2978"/>
                  <a:gd name="T7" fmla="*/ 2978 h 70"/>
                  <a:gd name="T8" fmla="+- 0 12338 12338"/>
                  <a:gd name="T9" fmla="*/ T8 w 70"/>
                  <a:gd name="T10" fmla="+- 0 3014 2978"/>
                  <a:gd name="T11" fmla="*/ 3014 h 70"/>
                  <a:gd name="T12" fmla="+- 0 12407 12338"/>
                  <a:gd name="T13" fmla="*/ T12 w 70"/>
                  <a:gd name="T14" fmla="+- 0 3047 2978"/>
                  <a:gd name="T15" fmla="*/ 30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5" name="Group 22"/>
            <p:cNvGrpSpPr>
              <a:grpSpLocks/>
            </p:cNvGrpSpPr>
            <p:nvPr/>
          </p:nvGrpSpPr>
          <p:grpSpPr bwMode="auto">
            <a:xfrm>
              <a:off x="12387" y="2894"/>
              <a:ext cx="73" cy="52"/>
              <a:chOff x="12387" y="2894"/>
              <a:chExt cx="73" cy="52"/>
            </a:xfrm>
          </p:grpSpPr>
          <p:sp>
            <p:nvSpPr>
              <p:cNvPr id="214" name="Freeform 23"/>
              <p:cNvSpPr>
                <a:spLocks/>
              </p:cNvSpPr>
              <p:nvPr/>
            </p:nvSpPr>
            <p:spPr bwMode="auto">
              <a:xfrm>
                <a:off x="12387" y="2894"/>
                <a:ext cx="73" cy="52"/>
              </a:xfrm>
              <a:custGeom>
                <a:avLst/>
                <a:gdLst>
                  <a:gd name="T0" fmla="+- 0 12460 12387"/>
                  <a:gd name="T1" fmla="*/ T0 w 73"/>
                  <a:gd name="T2" fmla="+- 0 2920 2894"/>
                  <a:gd name="T3" fmla="*/ 2920 h 52"/>
                  <a:gd name="T4" fmla="+- 0 12387 12387"/>
                  <a:gd name="T5" fmla="*/ T4 w 73"/>
                  <a:gd name="T6" fmla="+- 0 2894 2894"/>
                  <a:gd name="T7" fmla="*/ 2894 h 52"/>
                  <a:gd name="T8" fmla="+- 0 12387 12387"/>
                  <a:gd name="T9" fmla="*/ T8 w 73"/>
                  <a:gd name="T10" fmla="+- 0 2945 2894"/>
                  <a:gd name="T11" fmla="*/ 2945 h 52"/>
                  <a:gd name="T12" fmla="+- 0 12460 12387"/>
                  <a:gd name="T13" fmla="*/ T12 w 73"/>
                  <a:gd name="T14" fmla="+- 0 2920 2894"/>
                  <a:gd name="T15" fmla="*/ 29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6" name="Group 24"/>
            <p:cNvGrpSpPr>
              <a:grpSpLocks/>
            </p:cNvGrpSpPr>
            <p:nvPr/>
          </p:nvGrpSpPr>
          <p:grpSpPr bwMode="auto">
            <a:xfrm>
              <a:off x="12338" y="2793"/>
              <a:ext cx="70" cy="70"/>
              <a:chOff x="12338" y="2793"/>
              <a:chExt cx="70" cy="70"/>
            </a:xfrm>
          </p:grpSpPr>
          <p:sp>
            <p:nvSpPr>
              <p:cNvPr id="213" name="Freeform 25"/>
              <p:cNvSpPr>
                <a:spLocks/>
              </p:cNvSpPr>
              <p:nvPr/>
            </p:nvSpPr>
            <p:spPr bwMode="auto">
              <a:xfrm>
                <a:off x="12338" y="2793"/>
                <a:ext cx="70" cy="70"/>
              </a:xfrm>
              <a:custGeom>
                <a:avLst/>
                <a:gdLst>
                  <a:gd name="T0" fmla="+- 0 12407 12338"/>
                  <a:gd name="T1" fmla="*/ T0 w 70"/>
                  <a:gd name="T2" fmla="+- 0 2793 2793"/>
                  <a:gd name="T3" fmla="*/ 2793 h 70"/>
                  <a:gd name="T4" fmla="+- 0 12338 12338"/>
                  <a:gd name="T5" fmla="*/ T4 w 70"/>
                  <a:gd name="T6" fmla="+- 0 2825 2793"/>
                  <a:gd name="T7" fmla="*/ 2825 h 70"/>
                  <a:gd name="T8" fmla="+- 0 12374 12338"/>
                  <a:gd name="T9" fmla="*/ T8 w 70"/>
                  <a:gd name="T10" fmla="+- 0 2862 2793"/>
                  <a:gd name="T11" fmla="*/ 2862 h 70"/>
                  <a:gd name="T12" fmla="+- 0 12407 12338"/>
                  <a:gd name="T13" fmla="*/ T12 w 70"/>
                  <a:gd name="T14" fmla="+- 0 2793 2793"/>
                  <a:gd name="T15" fmla="*/ 27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7" name="Group 26"/>
            <p:cNvGrpSpPr>
              <a:grpSpLocks/>
            </p:cNvGrpSpPr>
            <p:nvPr/>
          </p:nvGrpSpPr>
          <p:grpSpPr bwMode="auto">
            <a:xfrm>
              <a:off x="12254" y="2740"/>
              <a:ext cx="52" cy="72"/>
              <a:chOff x="12254" y="2740"/>
              <a:chExt cx="52" cy="72"/>
            </a:xfrm>
          </p:grpSpPr>
          <p:sp>
            <p:nvSpPr>
              <p:cNvPr id="212" name="Freeform 27"/>
              <p:cNvSpPr>
                <a:spLocks/>
              </p:cNvSpPr>
              <p:nvPr/>
            </p:nvSpPr>
            <p:spPr bwMode="auto">
              <a:xfrm>
                <a:off x="12254" y="2740"/>
                <a:ext cx="52" cy="72"/>
              </a:xfrm>
              <a:custGeom>
                <a:avLst/>
                <a:gdLst>
                  <a:gd name="T0" fmla="+- 0 12280 12254"/>
                  <a:gd name="T1" fmla="*/ T0 w 52"/>
                  <a:gd name="T2" fmla="+- 0 2740 2740"/>
                  <a:gd name="T3" fmla="*/ 2740 h 72"/>
                  <a:gd name="T4" fmla="+- 0 12254 12254"/>
                  <a:gd name="T5" fmla="*/ T4 w 52"/>
                  <a:gd name="T6" fmla="+- 0 2812 2740"/>
                  <a:gd name="T7" fmla="*/ 2812 h 72"/>
                  <a:gd name="T8" fmla="+- 0 12305 12254"/>
                  <a:gd name="T9" fmla="*/ T8 w 52"/>
                  <a:gd name="T10" fmla="+- 0 2812 2740"/>
                  <a:gd name="T11" fmla="*/ 2812 h 72"/>
                  <a:gd name="T12" fmla="+- 0 12280 12254"/>
                  <a:gd name="T13" fmla="*/ T12 w 52"/>
                  <a:gd name="T14" fmla="+- 0 2740 2740"/>
                  <a:gd name="T15" fmla="*/ 2740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26" y="0"/>
                    </a:moveTo>
                    <a:lnTo>
                      <a:pt x="0" y="72"/>
                    </a:lnTo>
                    <a:lnTo>
                      <a:pt x="51" y="7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8" name="Group 28"/>
            <p:cNvGrpSpPr>
              <a:grpSpLocks/>
            </p:cNvGrpSpPr>
            <p:nvPr/>
          </p:nvGrpSpPr>
          <p:grpSpPr bwMode="auto">
            <a:xfrm>
              <a:off x="12153" y="2793"/>
              <a:ext cx="70" cy="70"/>
              <a:chOff x="12153" y="2793"/>
              <a:chExt cx="70" cy="70"/>
            </a:xfrm>
          </p:grpSpPr>
          <p:sp>
            <p:nvSpPr>
              <p:cNvPr id="211" name="Freeform 29"/>
              <p:cNvSpPr>
                <a:spLocks/>
              </p:cNvSpPr>
              <p:nvPr/>
            </p:nvSpPr>
            <p:spPr bwMode="auto">
              <a:xfrm>
                <a:off x="12153" y="2793"/>
                <a:ext cx="70" cy="70"/>
              </a:xfrm>
              <a:custGeom>
                <a:avLst/>
                <a:gdLst>
                  <a:gd name="T0" fmla="+- 0 12153 12153"/>
                  <a:gd name="T1" fmla="*/ T0 w 70"/>
                  <a:gd name="T2" fmla="+- 0 2793 2793"/>
                  <a:gd name="T3" fmla="*/ 2793 h 70"/>
                  <a:gd name="T4" fmla="+- 0 12185 12153"/>
                  <a:gd name="T5" fmla="*/ T4 w 70"/>
                  <a:gd name="T6" fmla="+- 0 2862 2793"/>
                  <a:gd name="T7" fmla="*/ 2862 h 70"/>
                  <a:gd name="T8" fmla="+- 0 12222 12153"/>
                  <a:gd name="T9" fmla="*/ T8 w 70"/>
                  <a:gd name="T10" fmla="+- 0 2825 2793"/>
                  <a:gd name="T11" fmla="*/ 2825 h 70"/>
                  <a:gd name="T12" fmla="+- 0 12153 12153"/>
                  <a:gd name="T13" fmla="*/ T12 w 70"/>
                  <a:gd name="T14" fmla="+- 0 2793 2793"/>
                  <a:gd name="T15" fmla="*/ 27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32" y="69"/>
                    </a:lnTo>
                    <a:lnTo>
                      <a:pt x="69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9" name="Group 30"/>
            <p:cNvGrpSpPr>
              <a:grpSpLocks/>
            </p:cNvGrpSpPr>
            <p:nvPr/>
          </p:nvGrpSpPr>
          <p:grpSpPr bwMode="auto">
            <a:xfrm>
              <a:off x="12100" y="2894"/>
              <a:ext cx="72" cy="52"/>
              <a:chOff x="12100" y="2894"/>
              <a:chExt cx="72" cy="52"/>
            </a:xfrm>
          </p:grpSpPr>
          <p:sp>
            <p:nvSpPr>
              <p:cNvPr id="210" name="Freeform 31"/>
              <p:cNvSpPr>
                <a:spLocks/>
              </p:cNvSpPr>
              <p:nvPr/>
            </p:nvSpPr>
            <p:spPr bwMode="auto">
              <a:xfrm>
                <a:off x="12100" y="2894"/>
                <a:ext cx="72" cy="52"/>
              </a:xfrm>
              <a:custGeom>
                <a:avLst/>
                <a:gdLst>
                  <a:gd name="T0" fmla="+- 0 12100 12100"/>
                  <a:gd name="T1" fmla="*/ T0 w 72"/>
                  <a:gd name="T2" fmla="+- 0 2920 2894"/>
                  <a:gd name="T3" fmla="*/ 2920 h 52"/>
                  <a:gd name="T4" fmla="+- 0 12172 12100"/>
                  <a:gd name="T5" fmla="*/ T4 w 72"/>
                  <a:gd name="T6" fmla="+- 0 2945 2894"/>
                  <a:gd name="T7" fmla="*/ 2945 h 52"/>
                  <a:gd name="T8" fmla="+- 0 12172 12100"/>
                  <a:gd name="T9" fmla="*/ T8 w 72"/>
                  <a:gd name="T10" fmla="+- 0 2894 2894"/>
                  <a:gd name="T11" fmla="*/ 2894 h 52"/>
                  <a:gd name="T12" fmla="+- 0 12100 12100"/>
                  <a:gd name="T13" fmla="*/ T12 w 72"/>
                  <a:gd name="T14" fmla="+- 0 2920 2894"/>
                  <a:gd name="T15" fmla="*/ 29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0" y="26"/>
                    </a:moveTo>
                    <a:lnTo>
                      <a:pt x="72" y="51"/>
                    </a:lnTo>
                    <a:lnTo>
                      <a:pt x="72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0" name="Group 32"/>
            <p:cNvGrpSpPr>
              <a:grpSpLocks/>
            </p:cNvGrpSpPr>
            <p:nvPr/>
          </p:nvGrpSpPr>
          <p:grpSpPr bwMode="auto">
            <a:xfrm>
              <a:off x="12153" y="2978"/>
              <a:ext cx="70" cy="70"/>
              <a:chOff x="12153" y="2978"/>
              <a:chExt cx="70" cy="70"/>
            </a:xfrm>
          </p:grpSpPr>
          <p:sp>
            <p:nvSpPr>
              <p:cNvPr id="209" name="Freeform 33"/>
              <p:cNvSpPr>
                <a:spLocks/>
              </p:cNvSpPr>
              <p:nvPr/>
            </p:nvSpPr>
            <p:spPr bwMode="auto">
              <a:xfrm>
                <a:off x="12153" y="2978"/>
                <a:ext cx="70" cy="70"/>
              </a:xfrm>
              <a:custGeom>
                <a:avLst/>
                <a:gdLst>
                  <a:gd name="T0" fmla="+- 0 12153 12153"/>
                  <a:gd name="T1" fmla="*/ T0 w 70"/>
                  <a:gd name="T2" fmla="+- 0 3047 2978"/>
                  <a:gd name="T3" fmla="*/ 3047 h 70"/>
                  <a:gd name="T4" fmla="+- 0 12222 12153"/>
                  <a:gd name="T5" fmla="*/ T4 w 70"/>
                  <a:gd name="T6" fmla="+- 0 3014 2978"/>
                  <a:gd name="T7" fmla="*/ 3014 h 70"/>
                  <a:gd name="T8" fmla="+- 0 12185 12153"/>
                  <a:gd name="T9" fmla="*/ T8 w 70"/>
                  <a:gd name="T10" fmla="+- 0 2978 2978"/>
                  <a:gd name="T11" fmla="*/ 2978 h 70"/>
                  <a:gd name="T12" fmla="+- 0 12153 12153"/>
                  <a:gd name="T13" fmla="*/ T12 w 70"/>
                  <a:gd name="T14" fmla="+- 0 3047 2978"/>
                  <a:gd name="T15" fmla="*/ 30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69"/>
                    </a:moveTo>
                    <a:lnTo>
                      <a:pt x="69" y="36"/>
                    </a:lnTo>
                    <a:lnTo>
                      <a:pt x="32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1" name="Group 34"/>
            <p:cNvGrpSpPr>
              <a:grpSpLocks/>
            </p:cNvGrpSpPr>
            <p:nvPr/>
          </p:nvGrpSpPr>
          <p:grpSpPr bwMode="auto">
            <a:xfrm>
              <a:off x="12254" y="3027"/>
              <a:ext cx="52" cy="73"/>
              <a:chOff x="12254" y="3027"/>
              <a:chExt cx="52" cy="73"/>
            </a:xfrm>
          </p:grpSpPr>
          <p:sp>
            <p:nvSpPr>
              <p:cNvPr id="208" name="Freeform 35"/>
              <p:cNvSpPr>
                <a:spLocks/>
              </p:cNvSpPr>
              <p:nvPr/>
            </p:nvSpPr>
            <p:spPr bwMode="auto">
              <a:xfrm>
                <a:off x="12254" y="3027"/>
                <a:ext cx="52" cy="73"/>
              </a:xfrm>
              <a:custGeom>
                <a:avLst/>
                <a:gdLst>
                  <a:gd name="T0" fmla="+- 0 12280 12254"/>
                  <a:gd name="T1" fmla="*/ T0 w 52"/>
                  <a:gd name="T2" fmla="+- 0 3100 3027"/>
                  <a:gd name="T3" fmla="*/ 3100 h 73"/>
                  <a:gd name="T4" fmla="+- 0 12305 12254"/>
                  <a:gd name="T5" fmla="*/ T4 w 52"/>
                  <a:gd name="T6" fmla="+- 0 3027 3027"/>
                  <a:gd name="T7" fmla="*/ 3027 h 73"/>
                  <a:gd name="T8" fmla="+- 0 12254 12254"/>
                  <a:gd name="T9" fmla="*/ T8 w 52"/>
                  <a:gd name="T10" fmla="+- 0 3027 3027"/>
                  <a:gd name="T11" fmla="*/ 3027 h 73"/>
                  <a:gd name="T12" fmla="+- 0 12280 12254"/>
                  <a:gd name="T13" fmla="*/ T12 w 52"/>
                  <a:gd name="T14" fmla="+- 0 3100 3027"/>
                  <a:gd name="T15" fmla="*/ 3100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26" y="73"/>
                    </a:moveTo>
                    <a:lnTo>
                      <a:pt x="51" y="0"/>
                    </a:lnTo>
                    <a:lnTo>
                      <a:pt x="0" y="0"/>
                    </a:lnTo>
                    <a:lnTo>
                      <a:pt x="26" y="73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2" name="Group 36"/>
            <p:cNvGrpSpPr>
              <a:grpSpLocks/>
            </p:cNvGrpSpPr>
            <p:nvPr/>
          </p:nvGrpSpPr>
          <p:grpSpPr bwMode="auto">
            <a:xfrm>
              <a:off x="12338" y="2978"/>
              <a:ext cx="70" cy="70"/>
              <a:chOff x="12338" y="2978"/>
              <a:chExt cx="70" cy="70"/>
            </a:xfrm>
          </p:grpSpPr>
          <p:sp>
            <p:nvSpPr>
              <p:cNvPr id="207" name="Freeform 37"/>
              <p:cNvSpPr>
                <a:spLocks/>
              </p:cNvSpPr>
              <p:nvPr/>
            </p:nvSpPr>
            <p:spPr bwMode="auto">
              <a:xfrm>
                <a:off x="12338" y="2978"/>
                <a:ext cx="70" cy="70"/>
              </a:xfrm>
              <a:custGeom>
                <a:avLst/>
                <a:gdLst>
                  <a:gd name="T0" fmla="+- 0 12407 12338"/>
                  <a:gd name="T1" fmla="*/ T0 w 70"/>
                  <a:gd name="T2" fmla="+- 0 3047 2978"/>
                  <a:gd name="T3" fmla="*/ 3047 h 70"/>
                  <a:gd name="T4" fmla="+- 0 12374 12338"/>
                  <a:gd name="T5" fmla="*/ T4 w 70"/>
                  <a:gd name="T6" fmla="+- 0 2978 2978"/>
                  <a:gd name="T7" fmla="*/ 2978 h 70"/>
                  <a:gd name="T8" fmla="+- 0 12338 12338"/>
                  <a:gd name="T9" fmla="*/ T8 w 70"/>
                  <a:gd name="T10" fmla="+- 0 3014 2978"/>
                  <a:gd name="T11" fmla="*/ 3014 h 70"/>
                  <a:gd name="T12" fmla="+- 0 12407 12338"/>
                  <a:gd name="T13" fmla="*/ T12 w 70"/>
                  <a:gd name="T14" fmla="+- 0 3047 2978"/>
                  <a:gd name="T15" fmla="*/ 30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3" name="Group 38"/>
            <p:cNvGrpSpPr>
              <a:grpSpLocks/>
            </p:cNvGrpSpPr>
            <p:nvPr/>
          </p:nvGrpSpPr>
          <p:grpSpPr bwMode="auto">
            <a:xfrm>
              <a:off x="12544" y="2510"/>
              <a:ext cx="177" cy="179"/>
              <a:chOff x="12544" y="2510"/>
              <a:chExt cx="177" cy="179"/>
            </a:xfrm>
          </p:grpSpPr>
          <p:sp>
            <p:nvSpPr>
              <p:cNvPr id="206" name="Freeform 39"/>
              <p:cNvSpPr>
                <a:spLocks/>
              </p:cNvSpPr>
              <p:nvPr/>
            </p:nvSpPr>
            <p:spPr bwMode="auto">
              <a:xfrm>
                <a:off x="12544" y="2510"/>
                <a:ext cx="177" cy="179"/>
              </a:xfrm>
              <a:custGeom>
                <a:avLst/>
                <a:gdLst>
                  <a:gd name="T0" fmla="+- 0 12280 12190"/>
                  <a:gd name="T1" fmla="*/ T0 w 177"/>
                  <a:gd name="T2" fmla="+- 0 2830 2830"/>
                  <a:gd name="T3" fmla="*/ 2830 h 179"/>
                  <a:gd name="T4" fmla="+- 0 12219 12190"/>
                  <a:gd name="T5" fmla="*/ T4 w 177"/>
                  <a:gd name="T6" fmla="+- 0 2854 2830"/>
                  <a:gd name="T7" fmla="*/ 2854 h 179"/>
                  <a:gd name="T8" fmla="+- 0 12190 12190"/>
                  <a:gd name="T9" fmla="*/ T8 w 177"/>
                  <a:gd name="T10" fmla="+- 0 2912 2830"/>
                  <a:gd name="T11" fmla="*/ 2912 h 179"/>
                  <a:gd name="T12" fmla="+- 0 12193 12190"/>
                  <a:gd name="T13" fmla="*/ T12 w 177"/>
                  <a:gd name="T14" fmla="+- 0 2936 2830"/>
                  <a:gd name="T15" fmla="*/ 2936 h 179"/>
                  <a:gd name="T16" fmla="+- 0 12227 12190"/>
                  <a:gd name="T17" fmla="*/ T16 w 177"/>
                  <a:gd name="T18" fmla="+- 0 2992 2830"/>
                  <a:gd name="T19" fmla="*/ 2992 h 179"/>
                  <a:gd name="T20" fmla="+- 0 12265 12190"/>
                  <a:gd name="T21" fmla="*/ T20 w 177"/>
                  <a:gd name="T22" fmla="+- 0 3009 2830"/>
                  <a:gd name="T23" fmla="*/ 3009 h 179"/>
                  <a:gd name="T24" fmla="+- 0 12291 12190"/>
                  <a:gd name="T25" fmla="*/ T24 w 177"/>
                  <a:gd name="T26" fmla="+- 0 3007 2830"/>
                  <a:gd name="T27" fmla="*/ 3007 h 179"/>
                  <a:gd name="T28" fmla="+- 0 12349 12190"/>
                  <a:gd name="T29" fmla="*/ T28 w 177"/>
                  <a:gd name="T30" fmla="+- 0 2975 2830"/>
                  <a:gd name="T31" fmla="*/ 2975 h 179"/>
                  <a:gd name="T32" fmla="+- 0 12368 12190"/>
                  <a:gd name="T33" fmla="*/ T32 w 177"/>
                  <a:gd name="T34" fmla="+- 0 2940 2830"/>
                  <a:gd name="T35" fmla="*/ 2940 h 179"/>
                  <a:gd name="T36" fmla="+- 0 12366 12190"/>
                  <a:gd name="T37" fmla="*/ T36 w 177"/>
                  <a:gd name="T38" fmla="+- 0 2912 2830"/>
                  <a:gd name="T39" fmla="*/ 2912 h 179"/>
                  <a:gd name="T40" fmla="+- 0 12337 12190"/>
                  <a:gd name="T41" fmla="*/ T40 w 177"/>
                  <a:gd name="T42" fmla="+- 0 2853 2830"/>
                  <a:gd name="T43" fmla="*/ 2853 h 179"/>
                  <a:gd name="T44" fmla="+- 0 12280 12190"/>
                  <a:gd name="T45" fmla="*/ T44 w 177"/>
                  <a:gd name="T46" fmla="+- 0 2830 2830"/>
                  <a:gd name="T47" fmla="*/ 2830 h 1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77" h="179">
                    <a:moveTo>
                      <a:pt x="90" y="0"/>
                    </a:moveTo>
                    <a:lnTo>
                      <a:pt x="29" y="24"/>
                    </a:lnTo>
                    <a:lnTo>
                      <a:pt x="0" y="82"/>
                    </a:lnTo>
                    <a:lnTo>
                      <a:pt x="3" y="106"/>
                    </a:lnTo>
                    <a:lnTo>
                      <a:pt x="37" y="162"/>
                    </a:lnTo>
                    <a:lnTo>
                      <a:pt x="75" y="179"/>
                    </a:lnTo>
                    <a:lnTo>
                      <a:pt x="101" y="177"/>
                    </a:lnTo>
                    <a:lnTo>
                      <a:pt x="159" y="145"/>
                    </a:lnTo>
                    <a:lnTo>
                      <a:pt x="178" y="110"/>
                    </a:lnTo>
                    <a:lnTo>
                      <a:pt x="176" y="82"/>
                    </a:lnTo>
                    <a:lnTo>
                      <a:pt x="147" y="2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4" name="Group 40"/>
            <p:cNvGrpSpPr>
              <a:grpSpLocks/>
            </p:cNvGrpSpPr>
            <p:nvPr/>
          </p:nvGrpSpPr>
          <p:grpSpPr bwMode="auto">
            <a:xfrm>
              <a:off x="12147" y="4094"/>
              <a:ext cx="73" cy="52"/>
              <a:chOff x="12147" y="4094"/>
              <a:chExt cx="73" cy="52"/>
            </a:xfrm>
          </p:grpSpPr>
          <p:sp>
            <p:nvSpPr>
              <p:cNvPr id="205" name="Freeform 41"/>
              <p:cNvSpPr>
                <a:spLocks/>
              </p:cNvSpPr>
              <p:nvPr/>
            </p:nvSpPr>
            <p:spPr bwMode="auto">
              <a:xfrm>
                <a:off x="12147" y="4094"/>
                <a:ext cx="73" cy="52"/>
              </a:xfrm>
              <a:custGeom>
                <a:avLst/>
                <a:gdLst>
                  <a:gd name="T0" fmla="+- 0 12220 12147"/>
                  <a:gd name="T1" fmla="*/ T0 w 73"/>
                  <a:gd name="T2" fmla="+- 0 4120 4094"/>
                  <a:gd name="T3" fmla="*/ 4120 h 52"/>
                  <a:gd name="T4" fmla="+- 0 12147 12147"/>
                  <a:gd name="T5" fmla="*/ T4 w 73"/>
                  <a:gd name="T6" fmla="+- 0 4094 4094"/>
                  <a:gd name="T7" fmla="*/ 4094 h 52"/>
                  <a:gd name="T8" fmla="+- 0 12147 12147"/>
                  <a:gd name="T9" fmla="*/ T8 w 73"/>
                  <a:gd name="T10" fmla="+- 0 4145 4094"/>
                  <a:gd name="T11" fmla="*/ 4145 h 52"/>
                  <a:gd name="T12" fmla="+- 0 12220 12147"/>
                  <a:gd name="T13" fmla="*/ T12 w 73"/>
                  <a:gd name="T14" fmla="+- 0 4120 4094"/>
                  <a:gd name="T15" fmla="*/ 41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5" name="Group 42"/>
            <p:cNvGrpSpPr>
              <a:grpSpLocks/>
            </p:cNvGrpSpPr>
            <p:nvPr/>
          </p:nvGrpSpPr>
          <p:grpSpPr bwMode="auto">
            <a:xfrm>
              <a:off x="12098" y="3993"/>
              <a:ext cx="70" cy="70"/>
              <a:chOff x="12098" y="3993"/>
              <a:chExt cx="70" cy="70"/>
            </a:xfrm>
          </p:grpSpPr>
          <p:sp>
            <p:nvSpPr>
              <p:cNvPr id="204" name="Freeform 43"/>
              <p:cNvSpPr>
                <a:spLocks/>
              </p:cNvSpPr>
              <p:nvPr/>
            </p:nvSpPr>
            <p:spPr bwMode="auto">
              <a:xfrm>
                <a:off x="12098" y="3993"/>
                <a:ext cx="70" cy="70"/>
              </a:xfrm>
              <a:custGeom>
                <a:avLst/>
                <a:gdLst>
                  <a:gd name="T0" fmla="+- 0 12167 12098"/>
                  <a:gd name="T1" fmla="*/ T0 w 70"/>
                  <a:gd name="T2" fmla="+- 0 3993 3993"/>
                  <a:gd name="T3" fmla="*/ 3993 h 70"/>
                  <a:gd name="T4" fmla="+- 0 12098 12098"/>
                  <a:gd name="T5" fmla="*/ T4 w 70"/>
                  <a:gd name="T6" fmla="+- 0 4025 3993"/>
                  <a:gd name="T7" fmla="*/ 4025 h 70"/>
                  <a:gd name="T8" fmla="+- 0 12134 12098"/>
                  <a:gd name="T9" fmla="*/ T8 w 70"/>
                  <a:gd name="T10" fmla="+- 0 4062 3993"/>
                  <a:gd name="T11" fmla="*/ 4062 h 70"/>
                  <a:gd name="T12" fmla="+- 0 12167 12098"/>
                  <a:gd name="T13" fmla="*/ T12 w 70"/>
                  <a:gd name="T14" fmla="+- 0 3993 3993"/>
                  <a:gd name="T15" fmla="*/ 39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6" name="Group 44"/>
            <p:cNvGrpSpPr>
              <a:grpSpLocks/>
            </p:cNvGrpSpPr>
            <p:nvPr/>
          </p:nvGrpSpPr>
          <p:grpSpPr bwMode="auto">
            <a:xfrm>
              <a:off x="12014" y="3940"/>
              <a:ext cx="52" cy="72"/>
              <a:chOff x="12014" y="3940"/>
              <a:chExt cx="52" cy="72"/>
            </a:xfrm>
          </p:grpSpPr>
          <p:sp>
            <p:nvSpPr>
              <p:cNvPr id="203" name="Freeform 45"/>
              <p:cNvSpPr>
                <a:spLocks/>
              </p:cNvSpPr>
              <p:nvPr/>
            </p:nvSpPr>
            <p:spPr bwMode="auto">
              <a:xfrm>
                <a:off x="12014" y="3940"/>
                <a:ext cx="52" cy="72"/>
              </a:xfrm>
              <a:custGeom>
                <a:avLst/>
                <a:gdLst>
                  <a:gd name="T0" fmla="+- 0 12065 12014"/>
                  <a:gd name="T1" fmla="*/ T0 w 52"/>
                  <a:gd name="T2" fmla="+- 0 4012 3940"/>
                  <a:gd name="T3" fmla="*/ 4012 h 72"/>
                  <a:gd name="T4" fmla="+- 0 12040 12014"/>
                  <a:gd name="T5" fmla="*/ T4 w 52"/>
                  <a:gd name="T6" fmla="+- 0 3940 3940"/>
                  <a:gd name="T7" fmla="*/ 3940 h 72"/>
                  <a:gd name="T8" fmla="+- 0 12014 12014"/>
                  <a:gd name="T9" fmla="*/ T8 w 52"/>
                  <a:gd name="T10" fmla="+- 0 4012 3940"/>
                  <a:gd name="T11" fmla="*/ 4012 h 72"/>
                  <a:gd name="T12" fmla="+- 0 12065 12014"/>
                  <a:gd name="T13" fmla="*/ T12 w 52"/>
                  <a:gd name="T14" fmla="+- 0 4012 3940"/>
                  <a:gd name="T15" fmla="*/ 4012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51" y="72"/>
                    </a:moveTo>
                    <a:lnTo>
                      <a:pt x="26" y="0"/>
                    </a:lnTo>
                    <a:lnTo>
                      <a:pt x="0" y="72"/>
                    </a:lnTo>
                    <a:lnTo>
                      <a:pt x="51" y="7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7" name="Group 46"/>
            <p:cNvGrpSpPr>
              <a:grpSpLocks/>
            </p:cNvGrpSpPr>
            <p:nvPr/>
          </p:nvGrpSpPr>
          <p:grpSpPr bwMode="auto">
            <a:xfrm>
              <a:off x="11913" y="3993"/>
              <a:ext cx="70" cy="70"/>
              <a:chOff x="11913" y="3993"/>
              <a:chExt cx="70" cy="70"/>
            </a:xfrm>
          </p:grpSpPr>
          <p:sp>
            <p:nvSpPr>
              <p:cNvPr id="202" name="Freeform 47"/>
              <p:cNvSpPr>
                <a:spLocks/>
              </p:cNvSpPr>
              <p:nvPr/>
            </p:nvSpPr>
            <p:spPr bwMode="auto">
              <a:xfrm>
                <a:off x="11913" y="3993"/>
                <a:ext cx="70" cy="70"/>
              </a:xfrm>
              <a:custGeom>
                <a:avLst/>
                <a:gdLst>
                  <a:gd name="T0" fmla="+- 0 11982 11913"/>
                  <a:gd name="T1" fmla="*/ T0 w 70"/>
                  <a:gd name="T2" fmla="+- 0 4025 3993"/>
                  <a:gd name="T3" fmla="*/ 4025 h 70"/>
                  <a:gd name="T4" fmla="+- 0 11913 11913"/>
                  <a:gd name="T5" fmla="*/ T4 w 70"/>
                  <a:gd name="T6" fmla="+- 0 3993 3993"/>
                  <a:gd name="T7" fmla="*/ 3993 h 70"/>
                  <a:gd name="T8" fmla="+- 0 11945 11913"/>
                  <a:gd name="T9" fmla="*/ T8 w 70"/>
                  <a:gd name="T10" fmla="+- 0 4062 3993"/>
                  <a:gd name="T11" fmla="*/ 4062 h 70"/>
                  <a:gd name="T12" fmla="+- 0 11982 11913"/>
                  <a:gd name="T13" fmla="*/ T12 w 70"/>
                  <a:gd name="T14" fmla="+- 0 4025 3993"/>
                  <a:gd name="T15" fmla="*/ 402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2"/>
                    </a:moveTo>
                    <a:lnTo>
                      <a:pt x="0" y="0"/>
                    </a:lnTo>
                    <a:lnTo>
                      <a:pt x="32" y="69"/>
                    </a:lnTo>
                    <a:lnTo>
                      <a:pt x="69" y="3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8" name="Group 48"/>
            <p:cNvGrpSpPr>
              <a:grpSpLocks/>
            </p:cNvGrpSpPr>
            <p:nvPr/>
          </p:nvGrpSpPr>
          <p:grpSpPr bwMode="auto">
            <a:xfrm>
              <a:off x="11860" y="4094"/>
              <a:ext cx="72" cy="52"/>
              <a:chOff x="11860" y="4094"/>
              <a:chExt cx="72" cy="52"/>
            </a:xfrm>
          </p:grpSpPr>
          <p:sp>
            <p:nvSpPr>
              <p:cNvPr id="201" name="Freeform 49"/>
              <p:cNvSpPr>
                <a:spLocks/>
              </p:cNvSpPr>
              <p:nvPr/>
            </p:nvSpPr>
            <p:spPr bwMode="auto">
              <a:xfrm>
                <a:off x="11860" y="4094"/>
                <a:ext cx="72" cy="52"/>
              </a:xfrm>
              <a:custGeom>
                <a:avLst/>
                <a:gdLst>
                  <a:gd name="T0" fmla="+- 0 11932 11860"/>
                  <a:gd name="T1" fmla="*/ T0 w 72"/>
                  <a:gd name="T2" fmla="+- 0 4145 4094"/>
                  <a:gd name="T3" fmla="*/ 4145 h 52"/>
                  <a:gd name="T4" fmla="+- 0 11932 11860"/>
                  <a:gd name="T5" fmla="*/ T4 w 72"/>
                  <a:gd name="T6" fmla="+- 0 4094 4094"/>
                  <a:gd name="T7" fmla="*/ 4094 h 52"/>
                  <a:gd name="T8" fmla="+- 0 11860 11860"/>
                  <a:gd name="T9" fmla="*/ T8 w 72"/>
                  <a:gd name="T10" fmla="+- 0 4120 4094"/>
                  <a:gd name="T11" fmla="*/ 4120 h 52"/>
                  <a:gd name="T12" fmla="+- 0 11932 11860"/>
                  <a:gd name="T13" fmla="*/ T12 w 72"/>
                  <a:gd name="T14" fmla="+- 0 4145 4094"/>
                  <a:gd name="T15" fmla="*/ 4145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72" y="51"/>
                    </a:moveTo>
                    <a:lnTo>
                      <a:pt x="72" y="0"/>
                    </a:lnTo>
                    <a:lnTo>
                      <a:pt x="0" y="26"/>
                    </a:lnTo>
                    <a:lnTo>
                      <a:pt x="72" y="51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9" name="Group 50"/>
            <p:cNvGrpSpPr>
              <a:grpSpLocks/>
            </p:cNvGrpSpPr>
            <p:nvPr/>
          </p:nvGrpSpPr>
          <p:grpSpPr bwMode="auto">
            <a:xfrm>
              <a:off x="11913" y="4178"/>
              <a:ext cx="70" cy="70"/>
              <a:chOff x="11913" y="4178"/>
              <a:chExt cx="70" cy="70"/>
            </a:xfrm>
          </p:grpSpPr>
          <p:sp>
            <p:nvSpPr>
              <p:cNvPr id="200" name="Freeform 51"/>
              <p:cNvSpPr>
                <a:spLocks/>
              </p:cNvSpPr>
              <p:nvPr/>
            </p:nvSpPr>
            <p:spPr bwMode="auto">
              <a:xfrm>
                <a:off x="11913" y="4178"/>
                <a:ext cx="70" cy="70"/>
              </a:xfrm>
              <a:custGeom>
                <a:avLst/>
                <a:gdLst>
                  <a:gd name="T0" fmla="+- 0 11982 11913"/>
                  <a:gd name="T1" fmla="*/ T0 w 70"/>
                  <a:gd name="T2" fmla="+- 0 4214 4178"/>
                  <a:gd name="T3" fmla="*/ 4214 h 70"/>
                  <a:gd name="T4" fmla="+- 0 11945 11913"/>
                  <a:gd name="T5" fmla="*/ T4 w 70"/>
                  <a:gd name="T6" fmla="+- 0 4178 4178"/>
                  <a:gd name="T7" fmla="*/ 4178 h 70"/>
                  <a:gd name="T8" fmla="+- 0 11913 11913"/>
                  <a:gd name="T9" fmla="*/ T8 w 70"/>
                  <a:gd name="T10" fmla="+- 0 4247 4178"/>
                  <a:gd name="T11" fmla="*/ 4247 h 70"/>
                  <a:gd name="T12" fmla="+- 0 11982 11913"/>
                  <a:gd name="T13" fmla="*/ T12 w 70"/>
                  <a:gd name="T14" fmla="+- 0 4214 4178"/>
                  <a:gd name="T15" fmla="*/ 421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6"/>
                    </a:moveTo>
                    <a:lnTo>
                      <a:pt x="32" y="0"/>
                    </a:lnTo>
                    <a:lnTo>
                      <a:pt x="0" y="69"/>
                    </a:lnTo>
                    <a:lnTo>
                      <a:pt x="69" y="3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0" name="Group 52"/>
            <p:cNvGrpSpPr>
              <a:grpSpLocks/>
            </p:cNvGrpSpPr>
            <p:nvPr/>
          </p:nvGrpSpPr>
          <p:grpSpPr bwMode="auto">
            <a:xfrm>
              <a:off x="12014" y="4227"/>
              <a:ext cx="52" cy="73"/>
              <a:chOff x="12014" y="4227"/>
              <a:chExt cx="52" cy="73"/>
            </a:xfrm>
          </p:grpSpPr>
          <p:sp>
            <p:nvSpPr>
              <p:cNvPr id="199" name="Freeform 53"/>
              <p:cNvSpPr>
                <a:spLocks/>
              </p:cNvSpPr>
              <p:nvPr/>
            </p:nvSpPr>
            <p:spPr bwMode="auto">
              <a:xfrm>
                <a:off x="12014" y="4227"/>
                <a:ext cx="52" cy="73"/>
              </a:xfrm>
              <a:custGeom>
                <a:avLst/>
                <a:gdLst>
                  <a:gd name="T0" fmla="+- 0 12065 12014"/>
                  <a:gd name="T1" fmla="*/ T0 w 52"/>
                  <a:gd name="T2" fmla="+- 0 4227 4227"/>
                  <a:gd name="T3" fmla="*/ 4227 h 73"/>
                  <a:gd name="T4" fmla="+- 0 12014 12014"/>
                  <a:gd name="T5" fmla="*/ T4 w 52"/>
                  <a:gd name="T6" fmla="+- 0 4227 4227"/>
                  <a:gd name="T7" fmla="*/ 4227 h 73"/>
                  <a:gd name="T8" fmla="+- 0 12040 12014"/>
                  <a:gd name="T9" fmla="*/ T8 w 52"/>
                  <a:gd name="T10" fmla="+- 0 4300 4227"/>
                  <a:gd name="T11" fmla="*/ 4300 h 73"/>
                  <a:gd name="T12" fmla="+- 0 12065 12014"/>
                  <a:gd name="T13" fmla="*/ T12 w 52"/>
                  <a:gd name="T14" fmla="+- 0 4227 4227"/>
                  <a:gd name="T15" fmla="*/ 4227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51" y="0"/>
                    </a:moveTo>
                    <a:lnTo>
                      <a:pt x="0" y="0"/>
                    </a:lnTo>
                    <a:lnTo>
                      <a:pt x="26" y="73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1" name="Group 54"/>
            <p:cNvGrpSpPr>
              <a:grpSpLocks/>
            </p:cNvGrpSpPr>
            <p:nvPr/>
          </p:nvGrpSpPr>
          <p:grpSpPr bwMode="auto">
            <a:xfrm>
              <a:off x="12098" y="4178"/>
              <a:ext cx="70" cy="70"/>
              <a:chOff x="12098" y="4178"/>
              <a:chExt cx="70" cy="70"/>
            </a:xfrm>
          </p:grpSpPr>
          <p:sp>
            <p:nvSpPr>
              <p:cNvPr id="198" name="Freeform 55"/>
              <p:cNvSpPr>
                <a:spLocks/>
              </p:cNvSpPr>
              <p:nvPr/>
            </p:nvSpPr>
            <p:spPr bwMode="auto">
              <a:xfrm>
                <a:off x="12098" y="4178"/>
                <a:ext cx="70" cy="70"/>
              </a:xfrm>
              <a:custGeom>
                <a:avLst/>
                <a:gdLst>
                  <a:gd name="T0" fmla="+- 0 12167 12098"/>
                  <a:gd name="T1" fmla="*/ T0 w 70"/>
                  <a:gd name="T2" fmla="+- 0 4247 4178"/>
                  <a:gd name="T3" fmla="*/ 4247 h 70"/>
                  <a:gd name="T4" fmla="+- 0 12134 12098"/>
                  <a:gd name="T5" fmla="*/ T4 w 70"/>
                  <a:gd name="T6" fmla="+- 0 4178 4178"/>
                  <a:gd name="T7" fmla="*/ 4178 h 70"/>
                  <a:gd name="T8" fmla="+- 0 12098 12098"/>
                  <a:gd name="T9" fmla="*/ T8 w 70"/>
                  <a:gd name="T10" fmla="+- 0 4214 4178"/>
                  <a:gd name="T11" fmla="*/ 4214 h 70"/>
                  <a:gd name="T12" fmla="+- 0 12167 12098"/>
                  <a:gd name="T13" fmla="*/ T12 w 70"/>
                  <a:gd name="T14" fmla="+- 0 4247 4178"/>
                  <a:gd name="T15" fmla="*/ 42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3" name="Group 58"/>
            <p:cNvGrpSpPr>
              <a:grpSpLocks/>
            </p:cNvGrpSpPr>
            <p:nvPr/>
          </p:nvGrpSpPr>
          <p:grpSpPr bwMode="auto">
            <a:xfrm>
              <a:off x="12147" y="4094"/>
              <a:ext cx="73" cy="52"/>
              <a:chOff x="12147" y="4094"/>
              <a:chExt cx="73" cy="52"/>
            </a:xfrm>
          </p:grpSpPr>
          <p:sp>
            <p:nvSpPr>
              <p:cNvPr id="196" name="Freeform 59"/>
              <p:cNvSpPr>
                <a:spLocks/>
              </p:cNvSpPr>
              <p:nvPr/>
            </p:nvSpPr>
            <p:spPr bwMode="auto">
              <a:xfrm>
                <a:off x="12147" y="4094"/>
                <a:ext cx="73" cy="52"/>
              </a:xfrm>
              <a:custGeom>
                <a:avLst/>
                <a:gdLst>
                  <a:gd name="T0" fmla="+- 0 12220 12147"/>
                  <a:gd name="T1" fmla="*/ T0 w 73"/>
                  <a:gd name="T2" fmla="+- 0 4120 4094"/>
                  <a:gd name="T3" fmla="*/ 4120 h 52"/>
                  <a:gd name="T4" fmla="+- 0 12147 12147"/>
                  <a:gd name="T5" fmla="*/ T4 w 73"/>
                  <a:gd name="T6" fmla="+- 0 4094 4094"/>
                  <a:gd name="T7" fmla="*/ 4094 h 52"/>
                  <a:gd name="T8" fmla="+- 0 12147 12147"/>
                  <a:gd name="T9" fmla="*/ T8 w 73"/>
                  <a:gd name="T10" fmla="+- 0 4145 4094"/>
                  <a:gd name="T11" fmla="*/ 4145 h 52"/>
                  <a:gd name="T12" fmla="+- 0 12220 12147"/>
                  <a:gd name="T13" fmla="*/ T12 w 73"/>
                  <a:gd name="T14" fmla="+- 0 4120 4094"/>
                  <a:gd name="T15" fmla="*/ 41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5" name="Group 62"/>
            <p:cNvGrpSpPr>
              <a:grpSpLocks/>
            </p:cNvGrpSpPr>
            <p:nvPr/>
          </p:nvGrpSpPr>
          <p:grpSpPr bwMode="auto">
            <a:xfrm>
              <a:off x="12014" y="3940"/>
              <a:ext cx="52" cy="72"/>
              <a:chOff x="12014" y="3940"/>
              <a:chExt cx="52" cy="72"/>
            </a:xfrm>
          </p:grpSpPr>
          <p:sp>
            <p:nvSpPr>
              <p:cNvPr id="194" name="Freeform 63"/>
              <p:cNvSpPr>
                <a:spLocks/>
              </p:cNvSpPr>
              <p:nvPr/>
            </p:nvSpPr>
            <p:spPr bwMode="auto">
              <a:xfrm>
                <a:off x="12014" y="3940"/>
                <a:ext cx="52" cy="72"/>
              </a:xfrm>
              <a:custGeom>
                <a:avLst/>
                <a:gdLst>
                  <a:gd name="T0" fmla="+- 0 12040 12014"/>
                  <a:gd name="T1" fmla="*/ T0 w 52"/>
                  <a:gd name="T2" fmla="+- 0 3940 3940"/>
                  <a:gd name="T3" fmla="*/ 3940 h 72"/>
                  <a:gd name="T4" fmla="+- 0 12014 12014"/>
                  <a:gd name="T5" fmla="*/ T4 w 52"/>
                  <a:gd name="T6" fmla="+- 0 4012 3940"/>
                  <a:gd name="T7" fmla="*/ 4012 h 72"/>
                  <a:gd name="T8" fmla="+- 0 12065 12014"/>
                  <a:gd name="T9" fmla="*/ T8 w 52"/>
                  <a:gd name="T10" fmla="+- 0 4012 3940"/>
                  <a:gd name="T11" fmla="*/ 4012 h 72"/>
                  <a:gd name="T12" fmla="+- 0 12040 12014"/>
                  <a:gd name="T13" fmla="*/ T12 w 52"/>
                  <a:gd name="T14" fmla="+- 0 3940 3940"/>
                  <a:gd name="T15" fmla="*/ 3940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26" y="0"/>
                    </a:moveTo>
                    <a:lnTo>
                      <a:pt x="0" y="72"/>
                    </a:lnTo>
                    <a:lnTo>
                      <a:pt x="51" y="7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6" name="Group 64"/>
            <p:cNvGrpSpPr>
              <a:grpSpLocks/>
            </p:cNvGrpSpPr>
            <p:nvPr/>
          </p:nvGrpSpPr>
          <p:grpSpPr bwMode="auto">
            <a:xfrm>
              <a:off x="11913" y="3993"/>
              <a:ext cx="70" cy="70"/>
              <a:chOff x="11913" y="3993"/>
              <a:chExt cx="70" cy="70"/>
            </a:xfrm>
          </p:grpSpPr>
          <p:sp>
            <p:nvSpPr>
              <p:cNvPr id="193" name="Freeform 65"/>
              <p:cNvSpPr>
                <a:spLocks/>
              </p:cNvSpPr>
              <p:nvPr/>
            </p:nvSpPr>
            <p:spPr bwMode="auto">
              <a:xfrm>
                <a:off x="11913" y="3993"/>
                <a:ext cx="70" cy="70"/>
              </a:xfrm>
              <a:custGeom>
                <a:avLst/>
                <a:gdLst>
                  <a:gd name="T0" fmla="+- 0 11913 11913"/>
                  <a:gd name="T1" fmla="*/ T0 w 70"/>
                  <a:gd name="T2" fmla="+- 0 3993 3993"/>
                  <a:gd name="T3" fmla="*/ 3993 h 70"/>
                  <a:gd name="T4" fmla="+- 0 11945 11913"/>
                  <a:gd name="T5" fmla="*/ T4 w 70"/>
                  <a:gd name="T6" fmla="+- 0 4062 3993"/>
                  <a:gd name="T7" fmla="*/ 4062 h 70"/>
                  <a:gd name="T8" fmla="+- 0 11982 11913"/>
                  <a:gd name="T9" fmla="*/ T8 w 70"/>
                  <a:gd name="T10" fmla="+- 0 4025 3993"/>
                  <a:gd name="T11" fmla="*/ 4025 h 70"/>
                  <a:gd name="T12" fmla="+- 0 11913 11913"/>
                  <a:gd name="T13" fmla="*/ T12 w 70"/>
                  <a:gd name="T14" fmla="+- 0 3993 3993"/>
                  <a:gd name="T15" fmla="*/ 399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32" y="69"/>
                    </a:lnTo>
                    <a:lnTo>
                      <a:pt x="69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7" name="Group 66"/>
            <p:cNvGrpSpPr>
              <a:grpSpLocks/>
            </p:cNvGrpSpPr>
            <p:nvPr/>
          </p:nvGrpSpPr>
          <p:grpSpPr bwMode="auto">
            <a:xfrm>
              <a:off x="11860" y="4094"/>
              <a:ext cx="72" cy="52"/>
              <a:chOff x="11860" y="4094"/>
              <a:chExt cx="72" cy="52"/>
            </a:xfrm>
          </p:grpSpPr>
          <p:sp>
            <p:nvSpPr>
              <p:cNvPr id="192" name="Freeform 67"/>
              <p:cNvSpPr>
                <a:spLocks/>
              </p:cNvSpPr>
              <p:nvPr/>
            </p:nvSpPr>
            <p:spPr bwMode="auto">
              <a:xfrm>
                <a:off x="11860" y="4094"/>
                <a:ext cx="72" cy="52"/>
              </a:xfrm>
              <a:custGeom>
                <a:avLst/>
                <a:gdLst>
                  <a:gd name="T0" fmla="+- 0 11860 11860"/>
                  <a:gd name="T1" fmla="*/ T0 w 72"/>
                  <a:gd name="T2" fmla="+- 0 4120 4094"/>
                  <a:gd name="T3" fmla="*/ 4120 h 52"/>
                  <a:gd name="T4" fmla="+- 0 11932 11860"/>
                  <a:gd name="T5" fmla="*/ T4 w 72"/>
                  <a:gd name="T6" fmla="+- 0 4145 4094"/>
                  <a:gd name="T7" fmla="*/ 4145 h 52"/>
                  <a:gd name="T8" fmla="+- 0 11932 11860"/>
                  <a:gd name="T9" fmla="*/ T8 w 72"/>
                  <a:gd name="T10" fmla="+- 0 4094 4094"/>
                  <a:gd name="T11" fmla="*/ 4094 h 52"/>
                  <a:gd name="T12" fmla="+- 0 11860 11860"/>
                  <a:gd name="T13" fmla="*/ T12 w 72"/>
                  <a:gd name="T14" fmla="+- 0 4120 4094"/>
                  <a:gd name="T15" fmla="*/ 412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0" y="26"/>
                    </a:moveTo>
                    <a:lnTo>
                      <a:pt x="72" y="51"/>
                    </a:lnTo>
                    <a:lnTo>
                      <a:pt x="72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8" name="Group 68"/>
            <p:cNvGrpSpPr>
              <a:grpSpLocks/>
            </p:cNvGrpSpPr>
            <p:nvPr/>
          </p:nvGrpSpPr>
          <p:grpSpPr bwMode="auto">
            <a:xfrm>
              <a:off x="11913" y="4178"/>
              <a:ext cx="70" cy="70"/>
              <a:chOff x="11913" y="4178"/>
              <a:chExt cx="70" cy="70"/>
            </a:xfrm>
          </p:grpSpPr>
          <p:sp>
            <p:nvSpPr>
              <p:cNvPr id="191" name="Freeform 69"/>
              <p:cNvSpPr>
                <a:spLocks/>
              </p:cNvSpPr>
              <p:nvPr/>
            </p:nvSpPr>
            <p:spPr bwMode="auto">
              <a:xfrm>
                <a:off x="11913" y="4178"/>
                <a:ext cx="70" cy="70"/>
              </a:xfrm>
              <a:custGeom>
                <a:avLst/>
                <a:gdLst>
                  <a:gd name="T0" fmla="+- 0 11913 11913"/>
                  <a:gd name="T1" fmla="*/ T0 w 70"/>
                  <a:gd name="T2" fmla="+- 0 4247 4178"/>
                  <a:gd name="T3" fmla="*/ 4247 h 70"/>
                  <a:gd name="T4" fmla="+- 0 11982 11913"/>
                  <a:gd name="T5" fmla="*/ T4 w 70"/>
                  <a:gd name="T6" fmla="+- 0 4214 4178"/>
                  <a:gd name="T7" fmla="*/ 4214 h 70"/>
                  <a:gd name="T8" fmla="+- 0 11945 11913"/>
                  <a:gd name="T9" fmla="*/ T8 w 70"/>
                  <a:gd name="T10" fmla="+- 0 4178 4178"/>
                  <a:gd name="T11" fmla="*/ 4178 h 70"/>
                  <a:gd name="T12" fmla="+- 0 11913 11913"/>
                  <a:gd name="T13" fmla="*/ T12 w 70"/>
                  <a:gd name="T14" fmla="+- 0 4247 4178"/>
                  <a:gd name="T15" fmla="*/ 42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0" y="69"/>
                    </a:moveTo>
                    <a:lnTo>
                      <a:pt x="69" y="36"/>
                    </a:lnTo>
                    <a:lnTo>
                      <a:pt x="32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9" name="Group 70"/>
            <p:cNvGrpSpPr>
              <a:grpSpLocks/>
            </p:cNvGrpSpPr>
            <p:nvPr/>
          </p:nvGrpSpPr>
          <p:grpSpPr bwMode="auto">
            <a:xfrm>
              <a:off x="12014" y="4227"/>
              <a:ext cx="52" cy="73"/>
              <a:chOff x="12014" y="4227"/>
              <a:chExt cx="52" cy="73"/>
            </a:xfrm>
          </p:grpSpPr>
          <p:sp>
            <p:nvSpPr>
              <p:cNvPr id="190" name="Freeform 71"/>
              <p:cNvSpPr>
                <a:spLocks/>
              </p:cNvSpPr>
              <p:nvPr/>
            </p:nvSpPr>
            <p:spPr bwMode="auto">
              <a:xfrm>
                <a:off x="12014" y="4227"/>
                <a:ext cx="52" cy="73"/>
              </a:xfrm>
              <a:custGeom>
                <a:avLst/>
                <a:gdLst>
                  <a:gd name="T0" fmla="+- 0 12040 12014"/>
                  <a:gd name="T1" fmla="*/ T0 w 52"/>
                  <a:gd name="T2" fmla="+- 0 4300 4227"/>
                  <a:gd name="T3" fmla="*/ 4300 h 73"/>
                  <a:gd name="T4" fmla="+- 0 12065 12014"/>
                  <a:gd name="T5" fmla="*/ T4 w 52"/>
                  <a:gd name="T6" fmla="+- 0 4227 4227"/>
                  <a:gd name="T7" fmla="*/ 4227 h 73"/>
                  <a:gd name="T8" fmla="+- 0 12014 12014"/>
                  <a:gd name="T9" fmla="*/ T8 w 52"/>
                  <a:gd name="T10" fmla="+- 0 4227 4227"/>
                  <a:gd name="T11" fmla="*/ 4227 h 73"/>
                  <a:gd name="T12" fmla="+- 0 12040 12014"/>
                  <a:gd name="T13" fmla="*/ T12 w 52"/>
                  <a:gd name="T14" fmla="+- 0 4300 4227"/>
                  <a:gd name="T15" fmla="*/ 4300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26" y="73"/>
                    </a:moveTo>
                    <a:lnTo>
                      <a:pt x="51" y="0"/>
                    </a:lnTo>
                    <a:lnTo>
                      <a:pt x="0" y="0"/>
                    </a:lnTo>
                    <a:lnTo>
                      <a:pt x="26" y="73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0" name="Group 72"/>
            <p:cNvGrpSpPr>
              <a:grpSpLocks/>
            </p:cNvGrpSpPr>
            <p:nvPr/>
          </p:nvGrpSpPr>
          <p:grpSpPr bwMode="auto">
            <a:xfrm>
              <a:off x="12098" y="4178"/>
              <a:ext cx="70" cy="70"/>
              <a:chOff x="12098" y="4178"/>
              <a:chExt cx="70" cy="70"/>
            </a:xfrm>
          </p:grpSpPr>
          <p:sp>
            <p:nvSpPr>
              <p:cNvPr id="189" name="Freeform 73"/>
              <p:cNvSpPr>
                <a:spLocks/>
              </p:cNvSpPr>
              <p:nvPr/>
            </p:nvSpPr>
            <p:spPr bwMode="auto">
              <a:xfrm>
                <a:off x="12098" y="4178"/>
                <a:ext cx="70" cy="70"/>
              </a:xfrm>
              <a:custGeom>
                <a:avLst/>
                <a:gdLst>
                  <a:gd name="T0" fmla="+- 0 12167 12098"/>
                  <a:gd name="T1" fmla="*/ T0 w 70"/>
                  <a:gd name="T2" fmla="+- 0 4247 4178"/>
                  <a:gd name="T3" fmla="*/ 4247 h 70"/>
                  <a:gd name="T4" fmla="+- 0 12134 12098"/>
                  <a:gd name="T5" fmla="*/ T4 w 70"/>
                  <a:gd name="T6" fmla="+- 0 4178 4178"/>
                  <a:gd name="T7" fmla="*/ 4178 h 70"/>
                  <a:gd name="T8" fmla="+- 0 12098 12098"/>
                  <a:gd name="T9" fmla="*/ T8 w 70"/>
                  <a:gd name="T10" fmla="+- 0 4214 4178"/>
                  <a:gd name="T11" fmla="*/ 4214 h 70"/>
                  <a:gd name="T12" fmla="+- 0 12167 12098"/>
                  <a:gd name="T13" fmla="*/ T12 w 70"/>
                  <a:gd name="T14" fmla="+- 0 4247 4178"/>
                  <a:gd name="T15" fmla="*/ 42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2" name="Group 76"/>
            <p:cNvGrpSpPr>
              <a:grpSpLocks/>
            </p:cNvGrpSpPr>
            <p:nvPr/>
          </p:nvGrpSpPr>
          <p:grpSpPr bwMode="auto">
            <a:xfrm>
              <a:off x="12867" y="6614"/>
              <a:ext cx="73" cy="52"/>
              <a:chOff x="12867" y="6614"/>
              <a:chExt cx="73" cy="52"/>
            </a:xfrm>
          </p:grpSpPr>
          <p:sp>
            <p:nvSpPr>
              <p:cNvPr id="187" name="Freeform 77"/>
              <p:cNvSpPr>
                <a:spLocks/>
              </p:cNvSpPr>
              <p:nvPr/>
            </p:nvSpPr>
            <p:spPr bwMode="auto">
              <a:xfrm>
                <a:off x="12867" y="6614"/>
                <a:ext cx="73" cy="52"/>
              </a:xfrm>
              <a:custGeom>
                <a:avLst/>
                <a:gdLst>
                  <a:gd name="T0" fmla="+- 0 12940 12867"/>
                  <a:gd name="T1" fmla="*/ T0 w 73"/>
                  <a:gd name="T2" fmla="+- 0 6640 6614"/>
                  <a:gd name="T3" fmla="*/ 6640 h 52"/>
                  <a:gd name="T4" fmla="+- 0 12867 12867"/>
                  <a:gd name="T5" fmla="*/ T4 w 73"/>
                  <a:gd name="T6" fmla="+- 0 6614 6614"/>
                  <a:gd name="T7" fmla="*/ 6614 h 52"/>
                  <a:gd name="T8" fmla="+- 0 12867 12867"/>
                  <a:gd name="T9" fmla="*/ T8 w 73"/>
                  <a:gd name="T10" fmla="+- 0 6665 6614"/>
                  <a:gd name="T11" fmla="*/ 6665 h 52"/>
                  <a:gd name="T12" fmla="+- 0 12940 12867"/>
                  <a:gd name="T13" fmla="*/ T12 w 73"/>
                  <a:gd name="T14" fmla="+- 0 6640 6614"/>
                  <a:gd name="T15" fmla="*/ 6640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" h="52">
                    <a:moveTo>
                      <a:pt x="73" y="26"/>
                    </a:moveTo>
                    <a:lnTo>
                      <a:pt x="0" y="0"/>
                    </a:lnTo>
                    <a:lnTo>
                      <a:pt x="0" y="51"/>
                    </a:lnTo>
                    <a:lnTo>
                      <a:pt x="73" y="2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3" name="Group 78"/>
            <p:cNvGrpSpPr>
              <a:grpSpLocks/>
            </p:cNvGrpSpPr>
            <p:nvPr/>
          </p:nvGrpSpPr>
          <p:grpSpPr bwMode="auto">
            <a:xfrm>
              <a:off x="12818" y="6513"/>
              <a:ext cx="70" cy="70"/>
              <a:chOff x="12818" y="6513"/>
              <a:chExt cx="70" cy="70"/>
            </a:xfrm>
          </p:grpSpPr>
          <p:sp>
            <p:nvSpPr>
              <p:cNvPr id="186" name="Freeform 79"/>
              <p:cNvSpPr>
                <a:spLocks/>
              </p:cNvSpPr>
              <p:nvPr/>
            </p:nvSpPr>
            <p:spPr bwMode="auto">
              <a:xfrm>
                <a:off x="12818" y="6513"/>
                <a:ext cx="70" cy="70"/>
              </a:xfrm>
              <a:custGeom>
                <a:avLst/>
                <a:gdLst>
                  <a:gd name="T0" fmla="+- 0 12887 12818"/>
                  <a:gd name="T1" fmla="*/ T0 w 70"/>
                  <a:gd name="T2" fmla="+- 0 6513 6513"/>
                  <a:gd name="T3" fmla="*/ 6513 h 70"/>
                  <a:gd name="T4" fmla="+- 0 12818 12818"/>
                  <a:gd name="T5" fmla="*/ T4 w 70"/>
                  <a:gd name="T6" fmla="+- 0 6545 6513"/>
                  <a:gd name="T7" fmla="*/ 6545 h 70"/>
                  <a:gd name="T8" fmla="+- 0 12854 12818"/>
                  <a:gd name="T9" fmla="*/ T8 w 70"/>
                  <a:gd name="T10" fmla="+- 0 6582 6513"/>
                  <a:gd name="T11" fmla="*/ 6582 h 70"/>
                  <a:gd name="T12" fmla="+- 0 12887 12818"/>
                  <a:gd name="T13" fmla="*/ T12 w 70"/>
                  <a:gd name="T14" fmla="+- 0 6513 6513"/>
                  <a:gd name="T15" fmla="*/ 651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0"/>
                    </a:moveTo>
                    <a:lnTo>
                      <a:pt x="0" y="32"/>
                    </a:lnTo>
                    <a:lnTo>
                      <a:pt x="36" y="69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4" name="Group 80"/>
            <p:cNvGrpSpPr>
              <a:grpSpLocks/>
            </p:cNvGrpSpPr>
            <p:nvPr/>
          </p:nvGrpSpPr>
          <p:grpSpPr bwMode="auto">
            <a:xfrm>
              <a:off x="12734" y="6460"/>
              <a:ext cx="52" cy="72"/>
              <a:chOff x="12734" y="6460"/>
              <a:chExt cx="52" cy="72"/>
            </a:xfrm>
          </p:grpSpPr>
          <p:sp>
            <p:nvSpPr>
              <p:cNvPr id="185" name="Freeform 81"/>
              <p:cNvSpPr>
                <a:spLocks/>
              </p:cNvSpPr>
              <p:nvPr/>
            </p:nvSpPr>
            <p:spPr bwMode="auto">
              <a:xfrm>
                <a:off x="12734" y="6460"/>
                <a:ext cx="52" cy="72"/>
              </a:xfrm>
              <a:custGeom>
                <a:avLst/>
                <a:gdLst>
                  <a:gd name="T0" fmla="+- 0 12785 12734"/>
                  <a:gd name="T1" fmla="*/ T0 w 52"/>
                  <a:gd name="T2" fmla="+- 0 6532 6460"/>
                  <a:gd name="T3" fmla="*/ 6532 h 72"/>
                  <a:gd name="T4" fmla="+- 0 12760 12734"/>
                  <a:gd name="T5" fmla="*/ T4 w 52"/>
                  <a:gd name="T6" fmla="+- 0 6460 6460"/>
                  <a:gd name="T7" fmla="*/ 6460 h 72"/>
                  <a:gd name="T8" fmla="+- 0 12734 12734"/>
                  <a:gd name="T9" fmla="*/ T8 w 52"/>
                  <a:gd name="T10" fmla="+- 0 6532 6460"/>
                  <a:gd name="T11" fmla="*/ 6532 h 72"/>
                  <a:gd name="T12" fmla="+- 0 12785 12734"/>
                  <a:gd name="T13" fmla="*/ T12 w 52"/>
                  <a:gd name="T14" fmla="+- 0 6532 6460"/>
                  <a:gd name="T15" fmla="*/ 6532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2">
                    <a:moveTo>
                      <a:pt x="51" y="72"/>
                    </a:moveTo>
                    <a:lnTo>
                      <a:pt x="26" y="0"/>
                    </a:lnTo>
                    <a:lnTo>
                      <a:pt x="0" y="72"/>
                    </a:lnTo>
                    <a:lnTo>
                      <a:pt x="51" y="7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5" name="Group 82"/>
            <p:cNvGrpSpPr>
              <a:grpSpLocks/>
            </p:cNvGrpSpPr>
            <p:nvPr/>
          </p:nvGrpSpPr>
          <p:grpSpPr bwMode="auto">
            <a:xfrm>
              <a:off x="12633" y="6513"/>
              <a:ext cx="70" cy="70"/>
              <a:chOff x="12633" y="6513"/>
              <a:chExt cx="70" cy="70"/>
            </a:xfrm>
          </p:grpSpPr>
          <p:sp>
            <p:nvSpPr>
              <p:cNvPr id="184" name="Freeform 83"/>
              <p:cNvSpPr>
                <a:spLocks/>
              </p:cNvSpPr>
              <p:nvPr/>
            </p:nvSpPr>
            <p:spPr bwMode="auto">
              <a:xfrm>
                <a:off x="12633" y="6513"/>
                <a:ext cx="70" cy="70"/>
              </a:xfrm>
              <a:custGeom>
                <a:avLst/>
                <a:gdLst>
                  <a:gd name="T0" fmla="+- 0 12702 12633"/>
                  <a:gd name="T1" fmla="*/ T0 w 70"/>
                  <a:gd name="T2" fmla="+- 0 6545 6513"/>
                  <a:gd name="T3" fmla="*/ 6545 h 70"/>
                  <a:gd name="T4" fmla="+- 0 12633 12633"/>
                  <a:gd name="T5" fmla="*/ T4 w 70"/>
                  <a:gd name="T6" fmla="+- 0 6513 6513"/>
                  <a:gd name="T7" fmla="*/ 6513 h 70"/>
                  <a:gd name="T8" fmla="+- 0 12665 12633"/>
                  <a:gd name="T9" fmla="*/ T8 w 70"/>
                  <a:gd name="T10" fmla="+- 0 6582 6513"/>
                  <a:gd name="T11" fmla="*/ 6582 h 70"/>
                  <a:gd name="T12" fmla="+- 0 12702 12633"/>
                  <a:gd name="T13" fmla="*/ T12 w 70"/>
                  <a:gd name="T14" fmla="+- 0 6545 6513"/>
                  <a:gd name="T15" fmla="*/ 654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2"/>
                    </a:moveTo>
                    <a:lnTo>
                      <a:pt x="0" y="0"/>
                    </a:lnTo>
                    <a:lnTo>
                      <a:pt x="32" y="69"/>
                    </a:lnTo>
                    <a:lnTo>
                      <a:pt x="69" y="32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6" name="Group 84"/>
            <p:cNvGrpSpPr>
              <a:grpSpLocks/>
            </p:cNvGrpSpPr>
            <p:nvPr/>
          </p:nvGrpSpPr>
          <p:grpSpPr bwMode="auto">
            <a:xfrm>
              <a:off x="12580" y="6614"/>
              <a:ext cx="72" cy="52"/>
              <a:chOff x="12580" y="6614"/>
              <a:chExt cx="72" cy="52"/>
            </a:xfrm>
          </p:grpSpPr>
          <p:sp>
            <p:nvSpPr>
              <p:cNvPr id="183" name="Freeform 85"/>
              <p:cNvSpPr>
                <a:spLocks/>
              </p:cNvSpPr>
              <p:nvPr/>
            </p:nvSpPr>
            <p:spPr bwMode="auto">
              <a:xfrm>
                <a:off x="12580" y="6614"/>
                <a:ext cx="72" cy="52"/>
              </a:xfrm>
              <a:custGeom>
                <a:avLst/>
                <a:gdLst>
                  <a:gd name="T0" fmla="+- 0 12652 12580"/>
                  <a:gd name="T1" fmla="*/ T0 w 72"/>
                  <a:gd name="T2" fmla="+- 0 6665 6614"/>
                  <a:gd name="T3" fmla="*/ 6665 h 52"/>
                  <a:gd name="T4" fmla="+- 0 12652 12580"/>
                  <a:gd name="T5" fmla="*/ T4 w 72"/>
                  <a:gd name="T6" fmla="+- 0 6614 6614"/>
                  <a:gd name="T7" fmla="*/ 6614 h 52"/>
                  <a:gd name="T8" fmla="+- 0 12580 12580"/>
                  <a:gd name="T9" fmla="*/ T8 w 72"/>
                  <a:gd name="T10" fmla="+- 0 6640 6614"/>
                  <a:gd name="T11" fmla="*/ 6640 h 52"/>
                  <a:gd name="T12" fmla="+- 0 12652 12580"/>
                  <a:gd name="T13" fmla="*/ T12 w 72"/>
                  <a:gd name="T14" fmla="+- 0 6665 6614"/>
                  <a:gd name="T15" fmla="*/ 6665 h 5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52">
                    <a:moveTo>
                      <a:pt x="72" y="51"/>
                    </a:moveTo>
                    <a:lnTo>
                      <a:pt x="72" y="0"/>
                    </a:lnTo>
                    <a:lnTo>
                      <a:pt x="0" y="26"/>
                    </a:lnTo>
                    <a:lnTo>
                      <a:pt x="72" y="51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7" name="Group 86"/>
            <p:cNvGrpSpPr>
              <a:grpSpLocks/>
            </p:cNvGrpSpPr>
            <p:nvPr/>
          </p:nvGrpSpPr>
          <p:grpSpPr bwMode="auto">
            <a:xfrm>
              <a:off x="12633" y="6698"/>
              <a:ext cx="70" cy="70"/>
              <a:chOff x="12633" y="6698"/>
              <a:chExt cx="70" cy="70"/>
            </a:xfrm>
          </p:grpSpPr>
          <p:sp>
            <p:nvSpPr>
              <p:cNvPr id="182" name="Freeform 87"/>
              <p:cNvSpPr>
                <a:spLocks/>
              </p:cNvSpPr>
              <p:nvPr/>
            </p:nvSpPr>
            <p:spPr bwMode="auto">
              <a:xfrm>
                <a:off x="12633" y="6698"/>
                <a:ext cx="70" cy="70"/>
              </a:xfrm>
              <a:custGeom>
                <a:avLst/>
                <a:gdLst>
                  <a:gd name="T0" fmla="+- 0 12702 12633"/>
                  <a:gd name="T1" fmla="*/ T0 w 70"/>
                  <a:gd name="T2" fmla="+- 0 6734 6698"/>
                  <a:gd name="T3" fmla="*/ 6734 h 70"/>
                  <a:gd name="T4" fmla="+- 0 12665 12633"/>
                  <a:gd name="T5" fmla="*/ T4 w 70"/>
                  <a:gd name="T6" fmla="+- 0 6698 6698"/>
                  <a:gd name="T7" fmla="*/ 6698 h 70"/>
                  <a:gd name="T8" fmla="+- 0 12633 12633"/>
                  <a:gd name="T9" fmla="*/ T8 w 70"/>
                  <a:gd name="T10" fmla="+- 0 6767 6698"/>
                  <a:gd name="T11" fmla="*/ 6767 h 70"/>
                  <a:gd name="T12" fmla="+- 0 12702 12633"/>
                  <a:gd name="T13" fmla="*/ T12 w 70"/>
                  <a:gd name="T14" fmla="+- 0 6734 6698"/>
                  <a:gd name="T15" fmla="*/ 673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36"/>
                    </a:moveTo>
                    <a:lnTo>
                      <a:pt x="32" y="0"/>
                    </a:lnTo>
                    <a:lnTo>
                      <a:pt x="0" y="69"/>
                    </a:lnTo>
                    <a:lnTo>
                      <a:pt x="69" y="36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8" name="Group 88"/>
            <p:cNvGrpSpPr>
              <a:grpSpLocks/>
            </p:cNvGrpSpPr>
            <p:nvPr/>
          </p:nvGrpSpPr>
          <p:grpSpPr bwMode="auto">
            <a:xfrm>
              <a:off x="12734" y="6747"/>
              <a:ext cx="52" cy="73"/>
              <a:chOff x="12734" y="6747"/>
              <a:chExt cx="52" cy="73"/>
            </a:xfrm>
          </p:grpSpPr>
          <p:sp>
            <p:nvSpPr>
              <p:cNvPr id="181" name="Freeform 89"/>
              <p:cNvSpPr>
                <a:spLocks/>
              </p:cNvSpPr>
              <p:nvPr/>
            </p:nvSpPr>
            <p:spPr bwMode="auto">
              <a:xfrm>
                <a:off x="12734" y="6747"/>
                <a:ext cx="52" cy="73"/>
              </a:xfrm>
              <a:custGeom>
                <a:avLst/>
                <a:gdLst>
                  <a:gd name="T0" fmla="+- 0 12785 12734"/>
                  <a:gd name="T1" fmla="*/ T0 w 52"/>
                  <a:gd name="T2" fmla="+- 0 6747 6747"/>
                  <a:gd name="T3" fmla="*/ 6747 h 73"/>
                  <a:gd name="T4" fmla="+- 0 12734 12734"/>
                  <a:gd name="T5" fmla="*/ T4 w 52"/>
                  <a:gd name="T6" fmla="+- 0 6747 6747"/>
                  <a:gd name="T7" fmla="*/ 6747 h 73"/>
                  <a:gd name="T8" fmla="+- 0 12760 12734"/>
                  <a:gd name="T9" fmla="*/ T8 w 52"/>
                  <a:gd name="T10" fmla="+- 0 6820 6747"/>
                  <a:gd name="T11" fmla="*/ 6820 h 73"/>
                  <a:gd name="T12" fmla="+- 0 12785 12734"/>
                  <a:gd name="T13" fmla="*/ T12 w 52"/>
                  <a:gd name="T14" fmla="+- 0 6747 6747"/>
                  <a:gd name="T15" fmla="*/ 6747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" h="73">
                    <a:moveTo>
                      <a:pt x="51" y="0"/>
                    </a:moveTo>
                    <a:lnTo>
                      <a:pt x="0" y="0"/>
                    </a:lnTo>
                    <a:lnTo>
                      <a:pt x="26" y="73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9" name="Group 90"/>
            <p:cNvGrpSpPr>
              <a:grpSpLocks/>
            </p:cNvGrpSpPr>
            <p:nvPr/>
          </p:nvGrpSpPr>
          <p:grpSpPr bwMode="auto">
            <a:xfrm>
              <a:off x="12818" y="6698"/>
              <a:ext cx="70" cy="70"/>
              <a:chOff x="12818" y="6698"/>
              <a:chExt cx="70" cy="70"/>
            </a:xfrm>
          </p:grpSpPr>
          <p:sp>
            <p:nvSpPr>
              <p:cNvPr id="180" name="Freeform 91"/>
              <p:cNvSpPr>
                <a:spLocks/>
              </p:cNvSpPr>
              <p:nvPr/>
            </p:nvSpPr>
            <p:spPr bwMode="auto">
              <a:xfrm>
                <a:off x="12818" y="6698"/>
                <a:ext cx="70" cy="70"/>
              </a:xfrm>
              <a:custGeom>
                <a:avLst/>
                <a:gdLst>
                  <a:gd name="T0" fmla="+- 0 12887 12818"/>
                  <a:gd name="T1" fmla="*/ T0 w 70"/>
                  <a:gd name="T2" fmla="+- 0 6767 6698"/>
                  <a:gd name="T3" fmla="*/ 6767 h 70"/>
                  <a:gd name="T4" fmla="+- 0 12854 12818"/>
                  <a:gd name="T5" fmla="*/ T4 w 70"/>
                  <a:gd name="T6" fmla="+- 0 6698 6698"/>
                  <a:gd name="T7" fmla="*/ 6698 h 70"/>
                  <a:gd name="T8" fmla="+- 0 12818 12818"/>
                  <a:gd name="T9" fmla="*/ T8 w 70"/>
                  <a:gd name="T10" fmla="+- 0 6734 6698"/>
                  <a:gd name="T11" fmla="*/ 6734 h 70"/>
                  <a:gd name="T12" fmla="+- 0 12887 12818"/>
                  <a:gd name="T13" fmla="*/ T12 w 70"/>
                  <a:gd name="T14" fmla="+- 0 6767 6698"/>
                  <a:gd name="T15" fmla="*/ 676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70">
                    <a:moveTo>
                      <a:pt x="69" y="69"/>
                    </a:moveTo>
                    <a:lnTo>
                      <a:pt x="36" y="0"/>
                    </a:lnTo>
                    <a:lnTo>
                      <a:pt x="0" y="36"/>
                    </a:lnTo>
                    <a:lnTo>
                      <a:pt x="69" y="69"/>
                    </a:lnTo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28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USACH : Goals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610600" cy="441959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2400"/>
              </a:spcAft>
            </a:pPr>
            <a:r>
              <a:rPr lang="en-US" sz="2800" u="sng" dirty="0"/>
              <a:t>Preservation</a:t>
            </a:r>
            <a:r>
              <a:rPr lang="en-US" sz="2800" dirty="0"/>
              <a:t> and </a:t>
            </a:r>
            <a:r>
              <a:rPr lang="en-US" sz="2800" u="sng" dirty="0" smtClean="0"/>
              <a:t>Access</a:t>
            </a:r>
            <a:endParaRPr lang="en-US" sz="2800" dirty="0" smtClean="0"/>
          </a:p>
          <a:p>
            <a:pPr>
              <a:spcAft>
                <a:spcPts val="2400"/>
              </a:spcAft>
            </a:pPr>
            <a:r>
              <a:rPr lang="en-US" sz="2800" dirty="0" smtClean="0"/>
              <a:t>Digitization of new materials regarding colonial St. Augustine</a:t>
            </a:r>
            <a:endParaRPr lang="en-US" sz="2800" dirty="0"/>
          </a:p>
          <a:p>
            <a:pPr>
              <a:spcAft>
                <a:spcPts val="2400"/>
              </a:spcAft>
            </a:pPr>
            <a:r>
              <a:rPr lang="en-US" sz="2800" dirty="0" smtClean="0"/>
              <a:t>Geo-Spatial / Temporal search mechanism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Make geo-placement of maps and photographs more accessible</a:t>
            </a:r>
            <a:endParaRPr lang="en-US" sz="2800" dirty="0"/>
          </a:p>
          <a:p>
            <a:pPr>
              <a:lnSpc>
                <a:spcPct val="110000"/>
              </a:lnSpc>
              <a:spcAft>
                <a:spcPts val="1800"/>
              </a:spcAft>
            </a:pPr>
            <a:endParaRPr lang="en-US" sz="28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599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USACH : Funding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4999"/>
            <a:ext cx="7772400" cy="3429001"/>
          </a:xfrm>
        </p:spPr>
        <p:txBody>
          <a:bodyPr>
            <a:norm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National Endowment of Humanities</a:t>
            </a:r>
          </a:p>
          <a:p>
            <a:endParaRPr lang="en-US" sz="2800" dirty="0" smtClean="0"/>
          </a:p>
          <a:p>
            <a:pPr>
              <a:spcBef>
                <a:spcPts val="600"/>
              </a:spcBef>
            </a:pPr>
            <a:r>
              <a:rPr lang="en-US" sz="2800" dirty="0" smtClean="0"/>
              <a:t> August 2012 – April 2014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916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USACH : </a:t>
            </a:r>
            <a:r>
              <a:rPr lang="en-US" cap="none" dirty="0" smtClean="0"/>
              <a:t>Collaborative Project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399"/>
            <a:ext cx="8153400" cy="3733801"/>
          </a:xfrm>
        </p:spPr>
        <p:txBody>
          <a:bodyPr>
            <a:normAutofit/>
          </a:bodyPr>
          <a:lstStyle/>
          <a:p>
            <a:r>
              <a:rPr lang="en-US" sz="3000" dirty="0" smtClean="0"/>
              <a:t>University of Florida Libraries</a:t>
            </a:r>
          </a:p>
          <a:p>
            <a:r>
              <a:rPr lang="en-US" sz="3000" dirty="0" smtClean="0"/>
              <a:t>St. Augustine Government House</a:t>
            </a:r>
          </a:p>
          <a:p>
            <a:r>
              <a:rPr lang="en-US" sz="3000" dirty="0" smtClean="0"/>
              <a:t>St. Augustine Historical Society</a:t>
            </a:r>
          </a:p>
          <a:p>
            <a:r>
              <a:rPr lang="en-US" sz="3000" dirty="0" smtClean="0"/>
              <a:t>City of St. Augustine Archeology Department</a:t>
            </a:r>
          </a:p>
          <a:p>
            <a:r>
              <a:rPr lang="en-US" sz="3000" dirty="0" smtClean="0"/>
              <a:t>Museum Studies, UF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44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USACH : Stay Tuned!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153400" cy="2971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Main interface and most digitization complete by January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235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GIS Projects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3200" dirty="0" smtClean="0"/>
              <a:t>From the Air: the </a:t>
            </a:r>
            <a:r>
              <a:rPr lang="en-US" sz="3200" dirty="0"/>
              <a:t>photographic record of Florida's lands</a:t>
            </a:r>
            <a:endParaRPr lang="en-US" sz="3200" dirty="0" smtClean="0"/>
          </a:p>
          <a:p>
            <a:pPr>
              <a:spcAft>
                <a:spcPts val="2400"/>
              </a:spcAft>
            </a:pPr>
            <a:r>
              <a:rPr lang="en-US" sz="3200" dirty="0" smtClean="0"/>
              <a:t>Ephemeral Cities</a:t>
            </a:r>
          </a:p>
          <a:p>
            <a:pPr>
              <a:spcAft>
                <a:spcPts val="2400"/>
              </a:spcAft>
            </a:pPr>
            <a:r>
              <a:rPr lang="en-US" sz="3200" dirty="0" smtClean="0"/>
              <a:t>Unearthing Saint Augustine’s Colonial History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083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Contact &amp; Links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391400" cy="44196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000" dirty="0" smtClean="0"/>
              <a:t>Mark Sullivan</a:t>
            </a:r>
          </a:p>
          <a:p>
            <a:pPr marL="68580" indent="0">
              <a:buNone/>
            </a:pPr>
            <a:r>
              <a:rPr lang="en-US" sz="3000" dirty="0" smtClean="0"/>
              <a:t>George A. </a:t>
            </a:r>
            <a:r>
              <a:rPr lang="en-US" sz="3000" dirty="0" err="1" smtClean="0"/>
              <a:t>Smathers</a:t>
            </a:r>
            <a:r>
              <a:rPr lang="en-US" sz="3000" dirty="0" smtClean="0"/>
              <a:t> Libraries</a:t>
            </a:r>
          </a:p>
          <a:p>
            <a:pPr marL="68580" indent="0">
              <a:buNone/>
            </a:pPr>
            <a:r>
              <a:rPr lang="en-US" sz="3000" dirty="0" smtClean="0"/>
              <a:t>University of Florida</a:t>
            </a:r>
          </a:p>
          <a:p>
            <a:pPr marL="68580" indent="0">
              <a:buNone/>
            </a:pPr>
            <a:r>
              <a:rPr lang="en-US" sz="3000" dirty="0" smtClean="0">
                <a:hlinkClick r:id="rId2"/>
              </a:rPr>
              <a:t>MarSull@uflib.ufl.edu</a:t>
            </a:r>
            <a:endParaRPr lang="en-US" sz="3000" dirty="0" smtClean="0"/>
          </a:p>
          <a:p>
            <a:pPr marL="68580" indent="0">
              <a:buNone/>
            </a:pPr>
            <a:endParaRPr lang="en-US" sz="3000" dirty="0"/>
          </a:p>
          <a:p>
            <a:pPr marL="68580" indent="0" algn="r">
              <a:buNone/>
            </a:pPr>
            <a:r>
              <a:rPr lang="en-US" sz="3000" dirty="0" smtClean="0">
                <a:solidFill>
                  <a:schemeClr val="accent3"/>
                </a:solidFill>
                <a:hlinkClick r:id="rId3"/>
              </a:rPr>
              <a:t>http://ufdc.ufl.edu/aerials</a:t>
            </a:r>
            <a:endParaRPr lang="en-US" sz="3000" dirty="0" smtClean="0">
              <a:solidFill>
                <a:schemeClr val="accent3"/>
              </a:solidFill>
            </a:endParaRPr>
          </a:p>
          <a:p>
            <a:pPr marL="68580" indent="0" algn="r">
              <a:buNone/>
            </a:pPr>
            <a:r>
              <a:rPr lang="en-US" sz="3000" dirty="0" smtClean="0">
                <a:solidFill>
                  <a:schemeClr val="accent3"/>
                </a:solidFill>
                <a:hlinkClick r:id="rId4"/>
              </a:rPr>
              <a:t>http://ufdc.ufl.edu/usach</a:t>
            </a:r>
            <a:endParaRPr lang="en-US" sz="3000" dirty="0" smtClean="0">
              <a:solidFill>
                <a:schemeClr val="accent3"/>
              </a:solidFill>
            </a:endParaRPr>
          </a:p>
          <a:p>
            <a:pPr marL="68580" indent="0">
              <a:buNone/>
            </a:pPr>
            <a:endParaRPr lang="en-US" sz="3000" dirty="0" smtClean="0"/>
          </a:p>
          <a:p>
            <a:pPr marL="68580" indent="0">
              <a:buNone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17082220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Credits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7391400" cy="40386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sz="3000" dirty="0"/>
          </a:p>
          <a:p>
            <a:pPr marL="68580" indent="0">
              <a:buNone/>
            </a:pPr>
            <a:r>
              <a:rPr lang="en-US" sz="1600" dirty="0" smtClean="0"/>
              <a:t>Joe Aufmuth, Stephanie Haas, et al. </a:t>
            </a:r>
            <a:r>
              <a:rPr lang="en-US" sz="1600" dirty="0">
                <a:hlinkClick r:id="rId2"/>
              </a:rPr>
              <a:t>From the Air creating a GIS and Web Interface to Historical Aerial </a:t>
            </a:r>
            <a:r>
              <a:rPr lang="en-US" sz="1600" dirty="0" smtClean="0">
                <a:hlinkClick r:id="rId2"/>
              </a:rPr>
              <a:t>Photography</a:t>
            </a:r>
            <a:r>
              <a:rPr lang="en-US" sz="1600" dirty="0" smtClean="0"/>
              <a:t>, University of Florida Digital Collections, 2002.</a:t>
            </a:r>
          </a:p>
          <a:p>
            <a:pPr marL="68580" indent="0">
              <a:buNone/>
            </a:pPr>
            <a:endParaRPr lang="en-US" sz="1600" dirty="0"/>
          </a:p>
          <a:p>
            <a:pPr marL="68580" indent="0">
              <a:buNone/>
            </a:pPr>
            <a:r>
              <a:rPr lang="en-US" sz="1600" dirty="0" smtClean="0"/>
              <a:t>Erich Kesse, Mark Sullivan. </a:t>
            </a:r>
            <a:r>
              <a:rPr lang="en-US" sz="1600" dirty="0" smtClean="0">
                <a:hlinkClick r:id="rId3"/>
              </a:rPr>
              <a:t>Ephemeral Cities Presentation</a:t>
            </a:r>
            <a:r>
              <a:rPr lang="en-US" sz="1600" dirty="0" smtClean="0"/>
              <a:t>, University of Florida Digital Collections, 2005.</a:t>
            </a:r>
            <a:endParaRPr lang="en-US" sz="1600" dirty="0" smtClean="0"/>
          </a:p>
          <a:p>
            <a:pPr marL="68580" indent="0">
              <a:buNone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2273179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Aerials Project : Objectives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Scan </a:t>
            </a:r>
            <a:r>
              <a:rPr lang="en-US" sz="2800" dirty="0" smtClean="0"/>
              <a:t>2,400+  mosaic </a:t>
            </a:r>
            <a:r>
              <a:rPr lang="en-US" sz="2800" dirty="0"/>
              <a:t>i</a:t>
            </a:r>
            <a:r>
              <a:rPr lang="en-US" sz="2800" dirty="0" smtClean="0"/>
              <a:t>ndex </a:t>
            </a:r>
            <a:r>
              <a:rPr lang="en-US" sz="2800" dirty="0"/>
              <a:t>s</a:t>
            </a:r>
            <a:r>
              <a:rPr lang="en-US" sz="2800" dirty="0" smtClean="0"/>
              <a:t>heets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Scan </a:t>
            </a:r>
            <a:r>
              <a:rPr lang="en-US" sz="2800" dirty="0" smtClean="0"/>
              <a:t>120,000</a:t>
            </a:r>
            <a:r>
              <a:rPr lang="en-US" sz="2800" dirty="0"/>
              <a:t>+ </a:t>
            </a:r>
            <a:r>
              <a:rPr lang="en-US" sz="2800" dirty="0" smtClean="0"/>
              <a:t> aerial photography tiles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Geographically </a:t>
            </a:r>
            <a:r>
              <a:rPr lang="en-US" sz="2800" dirty="0" smtClean="0"/>
              <a:t>reference index sheets</a:t>
            </a:r>
            <a:endParaRPr lang="en-US" sz="2800" dirty="0"/>
          </a:p>
          <a:p>
            <a:pPr>
              <a:spcAft>
                <a:spcPts val="600"/>
              </a:spcAft>
            </a:pPr>
            <a:r>
              <a:rPr lang="en-US" sz="2800" dirty="0" smtClean="0"/>
              <a:t>Create spatial index database linked to individual air </a:t>
            </a:r>
            <a:r>
              <a:rPr lang="en-US" sz="2800" dirty="0"/>
              <a:t>p</a:t>
            </a:r>
            <a:r>
              <a:rPr lang="en-US" sz="2800" dirty="0" smtClean="0"/>
              <a:t>hoto </a:t>
            </a:r>
            <a:r>
              <a:rPr lang="en-US" sz="2800" dirty="0"/>
              <a:t>t</a:t>
            </a:r>
            <a:r>
              <a:rPr lang="en-US" sz="2800" dirty="0" smtClean="0"/>
              <a:t>iles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Deliver </a:t>
            </a:r>
            <a:r>
              <a:rPr lang="en-US" sz="2800" dirty="0" smtClean="0"/>
              <a:t>spatial index </a:t>
            </a:r>
            <a:r>
              <a:rPr lang="en-US" sz="2800" dirty="0"/>
              <a:t>and </a:t>
            </a:r>
            <a:r>
              <a:rPr lang="en-US" sz="2800" dirty="0" smtClean="0"/>
              <a:t>tiles on the web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>
              <a:lnSpc>
                <a:spcPct val="110000"/>
              </a:lnSpc>
              <a:spcAft>
                <a:spcPts val="1800"/>
              </a:spcAft>
            </a:pPr>
            <a:endParaRPr lang="en-US" sz="28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84153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TC101859862[[fn=Urban Pop]]</Template>
  <TotalTime>214</TotalTime>
  <Words>1760</Words>
  <Application>Microsoft Office PowerPoint</Application>
  <PresentationFormat>On-screen Show (4:3)</PresentationFormat>
  <Paragraphs>363</Paragraphs>
  <Slides>87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Urban Pop</vt:lpstr>
      <vt:lpstr>Image</vt:lpstr>
      <vt:lpstr>Connecting Patrons to Digital Resources through GIS at the University of Florida</vt:lpstr>
      <vt:lpstr>GIS Projects</vt:lpstr>
      <vt:lpstr>GIS Projects</vt:lpstr>
      <vt:lpstr>Aerials Project : Background</vt:lpstr>
      <vt:lpstr>Aerials Project :  Air Photo Tile</vt:lpstr>
      <vt:lpstr>Aerials Project : Photo Tile Index Mosaic</vt:lpstr>
      <vt:lpstr>PowerPoint Presentation</vt:lpstr>
      <vt:lpstr>Aerials Project : Goals</vt:lpstr>
      <vt:lpstr>Aerials Project : Objectives</vt:lpstr>
      <vt:lpstr>Aerials Project : Funding</vt:lpstr>
      <vt:lpstr>Aerials Project : Collaborative Project</vt:lpstr>
      <vt:lpstr>Workflow</vt:lpstr>
      <vt:lpstr>Aerials Project : Mosaic Indexes Image Capture</vt:lpstr>
      <vt:lpstr>Aerials Project : Aerial Tile Image Capture</vt:lpstr>
      <vt:lpstr>Aerials Project : Imaging Issues</vt:lpstr>
      <vt:lpstr>Aerials Project : GIS Creation</vt:lpstr>
      <vt:lpstr>Aerials Project : GIS Creation - People</vt:lpstr>
      <vt:lpstr>Aerials Project : GIS Creation - Software</vt:lpstr>
      <vt:lpstr>Aerials Project : GIS Creation - Hardware</vt:lpstr>
      <vt:lpstr>Aerials Project :  Ancillary Data Layers Used</vt:lpstr>
      <vt:lpstr>Aerials Project :  Ancillary Data Layers Used</vt:lpstr>
      <vt:lpstr>Aerials : Image Processing and GIS Data</vt:lpstr>
      <vt:lpstr>Aerials Project : Index Mosaic Issues</vt:lpstr>
      <vt:lpstr>Aerials Project :  Tie layer</vt:lpstr>
      <vt:lpstr>Aerials Project :  Ground Control Layer</vt:lpstr>
      <vt:lpstr>Aerials Project : Real World Warped Image</vt:lpstr>
      <vt:lpstr>Aerials Project :  ArcMap Visual QA/QC</vt:lpstr>
      <vt:lpstr>Aerials Project :  Photo Tile Point Layer</vt:lpstr>
      <vt:lpstr>Aerials Project :  Additional Search Fields</vt:lpstr>
      <vt:lpstr>Aerials Project :  Central Question / Error</vt:lpstr>
      <vt:lpstr>Aerials Project : Map Servers</vt:lpstr>
      <vt:lpstr>Aerials Project : GIS Interface</vt:lpstr>
      <vt:lpstr>Aerials Project : GIS Interface</vt:lpstr>
      <vt:lpstr>Aerials Project : GIS Interface</vt:lpstr>
      <vt:lpstr>Aerials Project : GIS Interface</vt:lpstr>
      <vt:lpstr>Aerials Project : GIS Interface</vt:lpstr>
      <vt:lpstr>Aerials Project : GIS Interface</vt:lpstr>
      <vt:lpstr>Aerials Project : Digital Collection</vt:lpstr>
      <vt:lpstr>Aerials Project : Digital Collection</vt:lpstr>
      <vt:lpstr>Aerials Project : Google-based Interface</vt:lpstr>
      <vt:lpstr>Aerials Project : Google-based Interface</vt:lpstr>
      <vt:lpstr>Aerials Project : Google-based Interface</vt:lpstr>
      <vt:lpstr>Aerials Project : Google-based Interface</vt:lpstr>
      <vt:lpstr>Aerials Project : Google-based Interface</vt:lpstr>
      <vt:lpstr>Aerials Project : Google-based Interface</vt:lpstr>
      <vt:lpstr>Aerials Project : Google-based Interface</vt:lpstr>
      <vt:lpstr>GIS Projects</vt:lpstr>
      <vt:lpstr>Ephemeral Cities : Focus</vt:lpstr>
      <vt:lpstr>Ephemeral Cities : Goals</vt:lpstr>
      <vt:lpstr>Ephemeral Cities : Funding</vt:lpstr>
      <vt:lpstr>Ephemeral Cities : Collaborative Project</vt:lpstr>
      <vt:lpstr>Ephemeral Cities : Objective</vt:lpstr>
      <vt:lpstr>Ephemeral Cities : Name Data Sources</vt:lpstr>
      <vt:lpstr>Ephemeral Cities : From Page to Data</vt:lpstr>
      <vt:lpstr>Ephemeral Cities : From Page to Data</vt:lpstr>
      <vt:lpstr>Ephemeral Cities : From Page to Data</vt:lpstr>
      <vt:lpstr>Ephemeral Cities : From Page to Data</vt:lpstr>
      <vt:lpstr>Ephemeral Cities : From Page to Data</vt:lpstr>
      <vt:lpstr>Ephemeral Cities : From Page to Data</vt:lpstr>
      <vt:lpstr>Ephemeral Cities : Objective</vt:lpstr>
      <vt:lpstr>Ephemeral Cities : Geographic Data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Ephemeral Cities : 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 Projects</vt:lpstr>
      <vt:lpstr>PowerPoint Presentation</vt:lpstr>
      <vt:lpstr>USACH : Focus</vt:lpstr>
      <vt:lpstr>USACH : Goals</vt:lpstr>
      <vt:lpstr>USACH : Funding</vt:lpstr>
      <vt:lpstr>USACH : Collaborative Project</vt:lpstr>
      <vt:lpstr>USACH : Stay Tuned!</vt:lpstr>
      <vt:lpstr>GIS Projects</vt:lpstr>
      <vt:lpstr>Contact &amp; Links</vt:lpstr>
      <vt:lpstr>Credits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Patrons to Digital Resources through GIS at the University of Florida</dc:title>
  <dc:creator>Mark</dc:creator>
  <cp:lastModifiedBy>Sullivan, Mark V</cp:lastModifiedBy>
  <cp:revision>79</cp:revision>
  <dcterms:created xsi:type="dcterms:W3CDTF">2013-03-29T09:14:14Z</dcterms:created>
  <dcterms:modified xsi:type="dcterms:W3CDTF">2013-04-01T10:44:17Z</dcterms:modified>
</cp:coreProperties>
</file>