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1"/>
  </p:notesMasterIdLst>
  <p:sldIdLst>
    <p:sldId id="256" r:id="rId2"/>
    <p:sldId id="314" r:id="rId3"/>
    <p:sldId id="317" r:id="rId4"/>
    <p:sldId id="307" r:id="rId5"/>
    <p:sldId id="316" r:id="rId6"/>
    <p:sldId id="285" r:id="rId7"/>
    <p:sldId id="258" r:id="rId8"/>
    <p:sldId id="262" r:id="rId9"/>
    <p:sldId id="257" r:id="rId10"/>
    <p:sldId id="259" r:id="rId11"/>
    <p:sldId id="315" r:id="rId12"/>
    <p:sldId id="288" r:id="rId13"/>
    <p:sldId id="296" r:id="rId14"/>
    <p:sldId id="290" r:id="rId15"/>
    <p:sldId id="297" r:id="rId16"/>
    <p:sldId id="292" r:id="rId17"/>
    <p:sldId id="298" r:id="rId18"/>
    <p:sldId id="294" r:id="rId19"/>
    <p:sldId id="299" r:id="rId20"/>
    <p:sldId id="300" r:id="rId21"/>
    <p:sldId id="301" r:id="rId22"/>
    <p:sldId id="302" r:id="rId23"/>
    <p:sldId id="303" r:id="rId24"/>
    <p:sldId id="304" r:id="rId25"/>
    <p:sldId id="305" r:id="rId26"/>
    <p:sldId id="280" r:id="rId27"/>
    <p:sldId id="282" r:id="rId28"/>
    <p:sldId id="281" r:id="rId29"/>
    <p:sldId id="310" r:id="rId30"/>
    <p:sldId id="308" r:id="rId31"/>
    <p:sldId id="318" r:id="rId32"/>
    <p:sldId id="311" r:id="rId33"/>
    <p:sldId id="278" r:id="rId34"/>
    <p:sldId id="283" r:id="rId35"/>
    <p:sldId id="274" r:id="rId36"/>
    <p:sldId id="319" r:id="rId37"/>
    <p:sldId id="313" r:id="rId38"/>
    <p:sldId id="309" r:id="rId39"/>
    <p:sldId id="284"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7178" autoAdjust="0"/>
    <p:restoredTop sz="94479" autoAdjust="0"/>
  </p:normalViewPr>
  <p:slideViewPr>
    <p:cSldViewPr snapToGrid="0" snapToObjects="1">
      <p:cViewPr>
        <p:scale>
          <a:sx n="100" d="100"/>
          <a:sy n="100" d="100"/>
        </p:scale>
        <p:origin x="-94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2864"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interSettings" Target="printerSettings/printerSettings1.bin"/><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viewProps" Target="viewProps.xml"/><Relationship Id="rId4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E91439-4AA8-4FAF-B646-4E378AAB0225}" type="datetimeFigureOut">
              <a:rPr lang="en-US" smtClean="0"/>
              <a:pPr/>
              <a:t>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75990D-87E0-4E43-873A-D29EF608E68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Initial thank </a:t>
            </a:r>
            <a:r>
              <a:rPr lang="en-US" dirty="0" err="1" smtClean="0"/>
              <a:t>yous</a:t>
            </a:r>
            <a:r>
              <a:rPr lang="en-US" dirty="0" smtClean="0"/>
              <a:t>, exhibition seminar, names</a:t>
            </a:r>
            <a:endParaRPr lang="en-US" dirty="0"/>
          </a:p>
        </p:txBody>
      </p:sp>
      <p:sp>
        <p:nvSpPr>
          <p:cNvPr id="4" name="Slide Number Placeholder 3"/>
          <p:cNvSpPr>
            <a:spLocks noGrp="1"/>
          </p:cNvSpPr>
          <p:nvPr>
            <p:ph type="sldNum" sz="quarter" idx="10"/>
          </p:nvPr>
        </p:nvSpPr>
        <p:spPr/>
        <p:txBody>
          <a:bodyPr/>
          <a:lstStyle/>
          <a:p>
            <a:fld id="{E875990D-87E0-4E43-873A-D29EF608E68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75990D-87E0-4E43-873A-D29EF608E68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Framing the Frame is an exhibition that aims to draw attention to frames and framing devices in the art museum in order to make people think about the way display influences their understanding of art.  This will be illustrated through both innovative and traditional display methods.  We plan to represent the </a:t>
            </a:r>
            <a:r>
              <a:rPr lang="en-US" sz="1200" kern="1200" dirty="0" err="1" smtClean="0">
                <a:solidFill>
                  <a:schemeClr val="tx1"/>
                </a:solidFill>
                <a:latin typeface="+mn-lt"/>
                <a:ea typeface="+mn-ea"/>
                <a:cs typeface="+mn-cs"/>
              </a:rPr>
              <a:t>Harn’s</a:t>
            </a:r>
            <a:r>
              <a:rPr lang="en-US" sz="1200" kern="1200" dirty="0" smtClean="0">
                <a:solidFill>
                  <a:schemeClr val="tx1"/>
                </a:solidFill>
                <a:latin typeface="+mn-lt"/>
                <a:ea typeface="+mn-ea"/>
                <a:cs typeface="+mn-cs"/>
              </a:rPr>
              <a:t> collection by using works from all curatorial departments.</a:t>
            </a:r>
          </a:p>
          <a:p>
            <a:endParaRPr lang="en-US" dirty="0"/>
          </a:p>
        </p:txBody>
      </p:sp>
      <p:sp>
        <p:nvSpPr>
          <p:cNvPr id="4" name="Slide Number Placeholder 3"/>
          <p:cNvSpPr>
            <a:spLocks noGrp="1"/>
          </p:cNvSpPr>
          <p:nvPr>
            <p:ph type="sldNum" sz="quarter" idx="10"/>
          </p:nvPr>
        </p:nvSpPr>
        <p:spPr/>
        <p:txBody>
          <a:bodyPr/>
          <a:lstStyle/>
          <a:p>
            <a:fld id="{E875990D-87E0-4E43-873A-D29EF608E68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75990D-87E0-4E43-873A-D29EF608E68C}"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75990D-87E0-4E43-873A-D29EF608E68C}"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75990D-87E0-4E43-873A-D29EF608E68C}"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75990D-87E0-4E43-873A-D29EF608E68C}"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75990D-87E0-4E43-873A-D29EF608E68C}"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75990D-87E0-4E43-873A-D29EF608E68C}" type="slidenum">
              <a:rPr lang="en-US" smtClean="0"/>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371A2E-C58C-4043-AD2F-B2C5E39B4EB5}" type="datetimeFigureOut">
              <a:rPr lang="en-US"/>
              <a:pPr>
                <a:defRPr/>
              </a:pPr>
              <a:t>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D4ACB2-C0C1-4CEB-A4B7-B875D17E5911}"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672C9D-E15C-4535-A445-4EB44530EB2D}" type="datetimeFigureOut">
              <a:rPr lang="en-US"/>
              <a:pPr>
                <a:defRPr/>
              </a:pPr>
              <a:t>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87E930-7CAA-4688-9A0D-A951B288B46B}"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2F8189-854F-46E1-A6B9-329A482E2D62}" type="datetimeFigureOut">
              <a:rPr lang="en-US"/>
              <a:pPr>
                <a:defRPr/>
              </a:pPr>
              <a:t>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33239F-5F74-46F9-B8B0-9897235DE8F9}"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CA361E-FD6A-4956-8C40-C00A60DABB7B}" type="datetimeFigureOut">
              <a:rPr lang="en-US"/>
              <a:pPr>
                <a:defRPr/>
              </a:pPr>
              <a:t>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2E0B1A-EB7E-4388-B096-E6D94028F5C5}"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1E43ED9-182D-4417-A952-3E87A25C6E8E}" type="datetimeFigureOut">
              <a:rPr lang="en-US"/>
              <a:pPr>
                <a:defRPr/>
              </a:pPr>
              <a:t>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5B1603-951B-4AEC-8E5F-FE0CBA09FCB0}"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DB62BA4-8B84-4668-88AF-C688BC050406}" type="datetimeFigureOut">
              <a:rPr lang="en-US"/>
              <a:pPr>
                <a:defRPr/>
              </a:pPr>
              <a:t>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8489E1-48AF-4D1D-9202-BDE510F90579}"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3E0FE9-03ED-4679-806B-CA96E8FC1CFF}" type="datetimeFigureOut">
              <a:rPr lang="en-US"/>
              <a:pPr>
                <a:defRPr/>
              </a:pPr>
              <a:t>4/20/11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07AA828-3962-4DAD-AE29-3A3E0F69D37E}"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38DBED-49F6-4ADF-B84A-E2DC7EEF22ED}" type="datetimeFigureOut">
              <a:rPr lang="en-US"/>
              <a:pPr>
                <a:defRPr/>
              </a:pPr>
              <a:t>4/20/11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D4DB6BD-371E-419B-85FC-447E69322B06}"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A41D65-6E6C-4D36-9252-D3B32EE72AAF}" type="datetimeFigureOut">
              <a:rPr lang="en-US"/>
              <a:pPr>
                <a:defRPr/>
              </a:pPr>
              <a:t>4/20/11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793781E-F1BC-43A6-BB64-458F99DE8555}"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E2D707-FEF3-40AC-BADB-DDE6D48E0078}" type="datetimeFigureOut">
              <a:rPr lang="en-US"/>
              <a:pPr>
                <a:defRPr/>
              </a:pPr>
              <a:t>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7A15D3-4FB5-4E9E-B783-3E4C62D6A2DC}"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8A5506-172F-4E62-8000-1FE0F4092733}" type="datetimeFigureOut">
              <a:rPr lang="en-US"/>
              <a:pPr>
                <a:defRPr/>
              </a:pPr>
              <a:t>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D98CF2-E1C4-416E-8C76-BB99F6C86CB1}"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BEC0419-6851-4119-A600-B3EEF0F6D8C8}" type="datetimeFigureOut">
              <a:rPr lang="en-US"/>
              <a:pPr>
                <a:defRPr/>
              </a:pPr>
              <a:t>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34ED99E-22BC-4BB2-AE02-B53EEF6F647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jpeg"/><Relationship Id="rId5" Type="http://schemas.openxmlformats.org/officeDocument/2006/relationships/image" Target="../media/image8.jpeg"/></Relationships>
</file>

<file path=ppt/slides/_rels/slide13.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 Id="rId5" Type="http://schemas.openxmlformats.org/officeDocument/2006/relationships/image" Target="../media/image8.jpeg"/></Relationships>
</file>

<file path=ppt/slides/_rels/slide14.xml.rels><?xml version="1.0" encoding="UTF-8" standalone="yes"?>
<Relationships xmlns="http://schemas.openxmlformats.org/package/2006/relationships"><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3"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6" Type="http://schemas.openxmlformats.org/officeDocument/2006/relationships/image" Target="../media/image25.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 Id="rId5" Type="http://schemas.openxmlformats.org/officeDocument/2006/relationships/image" Target="../media/image24.png"/></Relationships>
</file>

<file path=ppt/slides/_rels/slide33.xml.rels><?xml version="1.0" encoding="UTF-8" standalone="yes"?>
<Relationships xmlns="http://schemas.openxmlformats.org/package/2006/relationships"><Relationship Id="rId6" Type="http://schemas.openxmlformats.org/officeDocument/2006/relationships/image" Target="../media/image29.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6.jpeg"/><Relationship Id="rId5" Type="http://schemas.openxmlformats.org/officeDocument/2006/relationships/image" Target="../media/image28.jpeg"/></Relationships>
</file>

<file path=ppt/slides/_rels/slide34.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4" Type="http://schemas.openxmlformats.org/officeDocument/2006/relationships/image" Target="../media/image36.jpeg"/><Relationship Id="rId5" Type="http://schemas.openxmlformats.org/officeDocument/2006/relationships/image" Target="../media/image37.jpeg"/><Relationship Id="rId7"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4.pdf"/><Relationship Id="rId3" Type="http://schemas.openxmlformats.org/officeDocument/2006/relationships/image" Target="../media/image35.png"/><Relationship Id="rId6" Type="http://schemas.openxmlformats.org/officeDocument/2006/relationships/image" Target="../media/image38.jpeg"/></Relationships>
</file>

<file path=ppt/slides/_rels/slide38.xml.rels><?xml version="1.0" encoding="UTF-8" standalone="yes"?>
<Relationships xmlns="http://schemas.openxmlformats.org/package/2006/relationships"><Relationship Id="rId6" Type="http://schemas.openxmlformats.org/officeDocument/2006/relationships/image" Target="../media/image43.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0.png"/><Relationship Id="rId5"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3"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a:buNone/>
              <a:defRPr/>
            </a:pPr>
            <a:endParaRPr lang="en-US"/>
          </a:p>
        </p:txBody>
      </p:sp>
      <p:pic>
        <p:nvPicPr>
          <p:cNvPr id="13315" name="Picture 3" descr="photo_frame_2.jpg"/>
          <p:cNvPicPr>
            <a:picLocks noChangeAspect="1"/>
          </p:cNvPicPr>
          <p:nvPr/>
        </p:nvPicPr>
        <p:blipFill>
          <a:blip r:embed="rId3"/>
          <a:srcRect l="3531" t="3819" r="4520" b="5034"/>
          <a:stretch>
            <a:fillRect/>
          </a:stretch>
        </p:blipFill>
        <p:spPr bwMode="auto">
          <a:xfrm>
            <a:off x="0" y="0"/>
            <a:ext cx="9144000" cy="6881813"/>
          </a:xfrm>
          <a:prstGeom prst="rect">
            <a:avLst/>
          </a:prstGeom>
          <a:noFill/>
          <a:ln w="9525">
            <a:noFill/>
            <a:miter lim="800000"/>
            <a:headEnd/>
            <a:tailEnd/>
          </a:ln>
        </p:spPr>
      </p:pic>
      <p:pic>
        <p:nvPicPr>
          <p:cNvPr id="9" name="Picture 8"/>
          <p:cNvPicPr>
            <a:picLocks noChangeAspect="1"/>
          </p:cNvPicPr>
          <p:nvPr/>
        </p:nvPicPr>
        <p:blipFill>
          <a:blip r:embed="rId4">
            <a:alphaModFix amt="49000"/>
          </a:blip>
          <a:srcRect t="2290"/>
          <a:stretch>
            <a:fillRect/>
          </a:stretch>
        </p:blipFill>
        <p:spPr>
          <a:xfrm>
            <a:off x="1447800" y="1371600"/>
            <a:ext cx="6324600" cy="4264025"/>
          </a:xfrm>
          <a:prstGeom prst="rect">
            <a:avLst/>
          </a:prstGeom>
        </p:spPr>
      </p:pic>
      <p:sp>
        <p:nvSpPr>
          <p:cNvPr id="10" name="TextBox 9"/>
          <p:cNvSpPr txBox="1"/>
          <p:nvPr/>
        </p:nvSpPr>
        <p:spPr>
          <a:xfrm>
            <a:off x="1879600" y="1646069"/>
            <a:ext cx="5499100" cy="4031873"/>
          </a:xfrm>
          <a:prstGeom prst="rect">
            <a:avLst/>
          </a:prstGeom>
          <a:noFill/>
        </p:spPr>
        <p:txBody>
          <a:bodyPr wrap="square" rtlCol="0">
            <a:spAutoFit/>
          </a:bodyPr>
          <a:lstStyle/>
          <a:p>
            <a:pPr algn="ctr" fontAlgn="auto">
              <a:spcBef>
                <a:spcPts val="0"/>
              </a:spcBef>
              <a:spcAft>
                <a:spcPts val="0"/>
              </a:spcAft>
              <a:defRPr/>
            </a:pPr>
            <a:r>
              <a:rPr lang="en-US" b="1" dirty="0" smtClean="0">
                <a:solidFill>
                  <a:schemeClr val="bg1"/>
                </a:solidFill>
                <a:latin typeface="Franklin Gothic Book"/>
                <a:ea typeface="Calibri" charset="0"/>
                <a:cs typeface="Franklin Gothic Book"/>
              </a:rPr>
              <a:t>Samuel P. </a:t>
            </a:r>
            <a:r>
              <a:rPr lang="en-US" b="1" dirty="0" err="1" smtClean="0">
                <a:solidFill>
                  <a:schemeClr val="bg1"/>
                </a:solidFill>
                <a:latin typeface="Franklin Gothic Book"/>
                <a:ea typeface="Calibri" charset="0"/>
                <a:cs typeface="Franklin Gothic Book"/>
              </a:rPr>
              <a:t>Harn</a:t>
            </a:r>
            <a:r>
              <a:rPr lang="en-US" b="1" dirty="0" smtClean="0">
                <a:solidFill>
                  <a:schemeClr val="bg1"/>
                </a:solidFill>
                <a:latin typeface="Franklin Gothic Book"/>
                <a:ea typeface="Calibri" charset="0"/>
                <a:cs typeface="Franklin Gothic Book"/>
              </a:rPr>
              <a:t> Museum of Art</a:t>
            </a:r>
          </a:p>
          <a:p>
            <a:pPr algn="ctr" fontAlgn="auto">
              <a:spcBef>
                <a:spcPts val="0"/>
              </a:spcBef>
              <a:spcAft>
                <a:spcPts val="0"/>
              </a:spcAft>
              <a:defRPr/>
            </a:pPr>
            <a:r>
              <a:rPr lang="en-US" b="1" dirty="0" smtClean="0">
                <a:solidFill>
                  <a:schemeClr val="bg1"/>
                </a:solidFill>
                <a:latin typeface="Franklin Gothic Book"/>
                <a:ea typeface="Calibri" charset="0"/>
                <a:cs typeface="Franklin Gothic Book"/>
              </a:rPr>
              <a:t>Langley Foyer Exhibition Proposal</a:t>
            </a:r>
            <a:endParaRPr lang="en-US" dirty="0" smtClean="0">
              <a:solidFill>
                <a:schemeClr val="bg1"/>
              </a:solidFill>
              <a:latin typeface="Franklin Gothic Book"/>
              <a:ea typeface="Calibri" charset="0"/>
              <a:cs typeface="Franklin Gothic Book"/>
            </a:endParaRPr>
          </a:p>
          <a:p>
            <a:pPr algn="ctr" fontAlgn="auto">
              <a:spcBef>
                <a:spcPts val="0"/>
              </a:spcBef>
              <a:spcAft>
                <a:spcPts val="0"/>
              </a:spcAft>
              <a:defRPr/>
            </a:pPr>
            <a:endParaRPr lang="en-US" dirty="0" smtClean="0">
              <a:solidFill>
                <a:schemeClr val="bg1"/>
              </a:solidFill>
              <a:effectLst>
                <a:reflection stA="0" endPos="0" dir="5400000" sy="-100000" algn="bl" rotWithShape="0"/>
              </a:effectLst>
              <a:latin typeface="Franklin Gothic Medium"/>
              <a:ea typeface="Calibri" charset="0"/>
              <a:cs typeface="Franklin Gothic Medium"/>
            </a:endParaRPr>
          </a:p>
          <a:p>
            <a:pPr algn="ctr" fontAlgn="auto">
              <a:spcBef>
                <a:spcPts val="0"/>
              </a:spcBef>
              <a:spcAft>
                <a:spcPts val="0"/>
              </a:spcAft>
              <a:defRPr/>
            </a:pPr>
            <a:endParaRPr lang="en-US" dirty="0" smtClean="0">
              <a:solidFill>
                <a:schemeClr val="bg1"/>
              </a:solidFill>
              <a:effectLst>
                <a:reflection stA="0" endPos="0" dir="5400000" sy="-100000" algn="bl" rotWithShape="0"/>
              </a:effectLst>
              <a:latin typeface="Franklin Gothic Medium"/>
              <a:ea typeface="Calibri" charset="0"/>
              <a:cs typeface="Franklin Gothic Medium"/>
            </a:endParaRPr>
          </a:p>
          <a:p>
            <a:pPr algn="ctr" fontAlgn="auto">
              <a:spcBef>
                <a:spcPts val="0"/>
              </a:spcBef>
              <a:spcAft>
                <a:spcPts val="0"/>
              </a:spcAft>
              <a:defRPr/>
            </a:pPr>
            <a:r>
              <a:rPr lang="en-US" sz="4400" dirty="0" smtClean="0">
                <a:solidFill>
                  <a:schemeClr val="bg1"/>
                </a:solidFill>
                <a:effectLst>
                  <a:reflection stA="0" endPos="0" dir="5400000" sy="-100000" algn="bl" rotWithShape="0"/>
                </a:effectLst>
                <a:latin typeface="Franklin Gothic Medium"/>
                <a:ea typeface="Calibri" charset="0"/>
                <a:cs typeface="Franklin Gothic Medium"/>
              </a:rPr>
              <a:t>Framing the Frame</a:t>
            </a:r>
            <a:r>
              <a:rPr lang="en-US" sz="2400" b="1" dirty="0" smtClean="0">
                <a:solidFill>
                  <a:schemeClr val="bg1"/>
                </a:solidFill>
                <a:latin typeface="Franklin Gothic Book"/>
                <a:ea typeface="Calibri" charset="0"/>
                <a:cs typeface="Franklin Gothic Book"/>
              </a:rPr>
              <a:t/>
            </a:r>
            <a:br>
              <a:rPr lang="en-US" sz="2400" b="1" dirty="0" smtClean="0">
                <a:solidFill>
                  <a:schemeClr val="bg1"/>
                </a:solidFill>
                <a:latin typeface="Franklin Gothic Book"/>
                <a:ea typeface="Calibri" charset="0"/>
                <a:cs typeface="Franklin Gothic Book"/>
              </a:rPr>
            </a:br>
            <a:endParaRPr lang="en-US" sz="2400" b="1" dirty="0" smtClean="0">
              <a:solidFill>
                <a:schemeClr val="bg1"/>
              </a:solidFill>
              <a:latin typeface="Franklin Gothic Book"/>
              <a:ea typeface="Calibri" charset="0"/>
              <a:cs typeface="Franklin Gothic Book"/>
            </a:endParaRPr>
          </a:p>
          <a:p>
            <a:pPr algn="ctr" fontAlgn="auto">
              <a:spcBef>
                <a:spcPts val="0"/>
              </a:spcBef>
              <a:spcAft>
                <a:spcPts val="0"/>
              </a:spcAft>
              <a:defRPr/>
            </a:pPr>
            <a:endParaRPr lang="en-US" sz="1400" b="1" dirty="0" smtClean="0">
              <a:solidFill>
                <a:schemeClr val="bg1"/>
              </a:solidFill>
              <a:latin typeface="Franklin Gothic Book"/>
              <a:ea typeface="Calibri" charset="0"/>
              <a:cs typeface="Franklin Gothic Book"/>
            </a:endParaRPr>
          </a:p>
          <a:p>
            <a:pPr algn="ctr" fontAlgn="auto">
              <a:spcBef>
                <a:spcPts val="0"/>
              </a:spcBef>
              <a:spcAft>
                <a:spcPts val="0"/>
              </a:spcAft>
              <a:defRPr/>
            </a:pPr>
            <a:endParaRPr lang="en-US" sz="1400" dirty="0" smtClean="0">
              <a:solidFill>
                <a:schemeClr val="bg1"/>
              </a:solidFill>
              <a:latin typeface="Franklin Gothic Book"/>
              <a:ea typeface="Calibri" charset="0"/>
              <a:cs typeface="Franklin Gothic Book"/>
            </a:endParaRPr>
          </a:p>
          <a:p>
            <a:pPr algn="ctr" fontAlgn="auto">
              <a:spcBef>
                <a:spcPts val="0"/>
              </a:spcBef>
              <a:spcAft>
                <a:spcPts val="0"/>
              </a:spcAft>
              <a:defRPr/>
            </a:pPr>
            <a:r>
              <a:rPr lang="en-US" sz="1400" dirty="0" smtClean="0">
                <a:solidFill>
                  <a:schemeClr val="bg1"/>
                </a:solidFill>
                <a:latin typeface="Franklin Gothic Book"/>
                <a:ea typeface="Calibri" charset="0"/>
                <a:cs typeface="Franklin Gothic Book"/>
              </a:rPr>
              <a:t>Kathleen Boyle</a:t>
            </a:r>
          </a:p>
          <a:p>
            <a:pPr algn="ctr" fontAlgn="auto">
              <a:spcBef>
                <a:spcPts val="0"/>
              </a:spcBef>
              <a:spcAft>
                <a:spcPts val="0"/>
              </a:spcAft>
              <a:defRPr/>
            </a:pPr>
            <a:r>
              <a:rPr lang="en-US" sz="1400" dirty="0" smtClean="0">
                <a:solidFill>
                  <a:schemeClr val="bg1"/>
                </a:solidFill>
                <a:latin typeface="Franklin Gothic Book"/>
                <a:ea typeface="Calibri" charset="0"/>
                <a:cs typeface="Franklin Gothic Book"/>
              </a:rPr>
              <a:t>Laura </a:t>
            </a:r>
            <a:r>
              <a:rPr lang="en-US" sz="1400" dirty="0" err="1" smtClean="0">
                <a:solidFill>
                  <a:schemeClr val="bg1"/>
                </a:solidFill>
                <a:latin typeface="Franklin Gothic Book"/>
                <a:ea typeface="Calibri" charset="0"/>
                <a:cs typeface="Franklin Gothic Book"/>
              </a:rPr>
              <a:t>Ferrante</a:t>
            </a:r>
            <a:endParaRPr lang="en-US" sz="1400" dirty="0" smtClean="0">
              <a:solidFill>
                <a:schemeClr val="bg1"/>
              </a:solidFill>
              <a:latin typeface="Franklin Gothic Book"/>
              <a:ea typeface="Calibri" charset="0"/>
              <a:cs typeface="Franklin Gothic Book"/>
            </a:endParaRPr>
          </a:p>
          <a:p>
            <a:pPr algn="ctr" fontAlgn="auto">
              <a:spcBef>
                <a:spcPts val="0"/>
              </a:spcBef>
              <a:spcAft>
                <a:spcPts val="0"/>
              </a:spcAft>
              <a:defRPr/>
            </a:pPr>
            <a:r>
              <a:rPr lang="en-US" sz="1400" dirty="0" smtClean="0">
                <a:solidFill>
                  <a:schemeClr val="bg1"/>
                </a:solidFill>
                <a:latin typeface="Franklin Gothic Book"/>
                <a:ea typeface="Calibri" charset="0"/>
                <a:cs typeface="Franklin Gothic Book"/>
              </a:rPr>
              <a:t>Hannah Soh</a:t>
            </a:r>
          </a:p>
          <a:p>
            <a:pPr algn="ctr" fontAlgn="auto">
              <a:spcBef>
                <a:spcPts val="0"/>
              </a:spcBef>
              <a:spcAft>
                <a:spcPts val="0"/>
              </a:spcAft>
              <a:defRPr/>
            </a:pPr>
            <a:endParaRPr lang="en-US" sz="1400" dirty="0" smtClean="0">
              <a:solidFill>
                <a:schemeClr val="bg1"/>
              </a:solidFill>
              <a:latin typeface="Franklin Gothic Book"/>
              <a:ea typeface="Calibri" charset="0"/>
              <a:cs typeface="Franklin Gothic Book"/>
            </a:endParaRPr>
          </a:p>
          <a:p>
            <a:pPr algn="ctr" fontAlgn="auto">
              <a:spcBef>
                <a:spcPts val="0"/>
              </a:spcBef>
              <a:spcAft>
                <a:spcPts val="0"/>
              </a:spcAft>
              <a:defRPr/>
            </a:pPr>
            <a:r>
              <a:rPr lang="en-US" sz="1400" dirty="0" smtClean="0">
                <a:solidFill>
                  <a:schemeClr val="bg1"/>
                </a:solidFill>
                <a:latin typeface="Franklin Gothic Book"/>
                <a:ea typeface="Calibri" charset="0"/>
                <a:cs typeface="Franklin Gothic Book"/>
              </a:rPr>
              <a:t>April 20, 2011</a:t>
            </a:r>
          </a:p>
          <a:p>
            <a:endParaRPr lang="en-US" dirty="0"/>
          </a:p>
        </p:txBody>
      </p:sp>
      <p:sp>
        <p:nvSpPr>
          <p:cNvPr id="11" name="TextBox 10"/>
          <p:cNvSpPr txBox="1"/>
          <p:nvPr/>
        </p:nvSpPr>
        <p:spPr>
          <a:xfrm>
            <a:off x="2959100" y="6611779"/>
            <a:ext cx="3340100" cy="246221"/>
          </a:xfrm>
          <a:prstGeom prst="rect">
            <a:avLst/>
          </a:prstGeom>
          <a:noFill/>
        </p:spPr>
        <p:txBody>
          <a:bodyPr wrap="square" rtlCol="0">
            <a:spAutoFit/>
          </a:bodyPr>
          <a:lstStyle/>
          <a:p>
            <a:r>
              <a:rPr lang="en-US" sz="1000" dirty="0" smtClean="0">
                <a:latin typeface="Franklin Gothic Book"/>
                <a:cs typeface="Franklin Gothic Book"/>
              </a:rPr>
              <a:t>Charles Ephraim Burchfield</a:t>
            </a:r>
            <a:r>
              <a:rPr lang="en-US" sz="1000" i="1" dirty="0" smtClean="0">
                <a:latin typeface="Franklin Gothic Book"/>
                <a:cs typeface="Franklin Gothic Book"/>
              </a:rPr>
              <a:t>, Long Summer Evening</a:t>
            </a:r>
            <a:r>
              <a:rPr lang="en-US" sz="1000" dirty="0" smtClean="0">
                <a:latin typeface="Franklin Gothic Book"/>
                <a:cs typeface="Franklin Gothic Book"/>
              </a:rPr>
              <a:t>, 1916</a:t>
            </a:r>
            <a:endParaRPr lang="en-US" sz="1000" dirty="0">
              <a:latin typeface="Franklin Gothic Book"/>
              <a:cs typeface="Franklin Gothic Book"/>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Group 22"/>
          <p:cNvGrpSpPr/>
          <p:nvPr/>
        </p:nvGrpSpPr>
        <p:grpSpPr>
          <a:xfrm>
            <a:off x="163990" y="564425"/>
            <a:ext cx="5041240" cy="5715772"/>
            <a:chOff x="-1736" y="0"/>
            <a:chExt cx="6048671" cy="6858000"/>
          </a:xfrm>
        </p:grpSpPr>
        <p:pic>
          <p:nvPicPr>
            <p:cNvPr id="15" name="Picture 14" descr="Untitled3.png"/>
            <p:cNvPicPr>
              <a:picLocks noChangeAspect="1"/>
            </p:cNvPicPr>
            <p:nvPr/>
          </p:nvPicPr>
          <p:blipFill>
            <a:blip r:embed="rId2"/>
            <a:stretch>
              <a:fillRect/>
            </a:stretch>
          </p:blipFill>
          <p:spPr>
            <a:xfrm>
              <a:off x="-1736" y="0"/>
              <a:ext cx="6048671" cy="6858000"/>
            </a:xfrm>
            <a:prstGeom prst="rect">
              <a:avLst/>
            </a:prstGeom>
          </p:spPr>
        </p:pic>
        <p:sp>
          <p:nvSpPr>
            <p:cNvPr id="16" name="Rectangle 15"/>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
        <p:nvSpPr>
          <p:cNvPr id="20489" name="TextBox 17"/>
          <p:cNvSpPr txBox="1">
            <a:spLocks noChangeArrowheads="1"/>
          </p:cNvSpPr>
          <p:nvPr/>
        </p:nvSpPr>
        <p:spPr bwMode="auto">
          <a:xfrm>
            <a:off x="4254500" y="3936713"/>
            <a:ext cx="368300" cy="1077218"/>
          </a:xfrm>
          <a:prstGeom prst="rect">
            <a:avLst/>
          </a:prstGeom>
          <a:noFill/>
          <a:ln w="9525">
            <a:noFill/>
            <a:miter lim="800000"/>
            <a:headEnd/>
            <a:tailEnd/>
          </a:ln>
          <a:effectLst>
            <a:outerShdw blurRad="50800" dist="38100" dir="5220000">
              <a:srgbClr val="000000">
                <a:alpha val="43000"/>
              </a:srgbClr>
            </a:outerShdw>
          </a:effectLst>
        </p:spPr>
        <p:txBody>
          <a:bodyPr>
            <a:spAutoFit/>
          </a:bodyPr>
          <a:lstStyle/>
          <a:p>
            <a:r>
              <a:rPr lang="en-US" sz="3200" b="1" dirty="0">
                <a:solidFill>
                  <a:srgbClr val="FF0000"/>
                </a:solidFill>
                <a:latin typeface="Rockwell Extra Bold" pitchFamily="18" charset="0"/>
              </a:rPr>
              <a:t>1</a:t>
            </a:r>
          </a:p>
        </p:txBody>
      </p:sp>
      <p:pic>
        <p:nvPicPr>
          <p:cNvPr id="18" name="Picture 17" descr="PA-83-4.jpg"/>
          <p:cNvPicPr/>
          <p:nvPr/>
        </p:nvPicPr>
        <p:blipFill>
          <a:blip r:embed="rId3"/>
          <a:stretch>
            <a:fillRect/>
          </a:stretch>
        </p:blipFill>
        <p:spPr>
          <a:xfrm>
            <a:off x="5576817" y="1562100"/>
            <a:ext cx="3186852" cy="390218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0" presetClass="path" presetSubtype="0" accel="50000" decel="50000" fill="hold" nodeType="withEffect">
                                  <p:stCondLst>
                                    <p:cond delay="0"/>
                                  </p:stCondLst>
                                  <p:childTnLst>
                                    <p:animMotion origin="layout" path="M -0.29583 0.12593 L -4.44444E-6 -1.48148E-6 " pathEditMode="relative" ptsTypes="AA">
                                      <p:cBhvr>
                                        <p:cTn id="11"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extBox 19"/>
          <p:cNvSpPr txBox="1"/>
          <p:nvPr/>
        </p:nvSpPr>
        <p:spPr>
          <a:xfrm>
            <a:off x="4154396" y="323076"/>
            <a:ext cx="4659404" cy="1815882"/>
          </a:xfrm>
          <a:prstGeom prst="rect">
            <a:avLst/>
          </a:prstGeom>
          <a:noFill/>
        </p:spPr>
        <p:txBody>
          <a:bodyPr wrap="square" rtlCol="0">
            <a:spAutoFit/>
          </a:bodyPr>
          <a:lstStyle/>
          <a:p>
            <a:r>
              <a:rPr lang="en-US" sz="1400" dirty="0" smtClean="0">
                <a:latin typeface="Franklin Gothic Book"/>
                <a:cs typeface="Franklin Gothic Book"/>
              </a:rPr>
              <a:t>Unknown</a:t>
            </a:r>
          </a:p>
          <a:p>
            <a:r>
              <a:rPr lang="en-US" sz="1400" i="1" dirty="0" smtClean="0">
                <a:latin typeface="Franklin Gothic Book"/>
                <a:cs typeface="Franklin Gothic Book"/>
              </a:rPr>
              <a:t>Copy after Titian’s The Penitent Magdalene</a:t>
            </a:r>
          </a:p>
          <a:p>
            <a:r>
              <a:rPr lang="en-US" sz="1400" dirty="0" smtClean="0">
                <a:latin typeface="Franklin Gothic Book"/>
                <a:cs typeface="Franklin Gothic Book"/>
              </a:rPr>
              <a:t>19</a:t>
            </a:r>
            <a:r>
              <a:rPr lang="en-US" sz="1400" baseline="30000" dirty="0" smtClean="0">
                <a:latin typeface="Franklin Gothic Book"/>
                <a:cs typeface="Franklin Gothic Book"/>
              </a:rPr>
              <a:t>th</a:t>
            </a:r>
            <a:r>
              <a:rPr lang="en-US" sz="1400" dirty="0" smtClean="0">
                <a:latin typeface="Franklin Gothic Book"/>
                <a:cs typeface="Franklin Gothic Book"/>
              </a:rPr>
              <a:t> Century</a:t>
            </a:r>
          </a:p>
          <a:p>
            <a:r>
              <a:rPr lang="en-US" sz="1400" dirty="0" smtClean="0">
                <a:latin typeface="Franklin Gothic Book"/>
                <a:cs typeface="Franklin Gothic Book"/>
              </a:rPr>
              <a:t>Oil on canvas</a:t>
            </a:r>
          </a:p>
          <a:p>
            <a:r>
              <a:rPr lang="en-US" sz="1400" dirty="0" smtClean="0">
                <a:latin typeface="Franklin Gothic Book"/>
                <a:cs typeface="Franklin Gothic Book"/>
              </a:rPr>
              <a:t>40 </a:t>
            </a:r>
            <a:r>
              <a:rPr lang="en-US" sz="1400" dirty="0" err="1" smtClean="0">
                <a:latin typeface="Franklin Gothic Book"/>
                <a:cs typeface="Franklin Gothic Book"/>
              </a:rPr>
              <a:t>x</a:t>
            </a:r>
            <a:r>
              <a:rPr lang="en-US" sz="1400" dirty="0" smtClean="0">
                <a:latin typeface="Franklin Gothic Book"/>
                <a:cs typeface="Franklin Gothic Book"/>
              </a:rPr>
              <a:t> 30 in. (101.6 </a:t>
            </a:r>
            <a:r>
              <a:rPr lang="en-US" sz="1400" dirty="0" err="1" smtClean="0">
                <a:latin typeface="Franklin Gothic Book"/>
                <a:cs typeface="Franklin Gothic Book"/>
              </a:rPr>
              <a:t>x</a:t>
            </a:r>
            <a:r>
              <a:rPr lang="en-US" sz="1400" dirty="0" smtClean="0">
                <a:latin typeface="Franklin Gothic Book"/>
                <a:cs typeface="Franklin Gothic Book"/>
              </a:rPr>
              <a:t> 76.2 cm) </a:t>
            </a:r>
          </a:p>
          <a:p>
            <a:r>
              <a:rPr lang="en-US" sz="1400" dirty="0" smtClean="0">
                <a:latin typeface="Franklin Gothic Book"/>
                <a:cs typeface="Franklin Gothic Book"/>
              </a:rPr>
              <a:t>framed: 55 1/2 </a:t>
            </a:r>
            <a:r>
              <a:rPr lang="en-US" sz="1400" dirty="0" err="1" smtClean="0">
                <a:latin typeface="Franklin Gothic Book"/>
                <a:cs typeface="Franklin Gothic Book"/>
              </a:rPr>
              <a:t>x</a:t>
            </a:r>
            <a:r>
              <a:rPr lang="en-US" sz="1400" dirty="0" smtClean="0">
                <a:latin typeface="Franklin Gothic Book"/>
                <a:cs typeface="Franklin Gothic Book"/>
              </a:rPr>
              <a:t> 45 1/2 in. (141 </a:t>
            </a:r>
            <a:r>
              <a:rPr lang="en-US" sz="1400" dirty="0" err="1" smtClean="0">
                <a:latin typeface="Franklin Gothic Book"/>
                <a:cs typeface="Franklin Gothic Book"/>
              </a:rPr>
              <a:t>x</a:t>
            </a:r>
            <a:r>
              <a:rPr lang="en-US" sz="1400" dirty="0" smtClean="0">
                <a:latin typeface="Franklin Gothic Book"/>
                <a:cs typeface="Franklin Gothic Book"/>
              </a:rPr>
              <a:t> 115.6 cm) </a:t>
            </a:r>
          </a:p>
          <a:p>
            <a:r>
              <a:rPr lang="en-US" sz="1400" dirty="0" smtClean="0">
                <a:latin typeface="Franklin Gothic Book"/>
                <a:cs typeface="Franklin Gothic Book"/>
              </a:rPr>
              <a:t>PA-83-4</a:t>
            </a:r>
          </a:p>
          <a:p>
            <a:r>
              <a:rPr lang="en-US" sz="1400" dirty="0" smtClean="0">
                <a:latin typeface="Franklin Gothic Book"/>
                <a:cs typeface="Franklin Gothic Book"/>
              </a:rPr>
              <a:t>Gift of </a:t>
            </a:r>
            <a:r>
              <a:rPr lang="en-US" sz="1400" dirty="0" err="1" smtClean="0">
                <a:latin typeface="Franklin Gothic Book"/>
                <a:cs typeface="Franklin Gothic Book"/>
              </a:rPr>
              <a:t>Jeannean</a:t>
            </a:r>
            <a:r>
              <a:rPr lang="en-US" sz="1400" dirty="0" smtClean="0">
                <a:latin typeface="Franklin Gothic Book"/>
                <a:cs typeface="Franklin Gothic Book"/>
              </a:rPr>
              <a:t> Green </a:t>
            </a:r>
            <a:endParaRPr lang="en-US" sz="1400" dirty="0">
              <a:latin typeface="Franklin Gothic Book"/>
              <a:cs typeface="Franklin Gothic Book"/>
            </a:endParaRPr>
          </a:p>
        </p:txBody>
      </p:sp>
      <p:sp>
        <p:nvSpPr>
          <p:cNvPr id="23" name="TextBox 22"/>
          <p:cNvSpPr txBox="1"/>
          <p:nvPr/>
        </p:nvSpPr>
        <p:spPr>
          <a:xfrm>
            <a:off x="4154396" y="2533093"/>
            <a:ext cx="4659404" cy="3323987"/>
          </a:xfrm>
          <a:prstGeom prst="rect">
            <a:avLst/>
          </a:prstGeom>
          <a:noFill/>
        </p:spPr>
        <p:txBody>
          <a:bodyPr wrap="square" rtlCol="0">
            <a:spAutoFit/>
          </a:bodyPr>
          <a:lstStyle/>
          <a:p>
            <a:r>
              <a:rPr lang="en-US" sz="1400" dirty="0" smtClean="0">
                <a:latin typeface="Franklin Gothic Book"/>
                <a:cs typeface="Franklin Gothic Book"/>
              </a:rPr>
              <a:t>The use of frames in Europe began with small panel paintings in the 12</a:t>
            </a:r>
            <a:r>
              <a:rPr lang="en-US" sz="1400" baseline="30000" dirty="0" smtClean="0">
                <a:latin typeface="Franklin Gothic Book"/>
                <a:cs typeface="Franklin Gothic Book"/>
              </a:rPr>
              <a:t>th</a:t>
            </a:r>
            <a:r>
              <a:rPr lang="en-US" sz="1400" dirty="0" smtClean="0">
                <a:latin typeface="Franklin Gothic Book"/>
                <a:cs typeface="Franklin Gothic Book"/>
              </a:rPr>
              <a:t> and 13</a:t>
            </a:r>
            <a:r>
              <a:rPr lang="en-US" sz="1400" baseline="30000" dirty="0" smtClean="0">
                <a:latin typeface="Franklin Gothic Book"/>
                <a:cs typeface="Franklin Gothic Book"/>
              </a:rPr>
              <a:t>th</a:t>
            </a:r>
            <a:r>
              <a:rPr lang="en-US" sz="1400" dirty="0" smtClean="0">
                <a:latin typeface="Franklin Gothic Book"/>
                <a:cs typeface="Franklin Gothic Book"/>
              </a:rPr>
              <a:t> century.  Initially, the frames and the paintings were made from the same piece of wood.  Over time, the more efficient method of the engaged frame emerged.  This process attaches wooden custom fit molding to flat wooden panels for the artwork.</a:t>
            </a:r>
          </a:p>
          <a:p>
            <a:endParaRPr lang="en-US" sz="1400" dirty="0" smtClean="0">
              <a:latin typeface="Franklin Gothic Book"/>
              <a:cs typeface="Franklin Gothic Book"/>
            </a:endParaRPr>
          </a:p>
          <a:p>
            <a:r>
              <a:rPr lang="en-US" sz="1400" dirty="0" smtClean="0">
                <a:latin typeface="Franklin Gothic Book"/>
                <a:cs typeface="Franklin Gothic Book"/>
              </a:rPr>
              <a:t>Prior to the Renaissance, many frames in Europe were customized architectural elements.  During the 14</a:t>
            </a:r>
            <a:r>
              <a:rPr lang="en-US" sz="1400" baseline="30000" dirty="0" smtClean="0">
                <a:latin typeface="Franklin Gothic Book"/>
                <a:cs typeface="Franklin Gothic Book"/>
              </a:rPr>
              <a:t>th</a:t>
            </a:r>
            <a:r>
              <a:rPr lang="en-US" sz="1400" dirty="0" smtClean="0">
                <a:latin typeface="Franklin Gothic Book"/>
                <a:cs typeface="Franklin Gothic Book"/>
              </a:rPr>
              <a:t> century, a rise in arts patronage necessitated frames with more portability.  The portable, removable frame became an essential component in the display of painting on canvas.  Most present-day frames are still based upon this model—a three-dimensional border that accents the artwork it borders.</a:t>
            </a:r>
            <a:endParaRPr lang="en-US" sz="1400" dirty="0">
              <a:latin typeface="Franklin Gothic Book"/>
              <a:cs typeface="Franklin Gothic Book"/>
            </a:endParaRPr>
          </a:p>
        </p:txBody>
      </p:sp>
      <p:sp>
        <p:nvSpPr>
          <p:cNvPr id="24" name="TextBox 23"/>
          <p:cNvSpPr txBox="1"/>
          <p:nvPr/>
        </p:nvSpPr>
        <p:spPr>
          <a:xfrm>
            <a:off x="4154396" y="6184104"/>
            <a:ext cx="4329204" cy="307777"/>
          </a:xfrm>
          <a:prstGeom prst="rect">
            <a:avLst/>
          </a:prstGeom>
          <a:noFill/>
        </p:spPr>
        <p:txBody>
          <a:bodyPr wrap="square" rtlCol="0">
            <a:spAutoFit/>
          </a:bodyPr>
          <a:lstStyle/>
          <a:p>
            <a:r>
              <a:rPr lang="en-US" sz="1400" b="1" dirty="0" smtClean="0">
                <a:solidFill>
                  <a:srgbClr val="FFFF00"/>
                </a:solidFill>
                <a:latin typeface="Franklin Gothic Medium"/>
                <a:cs typeface="Franklin Gothic Medium"/>
              </a:rPr>
              <a:t>Framing metho</a:t>
            </a:r>
            <a:r>
              <a:rPr lang="en-US" sz="1400" b="1" dirty="0" smtClean="0">
                <a:solidFill>
                  <a:srgbClr val="FFFF00"/>
                </a:solidFill>
                <a:effectLst>
                  <a:outerShdw blurRad="50800" dist="38100" dir="2700000">
                    <a:srgbClr val="000000">
                      <a:alpha val="43000"/>
                    </a:srgbClr>
                  </a:outerShdw>
                </a:effectLst>
                <a:latin typeface="Franklin Gothic Medium"/>
                <a:cs typeface="Franklin Gothic Medium"/>
              </a:rPr>
              <a:t>d:</a:t>
            </a:r>
            <a:r>
              <a:rPr lang="en-US" sz="1400" b="1" dirty="0" smtClean="0">
                <a:latin typeface="Franklin Gothic Medium"/>
                <a:cs typeface="Franklin Gothic Medium"/>
              </a:rPr>
              <a:t> </a:t>
            </a:r>
            <a:r>
              <a:rPr lang="en-US" sz="1400" dirty="0" smtClean="0">
                <a:latin typeface="Franklin Gothic Book"/>
                <a:cs typeface="Franklin Gothic Book"/>
              </a:rPr>
              <a:t>gilded frame, hang at eye level</a:t>
            </a:r>
            <a:endParaRPr lang="en-US" sz="1400" dirty="0">
              <a:latin typeface="Franklin Gothic Book"/>
              <a:cs typeface="Franklin Gothic Book"/>
            </a:endParaRPr>
          </a:p>
        </p:txBody>
      </p:sp>
      <p:pic>
        <p:nvPicPr>
          <p:cNvPr id="9" name="Picture 8" descr="PA-83-4.jpg"/>
          <p:cNvPicPr/>
          <p:nvPr/>
        </p:nvPicPr>
        <p:blipFill>
          <a:blip r:embed="rId2"/>
          <a:stretch>
            <a:fillRect/>
          </a:stretch>
        </p:blipFill>
        <p:spPr>
          <a:xfrm>
            <a:off x="444520" y="1393718"/>
            <a:ext cx="3324367" cy="4070563"/>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p:nvPr/>
        </p:nvGrpSpPr>
        <p:grpSpPr>
          <a:xfrm>
            <a:off x="163990" y="564425"/>
            <a:ext cx="5041240" cy="5715772"/>
            <a:chOff x="-1736" y="0"/>
            <a:chExt cx="6048671" cy="6858000"/>
          </a:xfrm>
        </p:grpSpPr>
        <p:pic>
          <p:nvPicPr>
            <p:cNvPr id="15" name="Picture 14" descr="Untitled3.png"/>
            <p:cNvPicPr>
              <a:picLocks noChangeAspect="1"/>
            </p:cNvPicPr>
            <p:nvPr/>
          </p:nvPicPr>
          <p:blipFill>
            <a:blip r:embed="rId2"/>
            <a:stretch>
              <a:fillRect/>
            </a:stretch>
          </p:blipFill>
          <p:spPr>
            <a:xfrm>
              <a:off x="-1736" y="0"/>
              <a:ext cx="6048671" cy="6858000"/>
            </a:xfrm>
            <a:prstGeom prst="rect">
              <a:avLst/>
            </a:prstGeom>
          </p:spPr>
        </p:pic>
        <p:sp>
          <p:nvSpPr>
            <p:cNvPr id="16" name="Rectangle 15"/>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
        <p:nvSpPr>
          <p:cNvPr id="18" name="TextBox 12"/>
          <p:cNvSpPr txBox="1">
            <a:spLocks noChangeArrowheads="1"/>
          </p:cNvSpPr>
          <p:nvPr/>
        </p:nvSpPr>
        <p:spPr bwMode="auto">
          <a:xfrm>
            <a:off x="4267200" y="2861181"/>
            <a:ext cx="368300" cy="1077218"/>
          </a:xfrm>
          <a:prstGeom prst="rect">
            <a:avLst/>
          </a:prstGeom>
          <a:noFill/>
          <a:ln w="9525">
            <a:noFill/>
            <a:miter lim="800000"/>
            <a:headEnd/>
            <a:tailEnd/>
          </a:ln>
          <a:effectLst>
            <a:outerShdw blurRad="50800" dist="38100" dir="5040000">
              <a:srgbClr val="000000">
                <a:alpha val="43000"/>
              </a:srgbClr>
            </a:outerShdw>
          </a:effectLst>
        </p:spPr>
        <p:txBody>
          <a:bodyPr>
            <a:spAutoFit/>
          </a:bodyPr>
          <a:lstStyle/>
          <a:p>
            <a:r>
              <a:rPr lang="en-US" sz="3200" b="1" dirty="0">
                <a:solidFill>
                  <a:srgbClr val="FF0000"/>
                </a:solidFill>
                <a:latin typeface="Rockwell Extra Bold" pitchFamily="18" charset="0"/>
              </a:rPr>
              <a:t>2</a:t>
            </a:r>
          </a:p>
        </p:txBody>
      </p:sp>
      <p:grpSp>
        <p:nvGrpSpPr>
          <p:cNvPr id="19" name="Group 18"/>
          <p:cNvGrpSpPr/>
          <p:nvPr/>
        </p:nvGrpSpPr>
        <p:grpSpPr>
          <a:xfrm>
            <a:off x="6059811" y="429762"/>
            <a:ext cx="2195189" cy="5750903"/>
            <a:chOff x="6059811" y="429762"/>
            <a:chExt cx="2195189" cy="5750903"/>
          </a:xfrm>
        </p:grpSpPr>
        <p:grpSp>
          <p:nvGrpSpPr>
            <p:cNvPr id="39" name="Group 38"/>
            <p:cNvGrpSpPr/>
            <p:nvPr/>
          </p:nvGrpSpPr>
          <p:grpSpPr>
            <a:xfrm>
              <a:off x="6059811" y="429762"/>
              <a:ext cx="2195189" cy="2635170"/>
              <a:chOff x="6059811" y="429762"/>
              <a:chExt cx="2195189" cy="2635170"/>
            </a:xfrm>
          </p:grpSpPr>
          <p:pic>
            <p:nvPicPr>
              <p:cNvPr id="21" name="Picture 14" descr="photo_frame_90.jpg"/>
              <p:cNvPicPr>
                <a:picLocks noChangeAspect="1"/>
              </p:cNvPicPr>
              <p:nvPr/>
            </p:nvPicPr>
            <p:blipFill>
              <a:blip r:embed="rId3"/>
              <a:srcRect l="3531" t="4500" r="3696" b="4111"/>
              <a:stretch>
                <a:fillRect/>
              </a:stretch>
            </p:blipFill>
            <p:spPr bwMode="auto">
              <a:xfrm rot="16200000">
                <a:off x="5839821" y="649752"/>
                <a:ext cx="2635170" cy="2195189"/>
              </a:xfrm>
              <a:prstGeom prst="rect">
                <a:avLst/>
              </a:prstGeom>
              <a:noFill/>
              <a:ln w="9525">
                <a:noFill/>
                <a:miter lim="800000"/>
                <a:headEnd/>
                <a:tailEnd/>
              </a:ln>
            </p:spPr>
          </p:pic>
          <p:pic>
            <p:nvPicPr>
              <p:cNvPr id="30" name="Picture 29" descr="2004.40.jpg"/>
              <p:cNvPicPr>
                <a:picLocks noChangeAspect="1"/>
              </p:cNvPicPr>
              <p:nvPr/>
            </p:nvPicPr>
            <p:blipFill>
              <a:blip r:embed="rId4"/>
              <a:stretch>
                <a:fillRect/>
              </a:stretch>
            </p:blipFill>
            <p:spPr>
              <a:xfrm>
                <a:off x="6473187" y="875072"/>
                <a:ext cx="1390928" cy="1749595"/>
              </a:xfrm>
              <a:prstGeom prst="rect">
                <a:avLst/>
              </a:prstGeom>
            </p:spPr>
          </p:pic>
        </p:grpSp>
        <p:grpSp>
          <p:nvGrpSpPr>
            <p:cNvPr id="38" name="Group 37"/>
            <p:cNvGrpSpPr/>
            <p:nvPr/>
          </p:nvGrpSpPr>
          <p:grpSpPr>
            <a:xfrm>
              <a:off x="6110614" y="3545495"/>
              <a:ext cx="2068190" cy="2635170"/>
              <a:chOff x="6110614" y="3545495"/>
              <a:chExt cx="2068190" cy="2635170"/>
            </a:xfrm>
          </p:grpSpPr>
          <p:pic>
            <p:nvPicPr>
              <p:cNvPr id="34" name="Picture 14" descr="photo_frame_90.jpg"/>
              <p:cNvPicPr>
                <a:picLocks noChangeAspect="1"/>
              </p:cNvPicPr>
              <p:nvPr/>
            </p:nvPicPr>
            <p:blipFill>
              <a:blip r:embed="rId3"/>
              <a:srcRect l="3531" t="4500" r="3696" b="4111"/>
              <a:stretch>
                <a:fillRect/>
              </a:stretch>
            </p:blipFill>
            <p:spPr bwMode="auto">
              <a:xfrm rot="16200000">
                <a:off x="5827124" y="3828985"/>
                <a:ext cx="2635170" cy="2068190"/>
              </a:xfrm>
              <a:prstGeom prst="rect">
                <a:avLst/>
              </a:prstGeom>
              <a:noFill/>
              <a:ln w="9525">
                <a:noFill/>
                <a:miter lim="800000"/>
                <a:headEnd/>
                <a:tailEnd/>
              </a:ln>
            </p:spPr>
          </p:pic>
          <p:pic>
            <p:nvPicPr>
              <p:cNvPr id="33" name="Picture 32" descr="2005.42.jpg"/>
              <p:cNvPicPr>
                <a:picLocks noChangeAspect="1"/>
              </p:cNvPicPr>
              <p:nvPr/>
            </p:nvPicPr>
            <p:blipFill>
              <a:blip r:embed="rId5"/>
              <a:stretch>
                <a:fillRect/>
              </a:stretch>
            </p:blipFill>
            <p:spPr>
              <a:xfrm>
                <a:off x="6466415" y="3920068"/>
                <a:ext cx="1314451" cy="1884517"/>
              </a:xfrm>
              <a:prstGeom prst="rect">
                <a:avLst/>
              </a:prstGeom>
            </p:spPr>
          </p:pic>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0" presetClass="path" presetSubtype="0" accel="50000" decel="50000" fill="hold" nodeType="withEffect">
                                  <p:stCondLst>
                                    <p:cond delay="0"/>
                                  </p:stCondLst>
                                  <p:childTnLst>
                                    <p:animMotion origin="layout" path="M -0.30139 -0.00741 L 8.67362E-19 4.07407E-6 " pathEditMode="relative" ptsTypes="AA">
                                      <p:cBhvr>
                                        <p:cTn id="11"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extBox 19"/>
          <p:cNvSpPr txBox="1"/>
          <p:nvPr/>
        </p:nvSpPr>
        <p:spPr>
          <a:xfrm>
            <a:off x="3746500" y="176199"/>
            <a:ext cx="4978400" cy="4293484"/>
          </a:xfrm>
          <a:prstGeom prst="rect">
            <a:avLst/>
          </a:prstGeom>
          <a:noFill/>
        </p:spPr>
        <p:txBody>
          <a:bodyPr wrap="square" rtlCol="0">
            <a:spAutoFit/>
          </a:bodyPr>
          <a:lstStyle/>
          <a:p>
            <a:r>
              <a:rPr lang="en-US" sz="1300" dirty="0" smtClean="0">
                <a:latin typeface="Franklin Gothic Book"/>
                <a:cs typeface="Franklin Gothic Book"/>
              </a:rPr>
              <a:t>Eugene </a:t>
            </a:r>
            <a:r>
              <a:rPr lang="en-US" sz="1300" dirty="0" err="1" smtClean="0">
                <a:latin typeface="Franklin Gothic Book"/>
                <a:cs typeface="Franklin Gothic Book"/>
              </a:rPr>
              <a:t>Atget</a:t>
            </a:r>
            <a:endParaRPr lang="en-US" sz="1300" dirty="0" smtClean="0">
              <a:latin typeface="Franklin Gothic Book"/>
              <a:cs typeface="Franklin Gothic Book"/>
            </a:endParaRPr>
          </a:p>
          <a:p>
            <a:r>
              <a:rPr lang="en-US" sz="1300" dirty="0" smtClean="0">
                <a:latin typeface="Franklin Gothic Book"/>
                <a:cs typeface="Franklin Gothic Book"/>
              </a:rPr>
              <a:t>France, 1857 – 1927 </a:t>
            </a:r>
          </a:p>
          <a:p>
            <a:r>
              <a:rPr lang="en-US" sz="1300" i="1" dirty="0" smtClean="0">
                <a:latin typeface="Franklin Gothic Book"/>
                <a:cs typeface="Franklin Gothic Book"/>
              </a:rPr>
              <a:t>Rue </a:t>
            </a:r>
            <a:r>
              <a:rPr lang="en-US" sz="1300" i="1" dirty="0" err="1" smtClean="0">
                <a:latin typeface="Franklin Gothic Book"/>
                <a:cs typeface="Franklin Gothic Book"/>
              </a:rPr>
              <a:t>Boutebrie</a:t>
            </a:r>
            <a:r>
              <a:rPr lang="en-US" sz="1300" i="1" dirty="0" smtClean="0">
                <a:latin typeface="Franklin Gothic Book"/>
                <a:cs typeface="Franklin Gothic Book"/>
              </a:rPr>
              <a:t>, Paris</a:t>
            </a:r>
          </a:p>
          <a:p>
            <a:r>
              <a:rPr lang="en-US" sz="1300" dirty="0" smtClean="0">
                <a:latin typeface="Franklin Gothic Book"/>
                <a:cs typeface="Franklin Gothic Book"/>
              </a:rPr>
              <a:t>ca. 1900</a:t>
            </a:r>
          </a:p>
          <a:p>
            <a:r>
              <a:rPr lang="en-US" sz="1300" dirty="0" smtClean="0">
                <a:latin typeface="Franklin Gothic Book"/>
                <a:cs typeface="Franklin Gothic Book"/>
              </a:rPr>
              <a:t>Albumen silver print</a:t>
            </a:r>
          </a:p>
          <a:p>
            <a:r>
              <a:rPr lang="en-US" sz="1300" dirty="0" smtClean="0">
                <a:latin typeface="Franklin Gothic Book"/>
                <a:cs typeface="Franklin Gothic Book"/>
              </a:rPr>
              <a:t>8 1/2 </a:t>
            </a:r>
            <a:r>
              <a:rPr lang="en-US" sz="1300" dirty="0" err="1" smtClean="0">
                <a:latin typeface="Franklin Gothic Book"/>
                <a:cs typeface="Franklin Gothic Book"/>
              </a:rPr>
              <a:t>x</a:t>
            </a:r>
            <a:r>
              <a:rPr lang="en-US" sz="1300" dirty="0" smtClean="0">
                <a:latin typeface="Franklin Gothic Book"/>
                <a:cs typeface="Franklin Gothic Book"/>
              </a:rPr>
              <a:t> 6 7/8 in. (21.6 </a:t>
            </a:r>
            <a:r>
              <a:rPr lang="en-US" sz="1300" dirty="0" err="1" smtClean="0">
                <a:latin typeface="Franklin Gothic Book"/>
                <a:cs typeface="Franklin Gothic Book"/>
              </a:rPr>
              <a:t>x</a:t>
            </a:r>
            <a:r>
              <a:rPr lang="en-US" sz="1300" dirty="0" smtClean="0">
                <a:latin typeface="Franklin Gothic Book"/>
                <a:cs typeface="Franklin Gothic Book"/>
              </a:rPr>
              <a:t> 17.5 cm) </a:t>
            </a:r>
          </a:p>
          <a:p>
            <a:r>
              <a:rPr lang="en-US" sz="1300" dirty="0" smtClean="0">
                <a:latin typeface="Franklin Gothic Book"/>
                <a:cs typeface="Franklin Gothic Book"/>
              </a:rPr>
              <a:t>2004.40</a:t>
            </a:r>
          </a:p>
          <a:p>
            <a:r>
              <a:rPr lang="en-US" sz="1300" dirty="0" smtClean="0">
                <a:latin typeface="Franklin Gothic Book"/>
                <a:cs typeface="Franklin Gothic Book"/>
              </a:rPr>
              <a:t>Gift of Melvin and Lorna Rubin </a:t>
            </a:r>
          </a:p>
          <a:p>
            <a:endParaRPr lang="en-US" sz="1300" dirty="0" smtClean="0">
              <a:latin typeface="Franklin Gothic Book"/>
              <a:cs typeface="Franklin Gothic Book"/>
            </a:endParaRPr>
          </a:p>
          <a:p>
            <a:r>
              <a:rPr lang="en-US" sz="1300" dirty="0" smtClean="0">
                <a:latin typeface="Franklin Gothic Book"/>
                <a:cs typeface="Franklin Gothic Book"/>
              </a:rPr>
              <a:t>Diane </a:t>
            </a:r>
            <a:r>
              <a:rPr lang="en-US" sz="1300" dirty="0" err="1" smtClean="0">
                <a:latin typeface="Franklin Gothic Book"/>
                <a:cs typeface="Franklin Gothic Book"/>
              </a:rPr>
              <a:t>Arbus</a:t>
            </a:r>
            <a:endParaRPr lang="en-US" sz="1300" dirty="0" smtClean="0">
              <a:latin typeface="Franklin Gothic Book"/>
              <a:cs typeface="Franklin Gothic Book"/>
            </a:endParaRPr>
          </a:p>
          <a:p>
            <a:r>
              <a:rPr lang="en-US" sz="1300" dirty="0" smtClean="0">
                <a:latin typeface="Franklin Gothic Book"/>
                <a:cs typeface="Franklin Gothic Book"/>
              </a:rPr>
              <a:t>American, 1923 – 1971</a:t>
            </a:r>
          </a:p>
          <a:p>
            <a:r>
              <a:rPr lang="en-US" sz="1300" i="1" dirty="0" smtClean="0">
                <a:latin typeface="Franklin Gothic Book"/>
                <a:cs typeface="Franklin Gothic Book"/>
              </a:rPr>
              <a:t>Child Teasing Another</a:t>
            </a:r>
          </a:p>
          <a:p>
            <a:r>
              <a:rPr lang="en-US" sz="1300" dirty="0" smtClean="0">
                <a:latin typeface="Franklin Gothic Book"/>
                <a:cs typeface="Franklin Gothic Book"/>
              </a:rPr>
              <a:t>1960</a:t>
            </a:r>
          </a:p>
          <a:p>
            <a:r>
              <a:rPr lang="en-US" sz="1300" dirty="0" smtClean="0">
                <a:latin typeface="Franklin Gothic Book"/>
                <a:cs typeface="Franklin Gothic Book"/>
              </a:rPr>
              <a:t>Gelatin silver print by Neil Selkirk, 1990s</a:t>
            </a:r>
          </a:p>
          <a:p>
            <a:r>
              <a:rPr lang="en-US" sz="1300" dirty="0" smtClean="0">
                <a:latin typeface="Franklin Gothic Book"/>
                <a:cs typeface="Franklin Gothic Book"/>
              </a:rPr>
              <a:t>Mat: 20 </a:t>
            </a:r>
            <a:r>
              <a:rPr lang="en-US" sz="1300" dirty="0" err="1" smtClean="0">
                <a:latin typeface="Franklin Gothic Book"/>
                <a:cs typeface="Franklin Gothic Book"/>
              </a:rPr>
              <a:t>x</a:t>
            </a:r>
            <a:r>
              <a:rPr lang="en-US" sz="1300" dirty="0" smtClean="0">
                <a:latin typeface="Franklin Gothic Book"/>
                <a:cs typeface="Franklin Gothic Book"/>
              </a:rPr>
              <a:t> 16 in. (50.8 </a:t>
            </a:r>
            <a:r>
              <a:rPr lang="en-US" sz="1300" dirty="0" err="1" smtClean="0">
                <a:latin typeface="Franklin Gothic Book"/>
                <a:cs typeface="Franklin Gothic Book"/>
              </a:rPr>
              <a:t>x</a:t>
            </a:r>
            <a:r>
              <a:rPr lang="en-US" sz="1300" dirty="0" smtClean="0">
                <a:latin typeface="Franklin Gothic Book"/>
                <a:cs typeface="Franklin Gothic Book"/>
              </a:rPr>
              <a:t> 40.6 cm) </a:t>
            </a:r>
          </a:p>
          <a:p>
            <a:r>
              <a:rPr lang="en-US" sz="1300" dirty="0" smtClean="0">
                <a:latin typeface="Franklin Gothic Book"/>
                <a:cs typeface="Franklin Gothic Book"/>
              </a:rPr>
              <a:t>Image: 8 7/8 </a:t>
            </a:r>
            <a:r>
              <a:rPr lang="en-US" sz="1300" dirty="0" err="1" smtClean="0">
                <a:latin typeface="Franklin Gothic Book"/>
                <a:cs typeface="Franklin Gothic Book"/>
              </a:rPr>
              <a:t>x</a:t>
            </a:r>
            <a:r>
              <a:rPr lang="en-US" sz="1300" dirty="0" smtClean="0">
                <a:latin typeface="Franklin Gothic Book"/>
                <a:cs typeface="Franklin Gothic Book"/>
              </a:rPr>
              <a:t> 6 in. (22.5 </a:t>
            </a:r>
            <a:r>
              <a:rPr lang="en-US" sz="1300" dirty="0" err="1" smtClean="0">
                <a:latin typeface="Franklin Gothic Book"/>
                <a:cs typeface="Franklin Gothic Book"/>
              </a:rPr>
              <a:t>x</a:t>
            </a:r>
            <a:r>
              <a:rPr lang="en-US" sz="1300" dirty="0" smtClean="0">
                <a:latin typeface="Franklin Gothic Book"/>
                <a:cs typeface="Franklin Gothic Book"/>
              </a:rPr>
              <a:t> 15.2 cm)</a:t>
            </a:r>
          </a:p>
          <a:p>
            <a:r>
              <a:rPr lang="en-US" sz="1300" dirty="0" smtClean="0">
                <a:latin typeface="Franklin Gothic Book"/>
                <a:cs typeface="Franklin Gothic Book"/>
              </a:rPr>
              <a:t>2005.42</a:t>
            </a:r>
          </a:p>
          <a:p>
            <a:r>
              <a:rPr lang="en-US" sz="1300" dirty="0" smtClean="0">
                <a:latin typeface="Franklin Gothic Book"/>
                <a:cs typeface="Franklin Gothic Book"/>
              </a:rPr>
              <a:t>Museum purchase with funds provided by the Melvin and Lorna Rubin Endowment</a:t>
            </a:r>
          </a:p>
          <a:p>
            <a:endParaRPr lang="en-US" sz="1300" dirty="0" smtClean="0">
              <a:latin typeface="Franklin Gothic Book"/>
              <a:cs typeface="Franklin Gothic Book"/>
            </a:endParaRPr>
          </a:p>
          <a:p>
            <a:endParaRPr lang="en-US" sz="1300" dirty="0">
              <a:latin typeface="Franklin Gothic Book"/>
              <a:cs typeface="Franklin Gothic Book"/>
            </a:endParaRPr>
          </a:p>
        </p:txBody>
      </p:sp>
      <p:sp>
        <p:nvSpPr>
          <p:cNvPr id="23" name="TextBox 22"/>
          <p:cNvSpPr txBox="1"/>
          <p:nvPr/>
        </p:nvSpPr>
        <p:spPr>
          <a:xfrm>
            <a:off x="3746500" y="4457604"/>
            <a:ext cx="4978400" cy="1692771"/>
          </a:xfrm>
          <a:prstGeom prst="rect">
            <a:avLst/>
          </a:prstGeom>
          <a:noFill/>
          <a:ln>
            <a:noFill/>
          </a:ln>
        </p:spPr>
        <p:txBody>
          <a:bodyPr wrap="square" rtlCol="0">
            <a:spAutoFit/>
          </a:bodyPr>
          <a:lstStyle/>
          <a:p>
            <a:r>
              <a:rPr lang="en-US" sz="1300" dirty="0" smtClean="0">
                <a:latin typeface="Franklin Gothic Book"/>
                <a:cs typeface="Franklin Gothic Book"/>
              </a:rPr>
              <a:t>The advent of photography in the late 19</a:t>
            </a:r>
            <a:r>
              <a:rPr lang="en-US" sz="1300" baseline="30000" dirty="0" smtClean="0">
                <a:latin typeface="Franklin Gothic Book"/>
                <a:cs typeface="Franklin Gothic Book"/>
              </a:rPr>
              <a:t>th</a:t>
            </a:r>
            <a:r>
              <a:rPr lang="en-US" sz="1300" dirty="0" smtClean="0">
                <a:latin typeface="Franklin Gothic Book"/>
                <a:cs typeface="Franklin Gothic Book"/>
              </a:rPr>
              <a:t> century introduced a new medium for fine art.  Museums frame photographs in simple frames regardless of the time period in which the photograph was taken.  This presents a contrast to the various frames used for paintings of similar date.  How does the style of frame influence the way you see the photograph?  If the photographs were placed in carved, gilded frames would it change the way you think about the image?</a:t>
            </a:r>
          </a:p>
          <a:p>
            <a:endParaRPr lang="en-US" sz="1300" dirty="0" smtClean="0">
              <a:latin typeface="Franklin Gothic Book"/>
              <a:cs typeface="Franklin Gothic Book"/>
            </a:endParaRPr>
          </a:p>
        </p:txBody>
      </p:sp>
      <p:sp>
        <p:nvSpPr>
          <p:cNvPr id="24" name="TextBox 23"/>
          <p:cNvSpPr txBox="1"/>
          <p:nvPr/>
        </p:nvSpPr>
        <p:spPr>
          <a:xfrm>
            <a:off x="3746500" y="6362506"/>
            <a:ext cx="4329204" cy="292388"/>
          </a:xfrm>
          <a:prstGeom prst="rect">
            <a:avLst/>
          </a:prstGeom>
          <a:noFill/>
        </p:spPr>
        <p:txBody>
          <a:bodyPr wrap="square" rtlCol="0">
            <a:spAutoFit/>
          </a:bodyPr>
          <a:lstStyle/>
          <a:p>
            <a:r>
              <a:rPr lang="en-US" sz="1300" b="1" dirty="0" smtClean="0">
                <a:solidFill>
                  <a:srgbClr val="FFFF00"/>
                </a:solidFill>
                <a:latin typeface="Franklin Gothic Medium"/>
                <a:cs typeface="Franklin Gothic Medium"/>
              </a:rPr>
              <a:t>Framing method: </a:t>
            </a:r>
            <a:r>
              <a:rPr lang="en-US" sz="1300" dirty="0" smtClean="0">
                <a:latin typeface="Franklin Gothic Book"/>
                <a:cs typeface="Franklin Gothic Book"/>
              </a:rPr>
              <a:t>matted, same frame, hang vertically</a:t>
            </a:r>
            <a:endParaRPr lang="en-US" sz="1300" dirty="0">
              <a:latin typeface="Franklin Gothic Book"/>
              <a:cs typeface="Franklin Gothic Book"/>
            </a:endParaRPr>
          </a:p>
        </p:txBody>
      </p:sp>
      <p:grpSp>
        <p:nvGrpSpPr>
          <p:cNvPr id="32" name="Group 31"/>
          <p:cNvGrpSpPr/>
          <p:nvPr/>
        </p:nvGrpSpPr>
        <p:grpSpPr>
          <a:xfrm>
            <a:off x="806625" y="506985"/>
            <a:ext cx="2368375" cy="5887565"/>
            <a:chOff x="6059811" y="155344"/>
            <a:chExt cx="2423789" cy="6025321"/>
          </a:xfrm>
        </p:grpSpPr>
        <p:grpSp>
          <p:nvGrpSpPr>
            <p:cNvPr id="26" name="Group 25"/>
            <p:cNvGrpSpPr/>
            <p:nvPr/>
          </p:nvGrpSpPr>
          <p:grpSpPr>
            <a:xfrm>
              <a:off x="6059811" y="155344"/>
              <a:ext cx="2423789" cy="2909588"/>
              <a:chOff x="6059811" y="429762"/>
              <a:chExt cx="2195189" cy="2635170"/>
            </a:xfrm>
          </p:grpSpPr>
          <p:pic>
            <p:nvPicPr>
              <p:cNvPr id="27" name="Picture 14" descr="photo_frame_90.jpg"/>
              <p:cNvPicPr>
                <a:picLocks noChangeAspect="1"/>
              </p:cNvPicPr>
              <p:nvPr/>
            </p:nvPicPr>
            <p:blipFill>
              <a:blip r:embed="rId3"/>
              <a:srcRect l="3531" t="4500" r="3696" b="4111"/>
              <a:stretch>
                <a:fillRect/>
              </a:stretch>
            </p:blipFill>
            <p:spPr bwMode="auto">
              <a:xfrm rot="16200000">
                <a:off x="5839821" y="649752"/>
                <a:ext cx="2635170" cy="2195189"/>
              </a:xfrm>
              <a:prstGeom prst="rect">
                <a:avLst/>
              </a:prstGeom>
              <a:noFill/>
              <a:ln w="9525">
                <a:noFill/>
                <a:miter lim="800000"/>
                <a:headEnd/>
                <a:tailEnd/>
              </a:ln>
            </p:spPr>
          </p:pic>
          <p:pic>
            <p:nvPicPr>
              <p:cNvPr id="28" name="Picture 27" descr="2004.40.jpg"/>
              <p:cNvPicPr>
                <a:picLocks noChangeAspect="1"/>
              </p:cNvPicPr>
              <p:nvPr/>
            </p:nvPicPr>
            <p:blipFill>
              <a:blip r:embed="rId4"/>
              <a:stretch>
                <a:fillRect/>
              </a:stretch>
            </p:blipFill>
            <p:spPr>
              <a:xfrm>
                <a:off x="6473187" y="875072"/>
                <a:ext cx="1390928" cy="1749595"/>
              </a:xfrm>
              <a:prstGeom prst="rect">
                <a:avLst/>
              </a:prstGeom>
            </p:spPr>
          </p:pic>
        </p:grpSp>
        <p:grpSp>
          <p:nvGrpSpPr>
            <p:cNvPr id="29" name="Group 28"/>
            <p:cNvGrpSpPr/>
            <p:nvPr/>
          </p:nvGrpSpPr>
          <p:grpSpPr>
            <a:xfrm>
              <a:off x="6110613" y="3271076"/>
              <a:ext cx="2283565" cy="2909589"/>
              <a:chOff x="6110614" y="3545495"/>
              <a:chExt cx="2068190" cy="2635170"/>
            </a:xfrm>
          </p:grpSpPr>
          <p:pic>
            <p:nvPicPr>
              <p:cNvPr id="30" name="Picture 14" descr="photo_frame_90.jpg"/>
              <p:cNvPicPr>
                <a:picLocks noChangeAspect="1"/>
              </p:cNvPicPr>
              <p:nvPr/>
            </p:nvPicPr>
            <p:blipFill>
              <a:blip r:embed="rId3"/>
              <a:srcRect l="3531" t="4500" r="3696" b="4111"/>
              <a:stretch>
                <a:fillRect/>
              </a:stretch>
            </p:blipFill>
            <p:spPr bwMode="auto">
              <a:xfrm rot="16200000">
                <a:off x="5827124" y="3828985"/>
                <a:ext cx="2635170" cy="2068190"/>
              </a:xfrm>
              <a:prstGeom prst="rect">
                <a:avLst/>
              </a:prstGeom>
              <a:noFill/>
              <a:ln w="9525">
                <a:noFill/>
                <a:miter lim="800000"/>
                <a:headEnd/>
                <a:tailEnd/>
              </a:ln>
            </p:spPr>
          </p:pic>
          <p:pic>
            <p:nvPicPr>
              <p:cNvPr id="31" name="Picture 30" descr="2005.42.jpg"/>
              <p:cNvPicPr>
                <a:picLocks noChangeAspect="1"/>
              </p:cNvPicPr>
              <p:nvPr/>
            </p:nvPicPr>
            <p:blipFill>
              <a:blip r:embed="rId5"/>
              <a:stretch>
                <a:fillRect/>
              </a:stretch>
            </p:blipFill>
            <p:spPr>
              <a:xfrm>
                <a:off x="6466415" y="3920068"/>
                <a:ext cx="1314451" cy="1884517"/>
              </a:xfrm>
              <a:prstGeom prst="rect">
                <a:avLst/>
              </a:prstGeom>
            </p:spPr>
          </p:pic>
        </p:gr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p:nvPr/>
        </p:nvGrpSpPr>
        <p:grpSpPr>
          <a:xfrm>
            <a:off x="163990" y="564425"/>
            <a:ext cx="5041240" cy="5715772"/>
            <a:chOff x="-1736" y="0"/>
            <a:chExt cx="6048671" cy="6858000"/>
          </a:xfrm>
        </p:grpSpPr>
        <p:pic>
          <p:nvPicPr>
            <p:cNvPr id="15" name="Picture 14" descr="Untitled3.png"/>
            <p:cNvPicPr>
              <a:picLocks noChangeAspect="1"/>
            </p:cNvPicPr>
            <p:nvPr/>
          </p:nvPicPr>
          <p:blipFill>
            <a:blip r:embed="rId3"/>
            <a:stretch>
              <a:fillRect/>
            </a:stretch>
          </p:blipFill>
          <p:spPr>
            <a:xfrm>
              <a:off x="-1736" y="0"/>
              <a:ext cx="6048671" cy="6858000"/>
            </a:xfrm>
            <a:prstGeom prst="rect">
              <a:avLst/>
            </a:prstGeom>
          </p:spPr>
        </p:pic>
        <p:sp>
          <p:nvSpPr>
            <p:cNvPr id="16" name="Rectangle 15"/>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
        <p:nvSpPr>
          <p:cNvPr id="23" name="TextBox 11"/>
          <p:cNvSpPr txBox="1">
            <a:spLocks noChangeArrowheads="1"/>
          </p:cNvSpPr>
          <p:nvPr/>
        </p:nvSpPr>
        <p:spPr bwMode="auto">
          <a:xfrm>
            <a:off x="4170362" y="1869243"/>
            <a:ext cx="368308" cy="1076961"/>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3</a:t>
            </a:r>
          </a:p>
        </p:txBody>
      </p:sp>
      <p:grpSp>
        <p:nvGrpSpPr>
          <p:cNvPr id="29" name="Group 28"/>
          <p:cNvGrpSpPr/>
          <p:nvPr/>
        </p:nvGrpSpPr>
        <p:grpSpPr>
          <a:xfrm>
            <a:off x="5631959" y="1206500"/>
            <a:ext cx="3049588" cy="4073619"/>
            <a:chOff x="5459412" y="400050"/>
            <a:chExt cx="2581275" cy="3448050"/>
          </a:xfrm>
        </p:grpSpPr>
        <p:sp>
          <p:nvSpPr>
            <p:cNvPr id="26" name="Rectangle 25"/>
            <p:cNvSpPr/>
            <p:nvPr/>
          </p:nvSpPr>
          <p:spPr>
            <a:xfrm>
              <a:off x="5605462" y="533401"/>
              <a:ext cx="2273300" cy="319087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ame 26"/>
            <p:cNvSpPr/>
            <p:nvPr/>
          </p:nvSpPr>
          <p:spPr>
            <a:xfrm>
              <a:off x="5459412" y="400050"/>
              <a:ext cx="2581275" cy="3448050"/>
            </a:xfrm>
            <a:prstGeom prst="frame">
              <a:avLst>
                <a:gd name="adj1" fmla="val 8072"/>
              </a:avLst>
            </a:prstGeom>
            <a:solidFill>
              <a:schemeClr val="tx1"/>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8" name="Picture 17" descr="1989.12.1.jpg"/>
            <p:cNvPicPr>
              <a:picLocks noChangeAspect="1"/>
            </p:cNvPicPr>
            <p:nvPr/>
          </p:nvPicPr>
          <p:blipFill>
            <a:blip r:embed="rId4"/>
            <a:srcRect/>
            <a:stretch>
              <a:fillRect/>
            </a:stretch>
          </p:blipFill>
          <p:spPr bwMode="auto">
            <a:xfrm>
              <a:off x="5935702" y="852488"/>
              <a:ext cx="1643023" cy="2536825"/>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0" presetClass="path" presetSubtype="0" accel="50000" decel="50000" fill="hold" nodeType="withEffect">
                                  <p:stCondLst>
                                    <p:cond delay="0"/>
                                  </p:stCondLst>
                                  <p:childTnLst>
                                    <p:animMotion origin="layout" path="M -0.30417 -0.16667 L -5.55556E-6 -2.96296E-6 " pathEditMode="relative" ptsTypes="AA">
                                      <p:cBhvr>
                                        <p:cTn id="11"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extBox 19"/>
          <p:cNvSpPr txBox="1"/>
          <p:nvPr/>
        </p:nvSpPr>
        <p:spPr>
          <a:xfrm>
            <a:off x="4154396" y="619590"/>
            <a:ext cx="3895243" cy="2092881"/>
          </a:xfrm>
          <a:prstGeom prst="rect">
            <a:avLst/>
          </a:prstGeom>
          <a:noFill/>
        </p:spPr>
        <p:txBody>
          <a:bodyPr wrap="square" rtlCol="0">
            <a:spAutoFit/>
          </a:bodyPr>
          <a:lstStyle/>
          <a:p>
            <a:r>
              <a:rPr lang="en-US" sz="1400" dirty="0" smtClean="0">
                <a:latin typeface="Franklin Gothic Book"/>
                <a:cs typeface="Franklin Gothic Book"/>
              </a:rPr>
              <a:t>Andy Warhol</a:t>
            </a:r>
          </a:p>
          <a:p>
            <a:r>
              <a:rPr lang="en-US" sz="1400" dirty="0" smtClean="0">
                <a:latin typeface="Franklin Gothic Book"/>
                <a:cs typeface="Franklin Gothic Book"/>
              </a:rPr>
              <a:t>American, 1928 – 1987</a:t>
            </a:r>
          </a:p>
          <a:p>
            <a:r>
              <a:rPr lang="en-US" sz="1400" i="1" dirty="0" smtClean="0">
                <a:latin typeface="Franklin Gothic Book"/>
                <a:cs typeface="Franklin Gothic Book"/>
              </a:rPr>
              <a:t>Soup Can, Vegetarian Vegetable</a:t>
            </a:r>
          </a:p>
          <a:p>
            <a:r>
              <a:rPr lang="en-US" sz="1400" dirty="0" smtClean="0">
                <a:latin typeface="Franklin Gothic Book"/>
                <a:cs typeface="Franklin Gothic Book"/>
              </a:rPr>
              <a:t>1964</a:t>
            </a:r>
          </a:p>
          <a:p>
            <a:r>
              <a:rPr lang="en-US" sz="1400" dirty="0" smtClean="0">
                <a:latin typeface="Franklin Gothic Book"/>
                <a:cs typeface="Franklin Gothic Book"/>
              </a:rPr>
              <a:t>Silkscreen</a:t>
            </a:r>
          </a:p>
          <a:p>
            <a:r>
              <a:rPr lang="en-US" sz="1400" dirty="0" smtClean="0">
                <a:latin typeface="Franklin Gothic Book"/>
                <a:cs typeface="Franklin Gothic Book"/>
              </a:rPr>
              <a:t>Print mark: 32 </a:t>
            </a:r>
            <a:r>
              <a:rPr lang="en-US" sz="1400" dirty="0" err="1" smtClean="0">
                <a:latin typeface="Franklin Gothic Book"/>
                <a:cs typeface="Franklin Gothic Book"/>
              </a:rPr>
              <a:t>x</a:t>
            </a:r>
            <a:r>
              <a:rPr lang="en-US" sz="1400" dirty="0" smtClean="0">
                <a:latin typeface="Franklin Gothic Book"/>
                <a:cs typeface="Franklin Gothic Book"/>
              </a:rPr>
              <a:t> 18 3/4 in.</a:t>
            </a:r>
          </a:p>
          <a:p>
            <a:r>
              <a:rPr lang="en-US" sz="1400" dirty="0" smtClean="0">
                <a:latin typeface="Franklin Gothic Book"/>
                <a:cs typeface="Franklin Gothic Book"/>
              </a:rPr>
              <a:t>Frame: 41 5/8 </a:t>
            </a:r>
            <a:r>
              <a:rPr lang="en-US" sz="1400" dirty="0" err="1" smtClean="0">
                <a:latin typeface="Franklin Gothic Book"/>
                <a:cs typeface="Franklin Gothic Book"/>
              </a:rPr>
              <a:t>x</a:t>
            </a:r>
            <a:r>
              <a:rPr lang="en-US" sz="1400" dirty="0" smtClean="0">
                <a:latin typeface="Franklin Gothic Book"/>
                <a:cs typeface="Franklin Gothic Book"/>
              </a:rPr>
              <a:t> 29 1/4 in. (105.7 </a:t>
            </a:r>
            <a:r>
              <a:rPr lang="en-US" sz="1400" dirty="0" err="1" smtClean="0">
                <a:latin typeface="Franklin Gothic Book"/>
                <a:cs typeface="Franklin Gothic Book"/>
              </a:rPr>
              <a:t>x</a:t>
            </a:r>
            <a:r>
              <a:rPr lang="en-US" sz="1400" dirty="0" smtClean="0">
                <a:latin typeface="Franklin Gothic Book"/>
                <a:cs typeface="Franklin Gothic Book"/>
              </a:rPr>
              <a:t> 74.3 cm)</a:t>
            </a:r>
          </a:p>
          <a:p>
            <a:r>
              <a:rPr lang="en-US" sz="1400" dirty="0" smtClean="0">
                <a:latin typeface="Franklin Gothic Book"/>
                <a:cs typeface="Franklin Gothic Book"/>
              </a:rPr>
              <a:t>1989.12.1</a:t>
            </a:r>
          </a:p>
          <a:p>
            <a:r>
              <a:rPr lang="en-US" sz="1400" dirty="0" smtClean="0">
                <a:latin typeface="Franklin Gothic Book"/>
                <a:cs typeface="Franklin Gothic Book"/>
              </a:rPr>
              <a:t>Gift of Richard Anuszkiewicz </a:t>
            </a:r>
            <a:endParaRPr lang="en-US" sz="1400" dirty="0">
              <a:latin typeface="Franklin Gothic Book"/>
              <a:cs typeface="Franklin Gothic Book"/>
            </a:endParaRPr>
          </a:p>
        </p:txBody>
      </p:sp>
      <p:sp>
        <p:nvSpPr>
          <p:cNvPr id="23" name="TextBox 22"/>
          <p:cNvSpPr txBox="1"/>
          <p:nvPr/>
        </p:nvSpPr>
        <p:spPr>
          <a:xfrm>
            <a:off x="4154396" y="2961431"/>
            <a:ext cx="4659404" cy="2462213"/>
          </a:xfrm>
          <a:prstGeom prst="rect">
            <a:avLst/>
          </a:prstGeom>
          <a:noFill/>
          <a:ln>
            <a:noFill/>
          </a:ln>
        </p:spPr>
        <p:txBody>
          <a:bodyPr wrap="square" rtlCol="0">
            <a:spAutoFit/>
          </a:bodyPr>
          <a:lstStyle/>
          <a:p>
            <a:r>
              <a:rPr lang="en-US" sz="1400" dirty="0" smtClean="0">
                <a:latin typeface="Franklin Gothic Book"/>
                <a:cs typeface="Franklin Gothic Book"/>
              </a:rPr>
              <a:t>Contemporary art challenges the need for frames.  Some works benefit from a frame’s appearance while others bypass the use of frames entirely.  Pop art collapses the space between everyday life and art.  It often uses commercial imagery as social commentary.  Andy Warhol is known for his “factory” that produced hundreds of silkscreened controversial works.  Warhol’s </a:t>
            </a:r>
            <a:r>
              <a:rPr lang="en-US" sz="1400" i="1" dirty="0" smtClean="0">
                <a:latin typeface="Franklin Gothic Book"/>
                <a:cs typeface="Franklin Gothic Book"/>
              </a:rPr>
              <a:t>Soup Can, Vegetarian Vegetable</a:t>
            </a:r>
            <a:r>
              <a:rPr lang="en-US" sz="1400" dirty="0" smtClean="0">
                <a:latin typeface="Franklin Gothic Book"/>
                <a:cs typeface="Franklin Gothic Book"/>
              </a:rPr>
              <a:t> is both matted and framed.  Does the frame intensify or weaken the commercialism of the image?  Does it make the image a work of art?</a:t>
            </a:r>
          </a:p>
          <a:p>
            <a:endParaRPr lang="en-US" sz="1400" dirty="0">
              <a:latin typeface="Franklin Gothic Book"/>
              <a:cs typeface="Franklin Gothic Book"/>
            </a:endParaRPr>
          </a:p>
        </p:txBody>
      </p:sp>
      <p:sp>
        <p:nvSpPr>
          <p:cNvPr id="24" name="TextBox 23"/>
          <p:cNvSpPr txBox="1"/>
          <p:nvPr/>
        </p:nvSpPr>
        <p:spPr>
          <a:xfrm>
            <a:off x="4154396" y="5505201"/>
            <a:ext cx="4659404" cy="523220"/>
          </a:xfrm>
          <a:prstGeom prst="rect">
            <a:avLst/>
          </a:prstGeom>
          <a:noFill/>
        </p:spPr>
        <p:txBody>
          <a:bodyPr wrap="square" rtlCol="0">
            <a:spAutoFit/>
          </a:bodyPr>
          <a:lstStyle/>
          <a:p>
            <a:r>
              <a:rPr lang="en-US" sz="1400" b="1" dirty="0" smtClean="0">
                <a:solidFill>
                  <a:srgbClr val="FFFF00"/>
                </a:solidFill>
                <a:latin typeface="Franklin Gothic Medium"/>
                <a:cs typeface="Franklin Gothic Medium"/>
              </a:rPr>
              <a:t>Framing method: </a:t>
            </a:r>
            <a:r>
              <a:rPr lang="en-US" sz="1400" dirty="0" smtClean="0">
                <a:latin typeface="Franklin Gothic Book"/>
                <a:cs typeface="Franklin Gothic Book"/>
              </a:rPr>
              <a:t>matted, framed, hang elevated above eye level</a:t>
            </a:r>
            <a:endParaRPr lang="en-US" sz="1400" dirty="0">
              <a:latin typeface="Franklin Gothic Book"/>
              <a:cs typeface="Franklin Gothic Book"/>
            </a:endParaRPr>
          </a:p>
        </p:txBody>
      </p:sp>
      <p:grpSp>
        <p:nvGrpSpPr>
          <p:cNvPr id="14" name="Group 13"/>
          <p:cNvGrpSpPr/>
          <p:nvPr/>
        </p:nvGrpSpPr>
        <p:grpSpPr>
          <a:xfrm>
            <a:off x="378083" y="1078463"/>
            <a:ext cx="3457316" cy="4618260"/>
            <a:chOff x="5459412" y="400050"/>
            <a:chExt cx="2581275" cy="3448050"/>
          </a:xfrm>
        </p:grpSpPr>
        <p:sp>
          <p:nvSpPr>
            <p:cNvPr id="18" name="Rectangle 17"/>
            <p:cNvSpPr/>
            <p:nvPr/>
          </p:nvSpPr>
          <p:spPr>
            <a:xfrm>
              <a:off x="5605462" y="533401"/>
              <a:ext cx="2273300" cy="319087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ame 18"/>
            <p:cNvSpPr/>
            <p:nvPr/>
          </p:nvSpPr>
          <p:spPr>
            <a:xfrm>
              <a:off x="5459412" y="400050"/>
              <a:ext cx="2581275" cy="3448050"/>
            </a:xfrm>
            <a:prstGeom prst="frame">
              <a:avLst>
                <a:gd name="adj1" fmla="val 8072"/>
              </a:avLst>
            </a:prstGeom>
            <a:solidFill>
              <a:schemeClr val="tx1"/>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1" name="Picture 17" descr="1989.12.1.jpg"/>
            <p:cNvPicPr>
              <a:picLocks noChangeAspect="1"/>
            </p:cNvPicPr>
            <p:nvPr/>
          </p:nvPicPr>
          <p:blipFill>
            <a:blip r:embed="rId2"/>
            <a:srcRect/>
            <a:stretch>
              <a:fillRect/>
            </a:stretch>
          </p:blipFill>
          <p:spPr bwMode="auto">
            <a:xfrm>
              <a:off x="5935702" y="852488"/>
              <a:ext cx="1643023" cy="2536825"/>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p:nvPr/>
        </p:nvGrpSpPr>
        <p:grpSpPr>
          <a:xfrm>
            <a:off x="163990" y="564425"/>
            <a:ext cx="5041240" cy="5715772"/>
            <a:chOff x="-1736" y="0"/>
            <a:chExt cx="6048671" cy="6858000"/>
          </a:xfrm>
        </p:grpSpPr>
        <p:pic>
          <p:nvPicPr>
            <p:cNvPr id="15" name="Picture 14" descr="Untitled3.png"/>
            <p:cNvPicPr>
              <a:picLocks noChangeAspect="1"/>
            </p:cNvPicPr>
            <p:nvPr/>
          </p:nvPicPr>
          <p:blipFill>
            <a:blip r:embed="rId2"/>
            <a:stretch>
              <a:fillRect/>
            </a:stretch>
          </p:blipFill>
          <p:spPr>
            <a:xfrm>
              <a:off x="-1736" y="0"/>
              <a:ext cx="6048671" cy="6858000"/>
            </a:xfrm>
            <a:prstGeom prst="rect">
              <a:avLst/>
            </a:prstGeom>
          </p:spPr>
        </p:pic>
        <p:sp>
          <p:nvSpPr>
            <p:cNvPr id="16" name="Rectangle 15"/>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
        <p:nvSpPr>
          <p:cNvPr id="13" name="TextBox 9"/>
          <p:cNvSpPr txBox="1">
            <a:spLocks noChangeArrowheads="1"/>
          </p:cNvSpPr>
          <p:nvPr/>
        </p:nvSpPr>
        <p:spPr bwMode="auto">
          <a:xfrm>
            <a:off x="4013200" y="1604852"/>
            <a:ext cx="368300" cy="1077349"/>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4</a:t>
            </a:r>
          </a:p>
        </p:txBody>
      </p:sp>
      <p:grpSp>
        <p:nvGrpSpPr>
          <p:cNvPr id="68" name="Group 67"/>
          <p:cNvGrpSpPr/>
          <p:nvPr/>
        </p:nvGrpSpPr>
        <p:grpSpPr>
          <a:xfrm>
            <a:off x="6476999" y="1155700"/>
            <a:ext cx="1803402" cy="5124496"/>
            <a:chOff x="6476999" y="1155700"/>
            <a:chExt cx="1803402" cy="5124496"/>
          </a:xfrm>
        </p:grpSpPr>
        <p:sp>
          <p:nvSpPr>
            <p:cNvPr id="43" name="Rectangle 42"/>
            <p:cNvSpPr/>
            <p:nvPr/>
          </p:nvSpPr>
          <p:spPr>
            <a:xfrm>
              <a:off x="6704803" y="1528651"/>
              <a:ext cx="1335093" cy="1319776"/>
            </a:xfrm>
            <a:prstGeom prst="rect">
              <a:avLst/>
            </a:prstGeom>
            <a:solidFill>
              <a:schemeClr val="bg2">
                <a:lumMod val="40000"/>
                <a:lumOff val="60000"/>
                <a:alpha val="19000"/>
              </a:schemeClr>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bwMode="auto">
            <a:xfrm>
              <a:off x="6489700" y="1155700"/>
              <a:ext cx="1790700" cy="2618997"/>
            </a:xfrm>
            <a:prstGeom prst="rect">
              <a:avLst/>
            </a:prstGeom>
            <a:no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bwMode="auto">
            <a:xfrm>
              <a:off x="6489700" y="3213100"/>
              <a:ext cx="1790700" cy="306709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rapezoid 30"/>
            <p:cNvSpPr/>
            <p:nvPr/>
          </p:nvSpPr>
          <p:spPr>
            <a:xfrm>
              <a:off x="6489700" y="2840149"/>
              <a:ext cx="1790700" cy="372951"/>
            </a:xfrm>
            <a:prstGeom prst="trapezoid">
              <a:avLst>
                <a:gd name="adj" fmla="val 59053"/>
              </a:avLst>
            </a:prstGeom>
            <a:gradFill flip="none" rotWithShape="1">
              <a:gsLst>
                <a:gs pos="25000">
                  <a:schemeClr val="tx1"/>
                </a:gs>
                <a:gs pos="93000">
                  <a:schemeClr val="bg1">
                    <a:lumMod val="65000"/>
                    <a:lumOff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campbells-vegetable-soup-condensed-50-oz-can.jpg"/>
            <p:cNvPicPr>
              <a:picLocks noChangeAspect="1"/>
            </p:cNvPicPr>
            <p:nvPr/>
          </p:nvPicPr>
          <p:blipFill>
            <a:blip r:embed="rId3"/>
            <a:srcRect l="24001" r="22667"/>
            <a:stretch>
              <a:fillRect/>
            </a:stretch>
          </p:blipFill>
          <p:spPr bwMode="auto">
            <a:xfrm>
              <a:off x="7116980" y="2209800"/>
              <a:ext cx="433493" cy="812899"/>
            </a:xfrm>
            <a:prstGeom prst="rect">
              <a:avLst/>
            </a:prstGeom>
            <a:noFill/>
            <a:ln w="9525">
              <a:noFill/>
              <a:miter lim="800000"/>
              <a:headEnd/>
              <a:tailEnd/>
            </a:ln>
          </p:spPr>
        </p:pic>
        <p:sp>
          <p:nvSpPr>
            <p:cNvPr id="51" name="Trapezoid 50"/>
            <p:cNvSpPr/>
            <p:nvPr/>
          </p:nvSpPr>
          <p:spPr>
            <a:xfrm flipV="1">
              <a:off x="6477000" y="1155700"/>
              <a:ext cx="1790700" cy="372951"/>
            </a:xfrm>
            <a:prstGeom prst="trapezoid">
              <a:avLst>
                <a:gd name="adj" fmla="val 55648"/>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rapezoid 53"/>
            <p:cNvSpPr/>
            <p:nvPr/>
          </p:nvSpPr>
          <p:spPr>
            <a:xfrm rot="5400000" flipV="1">
              <a:off x="7125099" y="2070500"/>
              <a:ext cx="2057399" cy="227804"/>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rapezoid 54"/>
            <p:cNvSpPr/>
            <p:nvPr/>
          </p:nvSpPr>
          <p:spPr>
            <a:xfrm rot="16200000" flipH="1" flipV="1">
              <a:off x="5562201" y="2070498"/>
              <a:ext cx="2057399" cy="227804"/>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rot="16200000" flipV="1">
              <a:off x="6410778" y="1234625"/>
              <a:ext cx="372950" cy="215104"/>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flipH="1" flipV="1">
              <a:off x="7960971" y="1209222"/>
              <a:ext cx="372949" cy="265910"/>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par>
                                <p:cTn id="10" presetID="0" presetClass="path" presetSubtype="0" accel="50000" decel="50000" fill="hold" nodeType="withEffect">
                                  <p:stCondLst>
                                    <p:cond delay="0"/>
                                  </p:stCondLst>
                                  <p:childTnLst>
                                    <p:animMotion origin="layout" path="M -0.33888 -0.26296 L 7.77778E-6 -4.81481E-6 " pathEditMode="relative" ptsTypes="AA">
                                      <p:cBhvr>
                                        <p:cTn id="11" dur="2000" fill="hold"/>
                                        <p:tgtEl>
                                          <p:spTgt spid="6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extBox 19"/>
          <p:cNvSpPr txBox="1"/>
          <p:nvPr/>
        </p:nvSpPr>
        <p:spPr>
          <a:xfrm>
            <a:off x="4154396" y="1598868"/>
            <a:ext cx="3895243" cy="738664"/>
          </a:xfrm>
          <a:prstGeom prst="rect">
            <a:avLst/>
          </a:prstGeom>
          <a:noFill/>
        </p:spPr>
        <p:txBody>
          <a:bodyPr wrap="square" rtlCol="0">
            <a:spAutoFit/>
          </a:bodyPr>
          <a:lstStyle/>
          <a:p>
            <a:r>
              <a:rPr lang="en-US" sz="1400" i="1" dirty="0" smtClean="0">
                <a:latin typeface="Franklin Gothic Book"/>
                <a:cs typeface="Franklin Gothic Book"/>
              </a:rPr>
              <a:t>Campbell’s Vegetable Vegetarian soup can</a:t>
            </a:r>
          </a:p>
          <a:p>
            <a:r>
              <a:rPr lang="en-US" sz="1400" dirty="0" smtClean="0">
                <a:latin typeface="Franklin Gothic Book"/>
                <a:cs typeface="Franklin Gothic Book"/>
              </a:rPr>
              <a:t>2011</a:t>
            </a:r>
          </a:p>
          <a:p>
            <a:r>
              <a:rPr lang="en-US" sz="1400" dirty="0" smtClean="0">
                <a:latin typeface="Franklin Gothic Book"/>
                <a:cs typeface="Franklin Gothic Book"/>
              </a:rPr>
              <a:t>Aluminum, paper, soup</a:t>
            </a:r>
            <a:endParaRPr lang="en-US" sz="1400" dirty="0">
              <a:latin typeface="Franklin Gothic Book"/>
              <a:cs typeface="Franklin Gothic Book"/>
            </a:endParaRPr>
          </a:p>
        </p:txBody>
      </p:sp>
      <p:sp>
        <p:nvSpPr>
          <p:cNvPr id="23" name="TextBox 22"/>
          <p:cNvSpPr txBox="1"/>
          <p:nvPr/>
        </p:nvSpPr>
        <p:spPr>
          <a:xfrm>
            <a:off x="4154396" y="2653204"/>
            <a:ext cx="4659404" cy="2031325"/>
          </a:xfrm>
          <a:prstGeom prst="rect">
            <a:avLst/>
          </a:prstGeom>
          <a:noFill/>
          <a:ln>
            <a:noFill/>
          </a:ln>
        </p:spPr>
        <p:txBody>
          <a:bodyPr wrap="square" rtlCol="0">
            <a:spAutoFit/>
          </a:bodyPr>
          <a:lstStyle/>
          <a:p>
            <a:r>
              <a:rPr lang="en-US" sz="1400" dirty="0" smtClean="0">
                <a:latin typeface="Franklin Gothic Book"/>
                <a:cs typeface="Franklin Gothic Book"/>
              </a:rPr>
              <a:t>Does displaying an object in an art museum automatically make it a work of art?  Warhol changed the relationship between popular culture and art.  Here the exhibition questions the connections between an infamous painting and the original object it depicts.  By framing this common object behind glass in a museum, how are your perceptions of the can confronted?  Does this juxtaposition influence you to think differently about the Warhol painting?</a:t>
            </a:r>
          </a:p>
          <a:p>
            <a:endParaRPr lang="en-US" sz="1400" dirty="0">
              <a:latin typeface="Franklin Gothic Book"/>
              <a:cs typeface="Franklin Gothic Book"/>
            </a:endParaRPr>
          </a:p>
        </p:txBody>
      </p:sp>
      <p:sp>
        <p:nvSpPr>
          <p:cNvPr id="24" name="TextBox 23"/>
          <p:cNvSpPr txBox="1"/>
          <p:nvPr/>
        </p:nvSpPr>
        <p:spPr>
          <a:xfrm>
            <a:off x="4154396" y="4862858"/>
            <a:ext cx="4329204" cy="307777"/>
          </a:xfrm>
          <a:prstGeom prst="rect">
            <a:avLst/>
          </a:prstGeom>
          <a:noFill/>
        </p:spPr>
        <p:txBody>
          <a:bodyPr wrap="square" rtlCol="0">
            <a:spAutoFit/>
          </a:bodyPr>
          <a:lstStyle/>
          <a:p>
            <a:r>
              <a:rPr lang="en-US" sz="1400" b="1" dirty="0" smtClean="0">
                <a:solidFill>
                  <a:srgbClr val="FFFF00"/>
                </a:solidFill>
                <a:latin typeface="Franklin Gothic Medium"/>
                <a:cs typeface="Franklin Gothic Medium"/>
              </a:rPr>
              <a:t>Framing method: </a:t>
            </a:r>
            <a:r>
              <a:rPr lang="en-US" sz="1400" dirty="0" smtClean="0">
                <a:latin typeface="Franklin Gothic Book"/>
                <a:cs typeface="Franklin Gothic Book"/>
              </a:rPr>
              <a:t>pedestal, </a:t>
            </a:r>
            <a:r>
              <a:rPr lang="en-US" sz="1400" dirty="0" err="1" smtClean="0">
                <a:latin typeface="Franklin Gothic Book"/>
                <a:cs typeface="Franklin Gothic Book"/>
              </a:rPr>
              <a:t>vitrine</a:t>
            </a:r>
            <a:r>
              <a:rPr lang="en-US" sz="1400" dirty="0" smtClean="0">
                <a:latin typeface="Franklin Gothic Book"/>
                <a:cs typeface="Franklin Gothic Book"/>
              </a:rPr>
              <a:t>, against wall</a:t>
            </a:r>
            <a:endParaRPr lang="en-US" sz="1400" dirty="0">
              <a:latin typeface="Franklin Gothic Book"/>
              <a:cs typeface="Franklin Gothic Book"/>
            </a:endParaRPr>
          </a:p>
        </p:txBody>
      </p:sp>
      <p:grpSp>
        <p:nvGrpSpPr>
          <p:cNvPr id="14" name="Group 13"/>
          <p:cNvGrpSpPr/>
          <p:nvPr/>
        </p:nvGrpSpPr>
        <p:grpSpPr>
          <a:xfrm>
            <a:off x="1129746" y="625488"/>
            <a:ext cx="2006477" cy="5701549"/>
            <a:chOff x="6476999" y="1155700"/>
            <a:chExt cx="1803402" cy="5124496"/>
          </a:xfrm>
        </p:grpSpPr>
        <p:sp>
          <p:nvSpPr>
            <p:cNvPr id="18" name="Rectangle 17"/>
            <p:cNvSpPr/>
            <p:nvPr/>
          </p:nvSpPr>
          <p:spPr>
            <a:xfrm>
              <a:off x="6704803" y="1528651"/>
              <a:ext cx="1335093" cy="1319776"/>
            </a:xfrm>
            <a:prstGeom prst="rect">
              <a:avLst/>
            </a:prstGeom>
            <a:solidFill>
              <a:schemeClr val="bg2">
                <a:lumMod val="40000"/>
                <a:lumOff val="60000"/>
                <a:alpha val="19000"/>
              </a:schemeClr>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bwMode="auto">
            <a:xfrm>
              <a:off x="6489700" y="1155700"/>
              <a:ext cx="1790700" cy="2618997"/>
            </a:xfrm>
            <a:prstGeom prst="rect">
              <a:avLst/>
            </a:prstGeom>
            <a:no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bwMode="auto">
            <a:xfrm>
              <a:off x="6489700" y="3213100"/>
              <a:ext cx="1790700" cy="306709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rapezoid 21"/>
            <p:cNvSpPr/>
            <p:nvPr/>
          </p:nvSpPr>
          <p:spPr>
            <a:xfrm>
              <a:off x="6489700" y="2840149"/>
              <a:ext cx="1790700" cy="372951"/>
            </a:xfrm>
            <a:prstGeom prst="trapezoid">
              <a:avLst>
                <a:gd name="adj" fmla="val 59053"/>
              </a:avLst>
            </a:prstGeom>
            <a:gradFill flip="none" rotWithShape="1">
              <a:gsLst>
                <a:gs pos="25000">
                  <a:schemeClr val="tx1"/>
                </a:gs>
                <a:gs pos="93000">
                  <a:schemeClr val="bg1">
                    <a:lumMod val="65000"/>
                    <a:lumOff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campbells-vegetable-soup-condensed-50-oz-can.jpg"/>
            <p:cNvPicPr>
              <a:picLocks noChangeAspect="1"/>
            </p:cNvPicPr>
            <p:nvPr/>
          </p:nvPicPr>
          <p:blipFill>
            <a:blip r:embed="rId2"/>
            <a:srcRect l="24001" r="22667"/>
            <a:stretch>
              <a:fillRect/>
            </a:stretch>
          </p:blipFill>
          <p:spPr bwMode="auto">
            <a:xfrm>
              <a:off x="7116980" y="2209800"/>
              <a:ext cx="433493" cy="812899"/>
            </a:xfrm>
            <a:prstGeom prst="rect">
              <a:avLst/>
            </a:prstGeom>
            <a:noFill/>
            <a:ln w="9525">
              <a:noFill/>
              <a:miter lim="800000"/>
              <a:headEnd/>
              <a:tailEnd/>
            </a:ln>
          </p:spPr>
        </p:pic>
        <p:sp>
          <p:nvSpPr>
            <p:cNvPr id="26" name="Trapezoid 25"/>
            <p:cNvSpPr/>
            <p:nvPr/>
          </p:nvSpPr>
          <p:spPr>
            <a:xfrm flipV="1">
              <a:off x="6477000" y="1155700"/>
              <a:ext cx="1790700" cy="372951"/>
            </a:xfrm>
            <a:prstGeom prst="trapezoid">
              <a:avLst>
                <a:gd name="adj" fmla="val 55648"/>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rapezoid 26"/>
            <p:cNvSpPr/>
            <p:nvPr/>
          </p:nvSpPr>
          <p:spPr>
            <a:xfrm rot="5400000" flipV="1">
              <a:off x="7125099" y="2070500"/>
              <a:ext cx="2057399" cy="227804"/>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rapezoid 27"/>
            <p:cNvSpPr/>
            <p:nvPr/>
          </p:nvSpPr>
          <p:spPr>
            <a:xfrm rot="16200000" flipH="1" flipV="1">
              <a:off x="5562201" y="2070498"/>
              <a:ext cx="2057399" cy="227804"/>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rot="16200000" flipV="1">
              <a:off x="6410778" y="1234625"/>
              <a:ext cx="372950" cy="215104"/>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flipH="1" flipV="1">
              <a:off x="7960971" y="1209222"/>
              <a:ext cx="372949" cy="265910"/>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p:nvPr/>
        </p:nvGrpSpPr>
        <p:grpSpPr>
          <a:xfrm>
            <a:off x="163990" y="564425"/>
            <a:ext cx="5041240" cy="5715772"/>
            <a:chOff x="-1736" y="0"/>
            <a:chExt cx="6048671" cy="6858000"/>
          </a:xfrm>
        </p:grpSpPr>
        <p:pic>
          <p:nvPicPr>
            <p:cNvPr id="15" name="Picture 14" descr="Untitled3.png"/>
            <p:cNvPicPr>
              <a:picLocks noChangeAspect="1"/>
            </p:cNvPicPr>
            <p:nvPr/>
          </p:nvPicPr>
          <p:blipFill>
            <a:blip r:embed="rId2"/>
            <a:stretch>
              <a:fillRect/>
            </a:stretch>
          </p:blipFill>
          <p:spPr>
            <a:xfrm>
              <a:off x="-1736" y="0"/>
              <a:ext cx="6048671" cy="6858000"/>
            </a:xfrm>
            <a:prstGeom prst="rect">
              <a:avLst/>
            </a:prstGeom>
          </p:spPr>
        </p:pic>
        <p:sp>
          <p:nvSpPr>
            <p:cNvPr id="16" name="Rectangle 15"/>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
        <p:nvSpPr>
          <p:cNvPr id="13" name="TextBox 12"/>
          <p:cNvSpPr txBox="1">
            <a:spLocks noChangeArrowheads="1"/>
          </p:cNvSpPr>
          <p:nvPr/>
        </p:nvSpPr>
        <p:spPr bwMode="auto">
          <a:xfrm>
            <a:off x="2009352" y="1030794"/>
            <a:ext cx="368300" cy="1077406"/>
          </a:xfrm>
          <a:prstGeom prst="rect">
            <a:avLst/>
          </a:prstGeom>
          <a:noFill/>
          <a:ln w="9525">
            <a:noFill/>
            <a:miter lim="800000"/>
            <a:headEnd/>
            <a:tailEnd/>
          </a:ln>
          <a:effectLst>
            <a:outerShdw blurRad="50800" dist="38100" dir="5160000">
              <a:srgbClr val="000000">
                <a:alpha val="43000"/>
              </a:srgbClr>
            </a:outerShdw>
          </a:effectLst>
        </p:spPr>
        <p:txBody>
          <a:bodyPr>
            <a:spAutoFit/>
          </a:bodyPr>
          <a:lstStyle/>
          <a:p>
            <a:r>
              <a:rPr lang="en-US" sz="3200" b="1" dirty="0">
                <a:solidFill>
                  <a:srgbClr val="FF0000"/>
                </a:solidFill>
                <a:latin typeface="Rockwell Extra Bold" pitchFamily="18" charset="0"/>
              </a:rPr>
              <a:t>5</a:t>
            </a:r>
          </a:p>
        </p:txBody>
      </p:sp>
      <p:grpSp>
        <p:nvGrpSpPr>
          <p:cNvPr id="23" name="Group 22"/>
          <p:cNvGrpSpPr/>
          <p:nvPr/>
        </p:nvGrpSpPr>
        <p:grpSpPr>
          <a:xfrm>
            <a:off x="4483100" y="1600200"/>
            <a:ext cx="4305300" cy="3501897"/>
            <a:chOff x="4483100" y="1600200"/>
            <a:chExt cx="4305300" cy="3501897"/>
          </a:xfrm>
        </p:grpSpPr>
        <p:pic>
          <p:nvPicPr>
            <p:cNvPr id="22" name="Picture 21" descr="2002.31.8.jpg"/>
            <p:cNvPicPr/>
            <p:nvPr/>
          </p:nvPicPr>
          <p:blipFill>
            <a:blip r:embed="rId3"/>
            <a:stretch>
              <a:fillRect/>
            </a:stretch>
          </p:blipFill>
          <p:spPr>
            <a:xfrm>
              <a:off x="4483100" y="1954221"/>
              <a:ext cx="4236720" cy="3147876"/>
            </a:xfrm>
            <a:prstGeom prst="rect">
              <a:avLst/>
            </a:prstGeom>
          </p:spPr>
        </p:pic>
        <p:sp>
          <p:nvSpPr>
            <p:cNvPr id="46" name="Frame 45"/>
            <p:cNvSpPr/>
            <p:nvPr/>
          </p:nvSpPr>
          <p:spPr bwMode="auto">
            <a:xfrm>
              <a:off x="4483100" y="3149600"/>
              <a:ext cx="863600" cy="1079500"/>
            </a:xfrm>
            <a:prstGeom prst="fram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7" name="Frame 46"/>
            <p:cNvSpPr/>
            <p:nvPr/>
          </p:nvSpPr>
          <p:spPr bwMode="auto">
            <a:xfrm>
              <a:off x="5346700" y="2070100"/>
              <a:ext cx="863600" cy="673100"/>
            </a:xfrm>
            <a:prstGeom prst="fram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8" name="Frame 47"/>
            <p:cNvSpPr/>
            <p:nvPr/>
          </p:nvSpPr>
          <p:spPr bwMode="auto">
            <a:xfrm>
              <a:off x="6362700" y="2959100"/>
              <a:ext cx="584200" cy="673100"/>
            </a:xfrm>
            <a:prstGeom prst="fram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9" name="Frame 48"/>
            <p:cNvSpPr/>
            <p:nvPr/>
          </p:nvSpPr>
          <p:spPr bwMode="auto">
            <a:xfrm>
              <a:off x="8026400" y="2406650"/>
              <a:ext cx="762000" cy="1225550"/>
            </a:xfrm>
            <a:prstGeom prst="fram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50" name="Straight Connector 49"/>
            <p:cNvCxnSpPr/>
            <p:nvPr/>
          </p:nvCxnSpPr>
          <p:spPr bwMode="auto">
            <a:xfrm rot="5400000" flipH="1" flipV="1">
              <a:off x="3874294" y="2374106"/>
              <a:ext cx="1549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auto">
            <a:xfrm rot="5400000" flipH="1" flipV="1">
              <a:off x="4382294" y="2374106"/>
              <a:ext cx="1549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bwMode="auto">
            <a:xfrm rot="5400000" flipH="1" flipV="1">
              <a:off x="5302250" y="1835150"/>
              <a:ext cx="47148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bwMode="auto">
            <a:xfrm rot="5400000" flipH="1" flipV="1">
              <a:off x="5809457" y="1834356"/>
              <a:ext cx="471488"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bwMode="auto">
            <a:xfrm rot="5400000" flipH="1" flipV="1">
              <a:off x="5847557" y="2278856"/>
              <a:ext cx="13589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bwMode="auto">
            <a:xfrm rot="5400000" flipH="1" flipV="1">
              <a:off x="6090444" y="2278856"/>
              <a:ext cx="13589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bwMode="auto">
            <a:xfrm rot="5400000" flipH="1" flipV="1">
              <a:off x="7788276" y="2001837"/>
              <a:ext cx="80645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bwMode="auto">
            <a:xfrm rot="5400000" flipH="1" flipV="1">
              <a:off x="8282782" y="2002631"/>
              <a:ext cx="806450" cy="1587"/>
            </a:xfrm>
            <a:prstGeom prst="line">
              <a:avLst/>
            </a:prstGeom>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0" presetClass="path" presetSubtype="0" accel="50000" decel="50000" fill="hold" nodeType="withEffect">
                                  <p:stCondLst>
                                    <p:cond delay="0"/>
                                  </p:stCondLst>
                                  <p:childTnLst>
                                    <p:animMotion origin="layout" path="M -0.47917 -0.29444 L 3.33333E-6 -3.33333E-6 " pathEditMode="relative" ptsTypes="AA">
                                      <p:cBhvr>
                                        <p:cTn id="11"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extBox 19"/>
          <p:cNvSpPr txBox="1"/>
          <p:nvPr/>
        </p:nvSpPr>
        <p:spPr>
          <a:xfrm>
            <a:off x="4368801" y="277938"/>
            <a:ext cx="4114800" cy="1661993"/>
          </a:xfrm>
          <a:prstGeom prst="rect">
            <a:avLst/>
          </a:prstGeom>
          <a:noFill/>
        </p:spPr>
        <p:txBody>
          <a:bodyPr wrap="square" rtlCol="0">
            <a:spAutoFit/>
          </a:bodyPr>
          <a:lstStyle/>
          <a:p>
            <a:r>
              <a:rPr lang="en-US" sz="1400" i="1" dirty="0" smtClean="0">
                <a:latin typeface="Franklin Gothic Book"/>
                <a:cs typeface="Franklin Gothic Book"/>
              </a:rPr>
              <a:t>Hammock</a:t>
            </a:r>
            <a:r>
              <a:rPr lang="en-US" sz="1400" dirty="0" smtClean="0">
                <a:latin typeface="Franklin Gothic Book"/>
                <a:cs typeface="Franklin Gothic Book"/>
              </a:rPr>
              <a:t/>
            </a:r>
            <a:br>
              <a:rPr lang="en-US" sz="1400" dirty="0" smtClean="0">
                <a:latin typeface="Franklin Gothic Book"/>
                <a:cs typeface="Franklin Gothic Book"/>
              </a:rPr>
            </a:br>
            <a:r>
              <a:rPr lang="en-US" sz="1400" dirty="0" err="1" smtClean="0">
                <a:latin typeface="Franklin Gothic Book"/>
                <a:cs typeface="Franklin Gothic Book"/>
              </a:rPr>
              <a:t>Mende</a:t>
            </a:r>
            <a:r>
              <a:rPr lang="en-US" sz="1400" dirty="0" smtClean="0">
                <a:latin typeface="Franklin Gothic Book"/>
                <a:cs typeface="Franklin Gothic Book"/>
              </a:rPr>
              <a:t> people, Southern Sierra Leone</a:t>
            </a:r>
          </a:p>
          <a:p>
            <a:r>
              <a:rPr lang="en-US" sz="1400" dirty="0" err="1" smtClean="0">
                <a:latin typeface="Franklin Gothic Book"/>
                <a:cs typeface="Franklin Gothic Book"/>
              </a:rPr>
              <a:t>c</a:t>
            </a:r>
            <a:r>
              <a:rPr lang="en-US" sz="1400" dirty="0" smtClean="0">
                <a:latin typeface="Franklin Gothic Book"/>
                <a:cs typeface="Franklin Gothic Book"/>
              </a:rPr>
              <a:t>. 1950</a:t>
            </a:r>
            <a:br>
              <a:rPr lang="en-US" sz="1400" dirty="0" smtClean="0">
                <a:latin typeface="Franklin Gothic Book"/>
                <a:cs typeface="Franklin Gothic Book"/>
              </a:rPr>
            </a:br>
            <a:r>
              <a:rPr lang="en-US" sz="1400" dirty="0" smtClean="0">
                <a:latin typeface="Franklin Gothic Book"/>
                <a:cs typeface="Franklin Gothic Book"/>
              </a:rPr>
              <a:t>Cotton</a:t>
            </a:r>
            <a:br>
              <a:rPr lang="en-US" sz="1400" dirty="0" smtClean="0">
                <a:latin typeface="Franklin Gothic Book"/>
                <a:cs typeface="Franklin Gothic Book"/>
              </a:rPr>
            </a:br>
            <a:r>
              <a:rPr lang="en-US" sz="1400" dirty="0" smtClean="0">
                <a:latin typeface="Franklin Gothic Book"/>
                <a:cs typeface="Franklin Gothic Book"/>
              </a:rPr>
              <a:t>26 in. </a:t>
            </a:r>
            <a:r>
              <a:rPr lang="en-US" sz="1400" dirty="0" err="1" smtClean="0">
                <a:latin typeface="Franklin Gothic Book"/>
                <a:cs typeface="Franklin Gothic Book"/>
              </a:rPr>
              <a:t>x</a:t>
            </a:r>
            <a:r>
              <a:rPr lang="en-US" sz="1400" dirty="0" smtClean="0">
                <a:latin typeface="Franklin Gothic Book"/>
                <a:cs typeface="Franklin Gothic Book"/>
              </a:rPr>
              <a:t> 7 ft. 3 in. (66 </a:t>
            </a:r>
            <a:r>
              <a:rPr lang="en-US" sz="1400" dirty="0" err="1" smtClean="0">
                <a:latin typeface="Franklin Gothic Book"/>
                <a:cs typeface="Franklin Gothic Book"/>
              </a:rPr>
              <a:t>x</a:t>
            </a:r>
            <a:r>
              <a:rPr lang="en-US" sz="1400" dirty="0" smtClean="0">
                <a:latin typeface="Franklin Gothic Book"/>
                <a:cs typeface="Franklin Gothic Book"/>
              </a:rPr>
              <a:t> 221 cm)</a:t>
            </a:r>
            <a:br>
              <a:rPr lang="en-US" sz="1400" dirty="0" smtClean="0">
                <a:latin typeface="Franklin Gothic Book"/>
                <a:cs typeface="Franklin Gothic Book"/>
              </a:rPr>
            </a:br>
            <a:r>
              <a:rPr lang="en-US" sz="1400" dirty="0" smtClean="0">
                <a:latin typeface="Franklin Gothic Book"/>
                <a:cs typeface="Franklin Gothic Book"/>
              </a:rPr>
              <a:t>2002.31.8</a:t>
            </a:r>
          </a:p>
          <a:p>
            <a:r>
              <a:rPr lang="en-US" sz="1400" dirty="0" smtClean="0">
                <a:latin typeface="Franklin Gothic Book"/>
                <a:cs typeface="Franklin Gothic Book"/>
              </a:rPr>
              <a:t>Gift of Lewis </a:t>
            </a:r>
            <a:r>
              <a:rPr lang="en-US" sz="1400" dirty="0" err="1" smtClean="0">
                <a:latin typeface="Franklin Gothic Book"/>
                <a:cs typeface="Franklin Gothic Book"/>
              </a:rPr>
              <a:t>Berner</a:t>
            </a:r>
            <a:r>
              <a:rPr lang="en-US" sz="1400" dirty="0" smtClean="0">
                <a:latin typeface="Franklin Gothic Book"/>
                <a:cs typeface="Franklin Gothic Book"/>
              </a:rPr>
              <a:t> and family </a:t>
            </a:r>
            <a:endParaRPr lang="en-US" sz="1400" dirty="0">
              <a:latin typeface="Franklin Gothic Book"/>
              <a:cs typeface="Franklin Gothic Book"/>
            </a:endParaRPr>
          </a:p>
        </p:txBody>
      </p:sp>
      <p:sp>
        <p:nvSpPr>
          <p:cNvPr id="23" name="TextBox 22"/>
          <p:cNvSpPr txBox="1"/>
          <p:nvPr/>
        </p:nvSpPr>
        <p:spPr>
          <a:xfrm>
            <a:off x="4368801" y="2127651"/>
            <a:ext cx="4444999" cy="3108544"/>
          </a:xfrm>
          <a:prstGeom prst="rect">
            <a:avLst/>
          </a:prstGeom>
          <a:noFill/>
          <a:ln>
            <a:noFill/>
          </a:ln>
        </p:spPr>
        <p:txBody>
          <a:bodyPr wrap="square" rtlCol="0">
            <a:spAutoFit/>
          </a:bodyPr>
          <a:lstStyle/>
          <a:p>
            <a:r>
              <a:rPr lang="en-US" sz="1400" dirty="0" smtClean="0">
                <a:latin typeface="Franklin Gothic Book"/>
                <a:cs typeface="Franklin Gothic Book"/>
              </a:rPr>
              <a:t>What happens when decorated materials like canvas, wood, or paper are unframed?  It simply becomes an object with a decorated surface.  A picture frame hides the edges of such materials and disguises the fact that the image is applied to an object.  Why then are the edges of this textile exposed?  What kinds of objects are unframed?</a:t>
            </a:r>
          </a:p>
          <a:p>
            <a:endParaRPr lang="en-US" sz="1400" dirty="0" smtClean="0">
              <a:latin typeface="Franklin Gothic Book"/>
              <a:cs typeface="Franklin Gothic Book"/>
            </a:endParaRPr>
          </a:p>
          <a:p>
            <a:r>
              <a:rPr lang="en-US" sz="1400" dirty="0" smtClean="0">
                <a:latin typeface="Franklin Gothic Book"/>
                <a:cs typeface="Franklin Gothic Book"/>
              </a:rPr>
              <a:t>These frames draw attention to specific parts of the textile.  Frames create visual borders.  The borders cut off the lines, colors, patterns, and textures of the painting, as well as help focus attention on the enclosed spaces.</a:t>
            </a:r>
          </a:p>
          <a:p>
            <a:endParaRPr lang="en-US" sz="1400" dirty="0">
              <a:latin typeface="Franklin Gothic Book"/>
              <a:cs typeface="Franklin Gothic Book"/>
            </a:endParaRPr>
          </a:p>
        </p:txBody>
      </p:sp>
      <p:sp>
        <p:nvSpPr>
          <p:cNvPr id="24" name="TextBox 23"/>
          <p:cNvSpPr txBox="1"/>
          <p:nvPr/>
        </p:nvSpPr>
        <p:spPr>
          <a:xfrm>
            <a:off x="4368800" y="5236195"/>
            <a:ext cx="4445000" cy="1169551"/>
          </a:xfrm>
          <a:prstGeom prst="rect">
            <a:avLst/>
          </a:prstGeom>
          <a:noFill/>
        </p:spPr>
        <p:txBody>
          <a:bodyPr wrap="square" rtlCol="0">
            <a:spAutoFit/>
          </a:bodyPr>
          <a:lstStyle/>
          <a:p>
            <a:r>
              <a:rPr lang="en-US" sz="1400" b="1" dirty="0" smtClean="0">
                <a:solidFill>
                  <a:srgbClr val="FFFF00"/>
                </a:solidFill>
                <a:latin typeface="Franklin Gothic Medium"/>
                <a:cs typeface="Franklin Gothic Medium"/>
              </a:rPr>
              <a:t>Framing method: </a:t>
            </a:r>
            <a:r>
              <a:rPr lang="en-US" sz="1400" dirty="0" smtClean="0">
                <a:latin typeface="Franklin Gothic Book"/>
                <a:cs typeface="Franklin Gothic Book"/>
              </a:rPr>
              <a:t>object mounted on wall, empty picture frames hanging from ceiling at various heights</a:t>
            </a:r>
          </a:p>
          <a:p>
            <a:endParaRPr lang="en-US" sz="1400" dirty="0" smtClean="0">
              <a:latin typeface="Franklin Gothic Book"/>
              <a:cs typeface="Franklin Gothic Book"/>
            </a:endParaRPr>
          </a:p>
          <a:p>
            <a:r>
              <a:rPr lang="en-US" sz="1400" dirty="0" smtClean="0">
                <a:solidFill>
                  <a:srgbClr val="FFFF00"/>
                </a:solidFill>
                <a:latin typeface="Franklin Gothic Medium"/>
                <a:cs typeface="Franklin Gothic Medium"/>
              </a:rPr>
              <a:t>Alternative framing method: </a:t>
            </a:r>
            <a:r>
              <a:rPr lang="en-US" sz="1400" dirty="0" smtClean="0">
                <a:latin typeface="Franklin Gothic Book"/>
                <a:cs typeface="Franklin Gothic Book"/>
              </a:rPr>
              <a:t>object mounted on wall, Plexiglas in front of textile, frame decals on Plexiglas</a:t>
            </a:r>
            <a:endParaRPr lang="en-US" sz="1400" dirty="0">
              <a:latin typeface="Franklin Gothic Book"/>
              <a:cs typeface="Franklin Gothic Book"/>
            </a:endParaRPr>
          </a:p>
        </p:txBody>
      </p:sp>
      <p:grpSp>
        <p:nvGrpSpPr>
          <p:cNvPr id="21" name="Group 20"/>
          <p:cNvGrpSpPr/>
          <p:nvPr/>
        </p:nvGrpSpPr>
        <p:grpSpPr>
          <a:xfrm>
            <a:off x="298213" y="1939930"/>
            <a:ext cx="3887627" cy="3162165"/>
            <a:chOff x="4483100" y="1600200"/>
            <a:chExt cx="4305300" cy="3501897"/>
          </a:xfrm>
        </p:grpSpPr>
        <p:pic>
          <p:nvPicPr>
            <p:cNvPr id="22" name="Picture 21" descr="2002.31.8.jpg"/>
            <p:cNvPicPr/>
            <p:nvPr/>
          </p:nvPicPr>
          <p:blipFill>
            <a:blip r:embed="rId2"/>
            <a:stretch>
              <a:fillRect/>
            </a:stretch>
          </p:blipFill>
          <p:spPr>
            <a:xfrm>
              <a:off x="4483100" y="1954221"/>
              <a:ext cx="4236720" cy="3147876"/>
            </a:xfrm>
            <a:prstGeom prst="rect">
              <a:avLst/>
            </a:prstGeom>
          </p:spPr>
        </p:pic>
        <p:sp>
          <p:nvSpPr>
            <p:cNvPr id="25" name="Frame 24"/>
            <p:cNvSpPr/>
            <p:nvPr/>
          </p:nvSpPr>
          <p:spPr bwMode="auto">
            <a:xfrm>
              <a:off x="4483100" y="3149600"/>
              <a:ext cx="863600" cy="1079500"/>
            </a:xfrm>
            <a:prstGeom prst="fram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6" name="Frame 25"/>
            <p:cNvSpPr/>
            <p:nvPr/>
          </p:nvSpPr>
          <p:spPr bwMode="auto">
            <a:xfrm>
              <a:off x="5346700" y="2070100"/>
              <a:ext cx="863600" cy="673100"/>
            </a:xfrm>
            <a:prstGeom prst="fram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7" name="Frame 26"/>
            <p:cNvSpPr/>
            <p:nvPr/>
          </p:nvSpPr>
          <p:spPr bwMode="auto">
            <a:xfrm>
              <a:off x="6362700" y="2959100"/>
              <a:ext cx="584200" cy="673100"/>
            </a:xfrm>
            <a:prstGeom prst="fram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0" name="Frame 29"/>
            <p:cNvSpPr/>
            <p:nvPr/>
          </p:nvSpPr>
          <p:spPr bwMode="auto">
            <a:xfrm>
              <a:off x="8026400" y="2406650"/>
              <a:ext cx="762000" cy="1225550"/>
            </a:xfrm>
            <a:prstGeom prst="fram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45" name="Straight Connector 44"/>
            <p:cNvCxnSpPr/>
            <p:nvPr/>
          </p:nvCxnSpPr>
          <p:spPr bwMode="auto">
            <a:xfrm rot="5400000" flipH="1" flipV="1">
              <a:off x="3874294" y="2374106"/>
              <a:ext cx="1549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flipH="1" flipV="1">
              <a:off x="4382294" y="2374106"/>
              <a:ext cx="1549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bwMode="auto">
            <a:xfrm rot="5400000" flipH="1" flipV="1">
              <a:off x="5302250" y="1835150"/>
              <a:ext cx="47148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bwMode="auto">
            <a:xfrm rot="5400000" flipH="1" flipV="1">
              <a:off x="5809457" y="1834356"/>
              <a:ext cx="471488"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flipH="1" flipV="1">
              <a:off x="5847557" y="2278856"/>
              <a:ext cx="135890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flipH="1" flipV="1">
              <a:off x="6090444" y="2278856"/>
              <a:ext cx="13589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bwMode="auto">
            <a:xfrm rot="5400000" flipH="1" flipV="1">
              <a:off x="7788276" y="2001837"/>
              <a:ext cx="80645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bwMode="auto">
            <a:xfrm rot="5400000" flipH="1" flipV="1">
              <a:off x="8282782" y="2002631"/>
              <a:ext cx="806450" cy="1587"/>
            </a:xfrm>
            <a:prstGeom prst="line">
              <a:avLst/>
            </a:prstGeom>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700" y="787400"/>
            <a:ext cx="8356600" cy="5338763"/>
          </a:xfrm>
        </p:spPr>
        <p:txBody>
          <a:bodyPr/>
          <a:lstStyle/>
          <a:p>
            <a:pPr>
              <a:buNone/>
            </a:pPr>
            <a:r>
              <a:rPr lang="en-US" sz="6000" dirty="0" smtClean="0">
                <a:latin typeface="Franklin Gothic Medium"/>
                <a:cs typeface="Franklin Gothic Medium"/>
              </a:rPr>
              <a:t>What is </a:t>
            </a:r>
          </a:p>
          <a:p>
            <a:pPr>
              <a:buNone/>
            </a:pPr>
            <a:r>
              <a:rPr lang="en-US" sz="6000" dirty="0" smtClean="0">
                <a:latin typeface="Franklin Gothic Medium"/>
                <a:cs typeface="Franklin Gothic Medium"/>
              </a:rPr>
              <a:t>			</a:t>
            </a:r>
            <a:r>
              <a:rPr lang="en-US" sz="6000" i="1" dirty="0" smtClean="0">
                <a:latin typeface="Franklin Gothic Medium"/>
                <a:cs typeface="Franklin Gothic Medium"/>
              </a:rPr>
              <a:t>Framing the Frame</a:t>
            </a:r>
            <a:r>
              <a:rPr lang="en-US" sz="6000" dirty="0" smtClean="0">
                <a:latin typeface="Franklin Gothic Medium"/>
                <a:cs typeface="Franklin Gothic Medium"/>
              </a:rPr>
              <a:t>?</a:t>
            </a:r>
          </a:p>
          <a:p>
            <a:pPr>
              <a:buNone/>
            </a:pPr>
            <a:endParaRPr lang="en-US" sz="2000" dirty="0" smtClean="0">
              <a:latin typeface="Franklin Gothic Medium"/>
              <a:cs typeface="Franklin Gothic Medium"/>
            </a:endParaRPr>
          </a:p>
          <a:p>
            <a:pPr>
              <a:buNone/>
            </a:pPr>
            <a:r>
              <a:rPr lang="en-US" dirty="0" smtClean="0">
                <a:latin typeface="Franklin Gothic Book"/>
                <a:cs typeface="Franklin Gothic Book"/>
              </a:rPr>
              <a:t>An opportunity for visitors to visually engage with various frames and framing techniques as well as provide the foundation and tools to critically think about the broader context of frames in an art museum </a:t>
            </a:r>
            <a:endParaRPr lang="en-US" dirty="0">
              <a:latin typeface="Franklin Gothic Book"/>
              <a:cs typeface="Franklin Gothic Book"/>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p:nvPr/>
        </p:nvGrpSpPr>
        <p:grpSpPr>
          <a:xfrm>
            <a:off x="163990" y="564425"/>
            <a:ext cx="5041240" cy="5715772"/>
            <a:chOff x="-1736" y="0"/>
            <a:chExt cx="6048671" cy="6858000"/>
          </a:xfrm>
        </p:grpSpPr>
        <p:pic>
          <p:nvPicPr>
            <p:cNvPr id="15" name="Picture 14" descr="Untitled3.png"/>
            <p:cNvPicPr>
              <a:picLocks noChangeAspect="1"/>
            </p:cNvPicPr>
            <p:nvPr/>
          </p:nvPicPr>
          <p:blipFill>
            <a:blip r:embed="rId2"/>
            <a:stretch>
              <a:fillRect/>
            </a:stretch>
          </p:blipFill>
          <p:spPr>
            <a:xfrm>
              <a:off x="-1736" y="0"/>
              <a:ext cx="6048671" cy="6858000"/>
            </a:xfrm>
            <a:prstGeom prst="rect">
              <a:avLst/>
            </a:prstGeom>
          </p:spPr>
        </p:pic>
        <p:sp>
          <p:nvSpPr>
            <p:cNvPr id="16" name="Rectangle 15"/>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
        <p:nvSpPr>
          <p:cNvPr id="13" name="TextBox 9"/>
          <p:cNvSpPr txBox="1">
            <a:spLocks noChangeArrowheads="1"/>
          </p:cNvSpPr>
          <p:nvPr/>
        </p:nvSpPr>
        <p:spPr bwMode="auto">
          <a:xfrm>
            <a:off x="1837829" y="2309818"/>
            <a:ext cx="368300" cy="1077218"/>
          </a:xfrm>
          <a:prstGeom prst="rect">
            <a:avLst/>
          </a:prstGeom>
          <a:noFill/>
          <a:ln w="9525">
            <a:noFill/>
            <a:miter lim="800000"/>
            <a:headEnd/>
            <a:tailEnd/>
          </a:ln>
          <a:effectLst>
            <a:outerShdw blurRad="50800" dist="38100" dir="5160000">
              <a:srgbClr val="000000">
                <a:alpha val="43000"/>
              </a:srgbClr>
            </a:outerShdw>
          </a:effectLst>
        </p:spPr>
        <p:txBody>
          <a:bodyPr>
            <a:spAutoFit/>
          </a:bodyPr>
          <a:lstStyle/>
          <a:p>
            <a:r>
              <a:rPr lang="en-US" sz="3200" b="1" dirty="0">
                <a:solidFill>
                  <a:srgbClr val="FF0000"/>
                </a:solidFill>
                <a:latin typeface="Rockwell Extra Bold" pitchFamily="18" charset="0"/>
              </a:rPr>
              <a:t>6</a:t>
            </a:r>
          </a:p>
        </p:txBody>
      </p:sp>
      <p:grpSp>
        <p:nvGrpSpPr>
          <p:cNvPr id="24" name="Group 23"/>
          <p:cNvGrpSpPr/>
          <p:nvPr/>
        </p:nvGrpSpPr>
        <p:grpSpPr>
          <a:xfrm>
            <a:off x="6464295" y="965911"/>
            <a:ext cx="1803403" cy="5124496"/>
            <a:chOff x="6464295" y="965911"/>
            <a:chExt cx="1803403" cy="5124496"/>
          </a:xfrm>
        </p:grpSpPr>
        <p:grpSp>
          <p:nvGrpSpPr>
            <p:cNvPr id="21" name="Group 20"/>
            <p:cNvGrpSpPr/>
            <p:nvPr/>
          </p:nvGrpSpPr>
          <p:grpSpPr>
            <a:xfrm>
              <a:off x="6464295" y="965911"/>
              <a:ext cx="1803403" cy="5124496"/>
              <a:chOff x="6464295" y="965911"/>
              <a:chExt cx="1803403" cy="5124496"/>
            </a:xfrm>
          </p:grpSpPr>
          <p:sp>
            <p:nvSpPr>
              <p:cNvPr id="43" name="Rectangle 42"/>
              <p:cNvSpPr/>
              <p:nvPr/>
            </p:nvSpPr>
            <p:spPr>
              <a:xfrm>
                <a:off x="6692100" y="1338862"/>
                <a:ext cx="1309687" cy="3927698"/>
              </a:xfrm>
              <a:prstGeom prst="rect">
                <a:avLst/>
              </a:prstGeom>
              <a:solidFill>
                <a:schemeClr val="bg2">
                  <a:lumMod val="40000"/>
                  <a:lumOff val="60000"/>
                  <a:alpha val="19000"/>
                </a:schemeClr>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bwMode="auto">
              <a:xfrm>
                <a:off x="6476997" y="965911"/>
                <a:ext cx="1790700" cy="4673600"/>
              </a:xfrm>
              <a:prstGeom prst="rect">
                <a:avLst/>
              </a:prstGeom>
              <a:no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bwMode="auto">
              <a:xfrm>
                <a:off x="6476997" y="5639511"/>
                <a:ext cx="1790700" cy="45089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rapezoid 30"/>
              <p:cNvSpPr/>
              <p:nvPr/>
            </p:nvSpPr>
            <p:spPr>
              <a:xfrm>
                <a:off x="6464295" y="5266560"/>
                <a:ext cx="1790700" cy="372951"/>
              </a:xfrm>
              <a:prstGeom prst="trapezoid">
                <a:avLst>
                  <a:gd name="adj" fmla="val 59053"/>
                </a:avLst>
              </a:prstGeom>
              <a:gradFill flip="none" rotWithShape="1">
                <a:gsLst>
                  <a:gs pos="25000">
                    <a:schemeClr val="tx1"/>
                  </a:gs>
                  <a:gs pos="93000">
                    <a:schemeClr val="bg1">
                      <a:lumMod val="65000"/>
                      <a:lumOff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rapezoid 50"/>
              <p:cNvSpPr/>
              <p:nvPr/>
            </p:nvSpPr>
            <p:spPr>
              <a:xfrm flipV="1">
                <a:off x="6464297" y="965911"/>
                <a:ext cx="1790700" cy="372951"/>
              </a:xfrm>
              <a:prstGeom prst="trapezoid">
                <a:avLst>
                  <a:gd name="adj" fmla="val 55648"/>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rapezoid 53"/>
              <p:cNvSpPr/>
              <p:nvPr/>
            </p:nvSpPr>
            <p:spPr>
              <a:xfrm rot="5400000" flipV="1">
                <a:off x="5791198" y="3175716"/>
                <a:ext cx="4673601" cy="253997"/>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rapezoid 54"/>
              <p:cNvSpPr/>
              <p:nvPr/>
            </p:nvSpPr>
            <p:spPr>
              <a:xfrm rot="16200000" flipH="1" flipV="1">
                <a:off x="4247747" y="3195161"/>
                <a:ext cx="4673601" cy="215103"/>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rot="16200000" flipV="1">
                <a:off x="6398075" y="1044836"/>
                <a:ext cx="372950" cy="215104"/>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flipH="1" flipV="1">
                <a:off x="7948268" y="1019433"/>
                <a:ext cx="372949" cy="265910"/>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23" name="Picture 22" descr="2003.44.1.jpg"/>
            <p:cNvPicPr/>
            <p:nvPr/>
          </p:nvPicPr>
          <p:blipFill>
            <a:blip r:embed="rId3"/>
            <a:stretch>
              <a:fillRect/>
            </a:stretch>
          </p:blipFill>
          <p:spPr>
            <a:xfrm>
              <a:off x="6895309" y="4351521"/>
              <a:ext cx="919766" cy="112289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0" presetClass="path" presetSubtype="0" accel="50000" decel="50000" fill="hold" nodeType="withEffect">
                                  <p:stCondLst>
                                    <p:cond delay="0"/>
                                  </p:stCondLst>
                                  <p:childTnLst>
                                    <p:animMotion origin="layout" path="M -0.57917 -0.13518 L -1.11111E-6 1.48148E-6 " pathEditMode="relative" ptsTypes="AA">
                                      <p:cBhvr>
                                        <p:cTn id="11"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extBox 19"/>
          <p:cNvSpPr txBox="1"/>
          <p:nvPr/>
        </p:nvSpPr>
        <p:spPr>
          <a:xfrm>
            <a:off x="4013202" y="1215232"/>
            <a:ext cx="4470401" cy="2246769"/>
          </a:xfrm>
          <a:prstGeom prst="rect">
            <a:avLst/>
          </a:prstGeom>
          <a:noFill/>
        </p:spPr>
        <p:txBody>
          <a:bodyPr wrap="square" rtlCol="0">
            <a:spAutoFit/>
          </a:bodyPr>
          <a:lstStyle/>
          <a:p>
            <a:r>
              <a:rPr lang="en-US" sz="1400" dirty="0" smtClean="0">
                <a:latin typeface="Franklin Gothic Book"/>
                <a:cs typeface="Franklin Gothic Book"/>
              </a:rPr>
              <a:t>Yoshiyuki</a:t>
            </a:r>
          </a:p>
          <a:p>
            <a:r>
              <a:rPr lang="en-US" sz="1400" dirty="0" smtClean="0">
                <a:latin typeface="Franklin Gothic Book"/>
                <a:cs typeface="Franklin Gothic Book"/>
              </a:rPr>
              <a:t>Japanese, active late 19th - early 20th century</a:t>
            </a:r>
            <a:endParaRPr lang="en-US" sz="1400" i="1" dirty="0" smtClean="0">
              <a:latin typeface="Franklin Gothic Book"/>
              <a:cs typeface="Franklin Gothic Book"/>
            </a:endParaRPr>
          </a:p>
          <a:p>
            <a:r>
              <a:rPr lang="en-US" sz="1400" i="1" dirty="0" smtClean="0">
                <a:latin typeface="Franklin Gothic Book"/>
                <a:cs typeface="Franklin Gothic Book"/>
              </a:rPr>
              <a:t>Vase with Design of Goose by a Stream</a:t>
            </a:r>
            <a:r>
              <a:rPr lang="en-US" sz="1400" dirty="0" smtClean="0">
                <a:latin typeface="Franklin Gothic Book"/>
                <a:cs typeface="Franklin Gothic Book"/>
              </a:rPr>
              <a:t/>
            </a:r>
            <a:br>
              <a:rPr lang="en-US" sz="1400" dirty="0" smtClean="0">
                <a:latin typeface="Franklin Gothic Book"/>
                <a:cs typeface="Franklin Gothic Book"/>
              </a:rPr>
            </a:br>
            <a:r>
              <a:rPr lang="en-US" sz="1400" dirty="0" smtClean="0">
                <a:latin typeface="Franklin Gothic Book"/>
                <a:cs typeface="Franklin Gothic Book"/>
              </a:rPr>
              <a:t>Meiji, Meiji period, 1868-1912</a:t>
            </a:r>
            <a:br>
              <a:rPr lang="en-US" sz="1400" dirty="0" smtClean="0">
                <a:latin typeface="Franklin Gothic Book"/>
                <a:cs typeface="Franklin Gothic Book"/>
              </a:rPr>
            </a:br>
            <a:r>
              <a:rPr lang="en-US" sz="1400" dirty="0" smtClean="0">
                <a:latin typeface="Franklin Gothic Book"/>
                <a:cs typeface="Franklin Gothic Book"/>
              </a:rPr>
              <a:t>Silver, gold, and copper</a:t>
            </a:r>
            <a:br>
              <a:rPr lang="en-US" sz="1400" dirty="0" smtClean="0">
                <a:latin typeface="Franklin Gothic Book"/>
                <a:cs typeface="Franklin Gothic Book"/>
              </a:rPr>
            </a:br>
            <a:r>
              <a:rPr lang="en-US" sz="1400" dirty="0" smtClean="0">
                <a:latin typeface="Franklin Gothic Book"/>
                <a:cs typeface="Franklin Gothic Book"/>
              </a:rPr>
              <a:t>8 3/8 in. (21.2 cm) </a:t>
            </a:r>
            <a:br>
              <a:rPr lang="en-US" sz="1400" dirty="0" smtClean="0">
                <a:latin typeface="Franklin Gothic Book"/>
                <a:cs typeface="Franklin Gothic Book"/>
              </a:rPr>
            </a:br>
            <a:r>
              <a:rPr lang="en-US" sz="1400" dirty="0" smtClean="0">
                <a:latin typeface="Franklin Gothic Book"/>
                <a:cs typeface="Franklin Gothic Book"/>
              </a:rPr>
              <a:t>2003.44.1</a:t>
            </a:r>
          </a:p>
          <a:p>
            <a:r>
              <a:rPr lang="en-US" sz="1400" dirty="0" smtClean="0">
                <a:latin typeface="Franklin Gothic Book"/>
                <a:cs typeface="Franklin Gothic Book"/>
              </a:rPr>
              <a:t>Museum purchase, gift of Dr. and Mrs. David A. </a:t>
            </a:r>
            <a:r>
              <a:rPr lang="en-US" sz="1400" dirty="0" err="1" smtClean="0">
                <a:latin typeface="Franklin Gothic Book"/>
                <a:cs typeface="Franklin Gothic Book"/>
              </a:rPr>
              <a:t>Cofrin</a:t>
            </a:r>
            <a:r>
              <a:rPr lang="en-US" sz="1400" dirty="0" smtClean="0">
                <a:latin typeface="Franklin Gothic Book"/>
                <a:cs typeface="Franklin Gothic Book"/>
              </a:rPr>
              <a:t> with additional funds provided by the David A. </a:t>
            </a:r>
            <a:r>
              <a:rPr lang="en-US" sz="1400" dirty="0" err="1" smtClean="0">
                <a:latin typeface="Franklin Gothic Book"/>
                <a:cs typeface="Franklin Gothic Book"/>
              </a:rPr>
              <a:t>Cofrin</a:t>
            </a:r>
            <a:r>
              <a:rPr lang="en-US" sz="1400" dirty="0" smtClean="0">
                <a:latin typeface="Franklin Gothic Book"/>
                <a:cs typeface="Franklin Gothic Book"/>
              </a:rPr>
              <a:t> Art Acquisition Endowment </a:t>
            </a:r>
          </a:p>
        </p:txBody>
      </p:sp>
      <p:sp>
        <p:nvSpPr>
          <p:cNvPr id="23" name="TextBox 22"/>
          <p:cNvSpPr txBox="1"/>
          <p:nvPr/>
        </p:nvSpPr>
        <p:spPr>
          <a:xfrm>
            <a:off x="4013202" y="3804553"/>
            <a:ext cx="4800599" cy="954107"/>
          </a:xfrm>
          <a:prstGeom prst="rect">
            <a:avLst/>
          </a:prstGeom>
          <a:noFill/>
          <a:ln>
            <a:noFill/>
          </a:ln>
        </p:spPr>
        <p:txBody>
          <a:bodyPr wrap="square" rtlCol="0">
            <a:spAutoFit/>
          </a:bodyPr>
          <a:lstStyle/>
          <a:p>
            <a:r>
              <a:rPr lang="en-US" sz="1400" dirty="0" smtClean="0">
                <a:latin typeface="Franklin Gothic Book"/>
                <a:cs typeface="Franklin Gothic Book"/>
              </a:rPr>
              <a:t>Museums generally show objects at eye level.  This case’s altered proportions subvert viewer expectations by creating a new visual experience.  Is it worse?  Is it better?</a:t>
            </a:r>
          </a:p>
          <a:p>
            <a:endParaRPr lang="en-US" sz="1400" dirty="0">
              <a:latin typeface="Franklin Gothic Book"/>
              <a:cs typeface="Franklin Gothic Book"/>
            </a:endParaRPr>
          </a:p>
        </p:txBody>
      </p:sp>
      <p:sp>
        <p:nvSpPr>
          <p:cNvPr id="24" name="TextBox 23"/>
          <p:cNvSpPr txBox="1"/>
          <p:nvPr/>
        </p:nvSpPr>
        <p:spPr>
          <a:xfrm>
            <a:off x="4013203" y="4971115"/>
            <a:ext cx="4470400" cy="307777"/>
          </a:xfrm>
          <a:prstGeom prst="rect">
            <a:avLst/>
          </a:prstGeom>
          <a:noFill/>
        </p:spPr>
        <p:txBody>
          <a:bodyPr wrap="square" rtlCol="0">
            <a:spAutoFit/>
          </a:bodyPr>
          <a:lstStyle/>
          <a:p>
            <a:r>
              <a:rPr lang="en-US" sz="1400" b="1" dirty="0" smtClean="0">
                <a:solidFill>
                  <a:srgbClr val="FFFF00"/>
                </a:solidFill>
                <a:latin typeface="Franklin Gothic Medium"/>
                <a:cs typeface="Franklin Gothic Medium"/>
              </a:rPr>
              <a:t>Framing method: </a:t>
            </a:r>
            <a:r>
              <a:rPr lang="en-US" sz="1400" dirty="0" smtClean="0">
                <a:latin typeface="Franklin Gothic Book"/>
                <a:cs typeface="Franklin Gothic Book"/>
              </a:rPr>
              <a:t>low pedestal, tall </a:t>
            </a:r>
            <a:r>
              <a:rPr lang="en-US" sz="1400" dirty="0" err="1" smtClean="0">
                <a:latin typeface="Franklin Gothic Book"/>
                <a:cs typeface="Franklin Gothic Book"/>
              </a:rPr>
              <a:t>vitrine</a:t>
            </a:r>
            <a:endParaRPr lang="en-US" sz="1400" dirty="0">
              <a:latin typeface="Franklin Gothic Book"/>
              <a:cs typeface="Franklin Gothic Book"/>
            </a:endParaRPr>
          </a:p>
        </p:txBody>
      </p:sp>
      <p:grpSp>
        <p:nvGrpSpPr>
          <p:cNvPr id="18" name="Group 17"/>
          <p:cNvGrpSpPr/>
          <p:nvPr/>
        </p:nvGrpSpPr>
        <p:grpSpPr>
          <a:xfrm>
            <a:off x="1193798" y="887966"/>
            <a:ext cx="1803403" cy="5124496"/>
            <a:chOff x="6464295" y="965911"/>
            <a:chExt cx="1803403" cy="5124496"/>
          </a:xfrm>
        </p:grpSpPr>
        <p:grpSp>
          <p:nvGrpSpPr>
            <p:cNvPr id="19" name="Group 20"/>
            <p:cNvGrpSpPr/>
            <p:nvPr/>
          </p:nvGrpSpPr>
          <p:grpSpPr>
            <a:xfrm>
              <a:off x="6464295" y="965911"/>
              <a:ext cx="1803403" cy="5124496"/>
              <a:chOff x="6464295" y="965911"/>
              <a:chExt cx="1803403" cy="5124496"/>
            </a:xfrm>
          </p:grpSpPr>
          <p:sp>
            <p:nvSpPr>
              <p:cNvPr id="22" name="Rectangle 21"/>
              <p:cNvSpPr/>
              <p:nvPr/>
            </p:nvSpPr>
            <p:spPr>
              <a:xfrm>
                <a:off x="6692100" y="1338862"/>
                <a:ext cx="1309687" cy="3927698"/>
              </a:xfrm>
              <a:prstGeom prst="rect">
                <a:avLst/>
              </a:prstGeom>
              <a:solidFill>
                <a:schemeClr val="bg2">
                  <a:lumMod val="40000"/>
                  <a:lumOff val="60000"/>
                  <a:alpha val="19000"/>
                </a:schemeClr>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bwMode="auto">
              <a:xfrm>
                <a:off x="6476997" y="965911"/>
                <a:ext cx="1790700" cy="4673600"/>
              </a:xfrm>
              <a:prstGeom prst="rect">
                <a:avLst/>
              </a:prstGeom>
              <a:no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bwMode="auto">
              <a:xfrm>
                <a:off x="6476997" y="5639511"/>
                <a:ext cx="1790700" cy="45089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Trapezoid 34"/>
              <p:cNvSpPr/>
              <p:nvPr/>
            </p:nvSpPr>
            <p:spPr>
              <a:xfrm>
                <a:off x="6464295" y="5266560"/>
                <a:ext cx="1790700" cy="372951"/>
              </a:xfrm>
              <a:prstGeom prst="trapezoid">
                <a:avLst>
                  <a:gd name="adj" fmla="val 59053"/>
                </a:avLst>
              </a:prstGeom>
              <a:gradFill flip="none" rotWithShape="1">
                <a:gsLst>
                  <a:gs pos="25000">
                    <a:schemeClr val="tx1"/>
                  </a:gs>
                  <a:gs pos="93000">
                    <a:schemeClr val="bg1">
                      <a:lumMod val="65000"/>
                      <a:lumOff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rapezoid 35"/>
              <p:cNvSpPr/>
              <p:nvPr/>
            </p:nvSpPr>
            <p:spPr>
              <a:xfrm flipV="1">
                <a:off x="6464297" y="965911"/>
                <a:ext cx="1790700" cy="372951"/>
              </a:xfrm>
              <a:prstGeom prst="trapezoid">
                <a:avLst>
                  <a:gd name="adj" fmla="val 55648"/>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rapezoid 36"/>
              <p:cNvSpPr/>
              <p:nvPr/>
            </p:nvSpPr>
            <p:spPr>
              <a:xfrm rot="5400000" flipV="1">
                <a:off x="5791198" y="3175716"/>
                <a:ext cx="4673601" cy="253997"/>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rapezoid 37"/>
              <p:cNvSpPr/>
              <p:nvPr/>
            </p:nvSpPr>
            <p:spPr>
              <a:xfrm rot="16200000" flipH="1" flipV="1">
                <a:off x="4247747" y="3195161"/>
                <a:ext cx="4673601" cy="215103"/>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rot="16200000" flipV="1">
                <a:off x="6398075" y="1044836"/>
                <a:ext cx="372950" cy="215104"/>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flipH="1" flipV="1">
                <a:off x="7948268" y="1019433"/>
                <a:ext cx="372949" cy="265910"/>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21" name="Picture 20" descr="2003.44.1.jpg"/>
            <p:cNvPicPr/>
            <p:nvPr/>
          </p:nvPicPr>
          <p:blipFill>
            <a:blip r:embed="rId2"/>
            <a:stretch>
              <a:fillRect/>
            </a:stretch>
          </p:blipFill>
          <p:spPr>
            <a:xfrm>
              <a:off x="6895309" y="4351521"/>
              <a:ext cx="919766" cy="1122890"/>
            </a:xfrm>
            <a:prstGeom prst="rect">
              <a:avLst/>
            </a:prstGeom>
          </p:spPr>
        </p:pic>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p:nvPr/>
        </p:nvGrpSpPr>
        <p:grpSpPr>
          <a:xfrm>
            <a:off x="163990" y="564425"/>
            <a:ext cx="5041240" cy="5715772"/>
            <a:chOff x="-1736" y="0"/>
            <a:chExt cx="6048671" cy="6858000"/>
          </a:xfrm>
        </p:grpSpPr>
        <p:pic>
          <p:nvPicPr>
            <p:cNvPr id="15" name="Picture 14" descr="Untitled3.png"/>
            <p:cNvPicPr>
              <a:picLocks noChangeAspect="1"/>
            </p:cNvPicPr>
            <p:nvPr/>
          </p:nvPicPr>
          <p:blipFill>
            <a:blip r:embed="rId2"/>
            <a:stretch>
              <a:fillRect/>
            </a:stretch>
          </p:blipFill>
          <p:spPr>
            <a:xfrm>
              <a:off x="-1736" y="0"/>
              <a:ext cx="6048671" cy="6858000"/>
            </a:xfrm>
            <a:prstGeom prst="rect">
              <a:avLst/>
            </a:prstGeom>
          </p:spPr>
        </p:pic>
        <p:sp>
          <p:nvSpPr>
            <p:cNvPr id="16" name="Rectangle 15"/>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
        <p:nvSpPr>
          <p:cNvPr id="13" name="TextBox 9"/>
          <p:cNvSpPr txBox="1">
            <a:spLocks noChangeArrowheads="1"/>
          </p:cNvSpPr>
          <p:nvPr/>
        </p:nvSpPr>
        <p:spPr bwMode="auto">
          <a:xfrm>
            <a:off x="3163091" y="2309818"/>
            <a:ext cx="368300" cy="1077218"/>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smtClean="0">
                <a:solidFill>
                  <a:srgbClr val="FF0000"/>
                </a:solidFill>
                <a:latin typeface="Rockwell Extra Bold" pitchFamily="18" charset="0"/>
              </a:rPr>
              <a:t>7</a:t>
            </a:r>
            <a:endParaRPr lang="en-US" sz="3200" b="1" dirty="0">
              <a:solidFill>
                <a:srgbClr val="FF0000"/>
              </a:solidFill>
              <a:latin typeface="Rockwell Extra Bold" pitchFamily="18" charset="0"/>
            </a:endParaRPr>
          </a:p>
        </p:txBody>
      </p:sp>
      <p:grpSp>
        <p:nvGrpSpPr>
          <p:cNvPr id="22" name="Group 21"/>
          <p:cNvGrpSpPr/>
          <p:nvPr/>
        </p:nvGrpSpPr>
        <p:grpSpPr>
          <a:xfrm>
            <a:off x="5981700" y="1155700"/>
            <a:ext cx="1803402" cy="5124496"/>
            <a:chOff x="5981700" y="1155700"/>
            <a:chExt cx="1803402" cy="5124496"/>
          </a:xfrm>
        </p:grpSpPr>
        <p:sp>
          <p:nvSpPr>
            <p:cNvPr id="34" name="Rectangle 33"/>
            <p:cNvSpPr/>
            <p:nvPr/>
          </p:nvSpPr>
          <p:spPr>
            <a:xfrm>
              <a:off x="6209504" y="1528651"/>
              <a:ext cx="1335093" cy="1319776"/>
            </a:xfrm>
            <a:prstGeom prst="rect">
              <a:avLst/>
            </a:prstGeom>
            <a:solidFill>
              <a:schemeClr val="bg2">
                <a:lumMod val="40000"/>
                <a:lumOff val="60000"/>
                <a:alpha val="19000"/>
              </a:schemeClr>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bwMode="auto">
            <a:xfrm>
              <a:off x="5994401" y="1155700"/>
              <a:ext cx="1790700" cy="2618997"/>
            </a:xfrm>
            <a:prstGeom prst="rect">
              <a:avLst/>
            </a:prstGeom>
            <a:no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bwMode="auto">
            <a:xfrm>
              <a:off x="5994401" y="3213100"/>
              <a:ext cx="1790700" cy="306709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Trapezoid 36"/>
            <p:cNvSpPr/>
            <p:nvPr/>
          </p:nvSpPr>
          <p:spPr>
            <a:xfrm>
              <a:off x="5994401" y="2840149"/>
              <a:ext cx="1790700" cy="372951"/>
            </a:xfrm>
            <a:prstGeom prst="trapezoid">
              <a:avLst>
                <a:gd name="adj" fmla="val 59053"/>
              </a:avLst>
            </a:prstGeom>
            <a:gradFill flip="none" rotWithShape="1">
              <a:gsLst>
                <a:gs pos="25000">
                  <a:schemeClr val="tx1"/>
                </a:gs>
                <a:gs pos="93000">
                  <a:schemeClr val="bg1">
                    <a:lumMod val="65000"/>
                    <a:lumOff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rapezoid 38"/>
            <p:cNvSpPr/>
            <p:nvPr/>
          </p:nvSpPr>
          <p:spPr>
            <a:xfrm flipV="1">
              <a:off x="5981701" y="1155700"/>
              <a:ext cx="1790700" cy="372951"/>
            </a:xfrm>
            <a:prstGeom prst="trapezoid">
              <a:avLst>
                <a:gd name="adj" fmla="val 55648"/>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rapezoid 39"/>
            <p:cNvSpPr/>
            <p:nvPr/>
          </p:nvSpPr>
          <p:spPr>
            <a:xfrm rot="5400000" flipV="1">
              <a:off x="6629800" y="2070500"/>
              <a:ext cx="2057399" cy="227804"/>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rapezoid 40"/>
            <p:cNvSpPr/>
            <p:nvPr/>
          </p:nvSpPr>
          <p:spPr>
            <a:xfrm rot="16200000" flipH="1" flipV="1">
              <a:off x="5066902" y="2070498"/>
              <a:ext cx="2057399" cy="227804"/>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p:cNvCxnSpPr/>
            <p:nvPr/>
          </p:nvCxnSpPr>
          <p:spPr>
            <a:xfrm rot="16200000" flipV="1">
              <a:off x="5915479" y="1234625"/>
              <a:ext cx="372950" cy="215104"/>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flipH="1" flipV="1">
              <a:off x="7465672" y="1209222"/>
              <a:ext cx="372949" cy="265910"/>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9" name="Picture 18" descr="2005.21.1 front.jpg"/>
            <p:cNvPicPr>
              <a:picLocks noChangeAspect="1"/>
            </p:cNvPicPr>
            <p:nvPr/>
          </p:nvPicPr>
          <p:blipFill>
            <a:blip r:embed="rId3"/>
            <a:stretch>
              <a:fillRect/>
            </a:stretch>
          </p:blipFill>
          <p:spPr>
            <a:xfrm>
              <a:off x="6361906" y="2301351"/>
              <a:ext cx="381000" cy="773604"/>
            </a:xfrm>
            <a:prstGeom prst="rect">
              <a:avLst/>
            </a:prstGeom>
          </p:spPr>
        </p:pic>
        <p:sp>
          <p:nvSpPr>
            <p:cNvPr id="20" name="Trapezoid 19"/>
            <p:cNvSpPr/>
            <p:nvPr/>
          </p:nvSpPr>
          <p:spPr>
            <a:xfrm>
              <a:off x="6815668" y="2865718"/>
              <a:ext cx="656166" cy="302371"/>
            </a:xfrm>
            <a:prstGeom prst="trapezoid">
              <a:avLst>
                <a:gd name="adj" fmla="val 41801"/>
              </a:avLst>
            </a:prstGeom>
            <a:blipFill rotWithShape="1">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0" presetClass="path" presetSubtype="0" accel="50000" decel="50000" fill="hold" nodeType="withEffect">
                                  <p:stCondLst>
                                    <p:cond delay="0"/>
                                  </p:stCondLst>
                                  <p:childTnLst>
                                    <p:animMotion origin="layout" path="M -0.38611 -0.17037 L 2.22222E-6 1.48148E-6 " pathEditMode="relative" ptsTypes="AA">
                                      <p:cBhvr>
                                        <p:cTn id="11"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extBox 19"/>
          <p:cNvSpPr txBox="1"/>
          <p:nvPr/>
        </p:nvSpPr>
        <p:spPr>
          <a:xfrm>
            <a:off x="3403600" y="492210"/>
            <a:ext cx="5410200" cy="3754874"/>
          </a:xfrm>
          <a:prstGeom prst="rect">
            <a:avLst/>
          </a:prstGeom>
          <a:noFill/>
        </p:spPr>
        <p:txBody>
          <a:bodyPr wrap="square" rtlCol="0">
            <a:spAutoFit/>
          </a:bodyPr>
          <a:lstStyle/>
          <a:p>
            <a:r>
              <a:rPr lang="en-US" sz="1400" dirty="0" err="1" smtClean="0">
                <a:latin typeface="Franklin Gothic Book"/>
                <a:cs typeface="Franklin Gothic Book"/>
              </a:rPr>
              <a:t>Hu</a:t>
            </a:r>
            <a:r>
              <a:rPr lang="en-US" sz="1400" dirty="0" smtClean="0">
                <a:latin typeface="Franklin Gothic Book"/>
                <a:cs typeface="Franklin Gothic Book"/>
              </a:rPr>
              <a:t> </a:t>
            </a:r>
            <a:r>
              <a:rPr lang="en-US" sz="1400" dirty="0" err="1" smtClean="0">
                <a:latin typeface="Franklin Gothic Book"/>
                <a:cs typeface="Franklin Gothic Book"/>
              </a:rPr>
              <a:t>Wenming</a:t>
            </a:r>
            <a:endParaRPr lang="en-US" sz="1400" dirty="0" smtClean="0">
              <a:latin typeface="Franklin Gothic Book"/>
              <a:cs typeface="Franklin Gothic Book"/>
            </a:endParaRPr>
          </a:p>
          <a:p>
            <a:r>
              <a:rPr lang="en-US" sz="1400" dirty="0" smtClean="0">
                <a:latin typeface="Franklin Gothic Book"/>
                <a:cs typeface="Franklin Gothic Book"/>
              </a:rPr>
              <a:t>Chinese, active late 16th - early 17th century</a:t>
            </a:r>
          </a:p>
          <a:p>
            <a:r>
              <a:rPr lang="en-US" sz="1400" i="1" dirty="0" smtClean="0">
                <a:latin typeface="Franklin Gothic Book"/>
                <a:cs typeface="Franklin Gothic Book"/>
              </a:rPr>
              <a:t>Incense Tool Vase</a:t>
            </a:r>
            <a:r>
              <a:rPr lang="en-US" sz="1400" dirty="0" smtClean="0">
                <a:latin typeface="Franklin Gothic Book"/>
                <a:cs typeface="Franklin Gothic Book"/>
              </a:rPr>
              <a:t> </a:t>
            </a:r>
          </a:p>
          <a:p>
            <a:r>
              <a:rPr lang="en-US" sz="1400" dirty="0" smtClean="0">
                <a:latin typeface="Franklin Gothic Book"/>
                <a:cs typeface="Franklin Gothic Book"/>
              </a:rPr>
              <a:t>Ming Dynasty (1368-1644)</a:t>
            </a:r>
          </a:p>
          <a:p>
            <a:r>
              <a:rPr lang="en-US" sz="1400" dirty="0" smtClean="0">
                <a:latin typeface="Franklin Gothic Book"/>
                <a:cs typeface="Franklin Gothic Book"/>
              </a:rPr>
              <a:t>7 1/4 </a:t>
            </a:r>
            <a:r>
              <a:rPr lang="en-US" sz="1400" dirty="0" err="1" smtClean="0">
                <a:latin typeface="Franklin Gothic Book"/>
                <a:cs typeface="Franklin Gothic Book"/>
              </a:rPr>
              <a:t>x</a:t>
            </a:r>
            <a:r>
              <a:rPr lang="en-US" sz="1400" dirty="0" smtClean="0">
                <a:latin typeface="Franklin Gothic Book"/>
                <a:cs typeface="Franklin Gothic Book"/>
              </a:rPr>
              <a:t> 2 1/2 </a:t>
            </a:r>
            <a:r>
              <a:rPr lang="en-US" sz="1400" dirty="0" err="1" smtClean="0">
                <a:latin typeface="Franklin Gothic Book"/>
                <a:cs typeface="Franklin Gothic Book"/>
              </a:rPr>
              <a:t>x</a:t>
            </a:r>
            <a:r>
              <a:rPr lang="en-US" sz="1400" dirty="0" smtClean="0">
                <a:latin typeface="Franklin Gothic Book"/>
                <a:cs typeface="Franklin Gothic Book"/>
              </a:rPr>
              <a:t> 1 3/4 in. (18.4 </a:t>
            </a:r>
            <a:r>
              <a:rPr lang="en-US" sz="1400" dirty="0" err="1" smtClean="0">
                <a:latin typeface="Franklin Gothic Book"/>
                <a:cs typeface="Franklin Gothic Book"/>
              </a:rPr>
              <a:t>x</a:t>
            </a:r>
            <a:r>
              <a:rPr lang="en-US" sz="1400" dirty="0" smtClean="0">
                <a:latin typeface="Franklin Gothic Book"/>
                <a:cs typeface="Franklin Gothic Book"/>
              </a:rPr>
              <a:t> 6.4 </a:t>
            </a:r>
            <a:r>
              <a:rPr lang="en-US" sz="1400" dirty="0" err="1" smtClean="0">
                <a:latin typeface="Franklin Gothic Book"/>
                <a:cs typeface="Franklin Gothic Book"/>
              </a:rPr>
              <a:t>x</a:t>
            </a:r>
            <a:r>
              <a:rPr lang="en-US" sz="1400" dirty="0" smtClean="0">
                <a:latin typeface="Franklin Gothic Book"/>
                <a:cs typeface="Franklin Gothic Book"/>
              </a:rPr>
              <a:t> 4.4 cm)</a:t>
            </a:r>
          </a:p>
          <a:p>
            <a:r>
              <a:rPr lang="en-US" sz="1400" dirty="0" smtClean="0">
                <a:latin typeface="Franklin Gothic Book"/>
                <a:cs typeface="Franklin Gothic Book"/>
              </a:rPr>
              <a:t>Bronze with gilding and inlaid silver wire</a:t>
            </a:r>
          </a:p>
          <a:p>
            <a:r>
              <a:rPr lang="en-US" sz="1400" dirty="0" smtClean="0">
                <a:latin typeface="Franklin Gothic Book"/>
                <a:cs typeface="Franklin Gothic Book"/>
              </a:rPr>
              <a:t>2005.21.1</a:t>
            </a:r>
          </a:p>
          <a:p>
            <a:r>
              <a:rPr lang="en-US" sz="1400" dirty="0" smtClean="0">
                <a:latin typeface="Franklin Gothic Book"/>
                <a:cs typeface="Franklin Gothic Book"/>
              </a:rPr>
              <a:t>Museum purchase, gift of private donors</a:t>
            </a:r>
          </a:p>
          <a:p>
            <a:endParaRPr lang="en-US" sz="1400" dirty="0" smtClean="0">
              <a:latin typeface="Franklin Gothic Book"/>
              <a:cs typeface="Franklin Gothic Book"/>
            </a:endParaRPr>
          </a:p>
          <a:p>
            <a:r>
              <a:rPr lang="en-US" sz="1400" dirty="0" smtClean="0">
                <a:latin typeface="Franklin Gothic Book"/>
                <a:cs typeface="Franklin Gothic Book"/>
              </a:rPr>
              <a:t>Katsushika Hokusai</a:t>
            </a:r>
          </a:p>
          <a:p>
            <a:r>
              <a:rPr lang="en-US" sz="1400" dirty="0" smtClean="0">
                <a:latin typeface="Franklin Gothic Book"/>
                <a:cs typeface="Franklin Gothic Book"/>
              </a:rPr>
              <a:t>Japanese, 1760 - 1849</a:t>
            </a:r>
          </a:p>
          <a:p>
            <a:r>
              <a:rPr lang="en-US" sz="1400" i="1" dirty="0" err="1" smtClean="0">
                <a:latin typeface="Franklin Gothic Book"/>
                <a:cs typeface="Franklin Gothic Book"/>
              </a:rPr>
              <a:t>Okitsu</a:t>
            </a:r>
            <a:r>
              <a:rPr lang="en-US" sz="1400" i="1" dirty="0" smtClean="0">
                <a:latin typeface="Franklin Gothic Book"/>
                <a:cs typeface="Franklin Gothic Book"/>
              </a:rPr>
              <a:t>, from an untitled series of views of the </a:t>
            </a:r>
            <a:r>
              <a:rPr lang="en-US" sz="1400" i="1" dirty="0" err="1" smtClean="0">
                <a:latin typeface="Franklin Gothic Book"/>
                <a:cs typeface="Franklin Gothic Book"/>
              </a:rPr>
              <a:t>Tôkaido</a:t>
            </a:r>
            <a:r>
              <a:rPr lang="en-US" sz="1400" i="1" dirty="0" smtClean="0">
                <a:latin typeface="Franklin Gothic Book"/>
                <a:cs typeface="Franklin Gothic Book"/>
              </a:rPr>
              <a:t> Road station</a:t>
            </a:r>
            <a:r>
              <a:rPr lang="en-US" sz="1400" dirty="0" smtClean="0">
                <a:latin typeface="Franklin Gothic Book"/>
                <a:cs typeface="Franklin Gothic Book"/>
              </a:rPr>
              <a:t>	</a:t>
            </a:r>
          </a:p>
          <a:p>
            <a:r>
              <a:rPr lang="en-US" sz="1400" dirty="0" err="1" smtClean="0">
                <a:latin typeface="Franklin Gothic Book"/>
                <a:cs typeface="Franklin Gothic Book"/>
              </a:rPr>
              <a:t>c</a:t>
            </a:r>
            <a:r>
              <a:rPr lang="en-US" sz="1400" dirty="0" smtClean="0">
                <a:latin typeface="Franklin Gothic Book"/>
                <a:cs typeface="Franklin Gothic Book"/>
              </a:rPr>
              <a:t>. 1800</a:t>
            </a:r>
          </a:p>
          <a:p>
            <a:r>
              <a:rPr lang="en-US" sz="1400" dirty="0" smtClean="0">
                <a:latin typeface="Franklin Gothic Book"/>
                <a:cs typeface="Franklin Gothic Book"/>
              </a:rPr>
              <a:t>4 7/8 </a:t>
            </a:r>
            <a:r>
              <a:rPr lang="en-US" sz="1400" dirty="0" err="1" smtClean="0">
                <a:latin typeface="Franklin Gothic Book"/>
                <a:cs typeface="Franklin Gothic Book"/>
              </a:rPr>
              <a:t>x</a:t>
            </a:r>
            <a:r>
              <a:rPr lang="en-US" sz="1400" dirty="0" smtClean="0">
                <a:latin typeface="Franklin Gothic Book"/>
                <a:cs typeface="Franklin Gothic Book"/>
              </a:rPr>
              <a:t> 6 1/2 in. (12.4 </a:t>
            </a:r>
            <a:r>
              <a:rPr lang="en-US" sz="1400" dirty="0" err="1" smtClean="0">
                <a:latin typeface="Franklin Gothic Book"/>
                <a:cs typeface="Franklin Gothic Book"/>
              </a:rPr>
              <a:t>x</a:t>
            </a:r>
            <a:r>
              <a:rPr lang="en-US" sz="1400" dirty="0" smtClean="0">
                <a:latin typeface="Franklin Gothic Book"/>
                <a:cs typeface="Franklin Gothic Book"/>
              </a:rPr>
              <a:t> 16.5 cm)</a:t>
            </a:r>
          </a:p>
          <a:p>
            <a:r>
              <a:rPr lang="en-US" sz="1400" dirty="0" smtClean="0">
                <a:latin typeface="Franklin Gothic Book"/>
                <a:cs typeface="Franklin Gothic Book"/>
              </a:rPr>
              <a:t>Color woodcut</a:t>
            </a:r>
          </a:p>
          <a:p>
            <a:r>
              <a:rPr lang="en-US" sz="1400" dirty="0" smtClean="0">
                <a:latin typeface="Franklin Gothic Book"/>
                <a:cs typeface="Franklin Gothic Book"/>
              </a:rPr>
              <a:t>PR-00-23</a:t>
            </a:r>
          </a:p>
          <a:p>
            <a:r>
              <a:rPr lang="en-US" sz="1400" dirty="0" smtClean="0">
                <a:latin typeface="Franklin Gothic Book"/>
                <a:cs typeface="Franklin Gothic Book"/>
              </a:rPr>
              <a:t>Gift of Rudolph Weaver </a:t>
            </a:r>
            <a:endParaRPr lang="en-US" sz="1400" dirty="0">
              <a:latin typeface="Franklin Gothic Book"/>
              <a:cs typeface="Franklin Gothic Book"/>
            </a:endParaRPr>
          </a:p>
        </p:txBody>
      </p:sp>
      <p:sp>
        <p:nvSpPr>
          <p:cNvPr id="23" name="TextBox 22"/>
          <p:cNvSpPr txBox="1"/>
          <p:nvPr/>
        </p:nvSpPr>
        <p:spPr>
          <a:xfrm>
            <a:off x="3403600" y="4711716"/>
            <a:ext cx="4659404" cy="1169551"/>
          </a:xfrm>
          <a:prstGeom prst="rect">
            <a:avLst/>
          </a:prstGeom>
          <a:noFill/>
          <a:ln>
            <a:noFill/>
          </a:ln>
        </p:spPr>
        <p:txBody>
          <a:bodyPr wrap="square" rtlCol="0">
            <a:spAutoFit/>
          </a:bodyPr>
          <a:lstStyle/>
          <a:p>
            <a:r>
              <a:rPr lang="en-US" sz="1400" dirty="0" smtClean="0">
                <a:latin typeface="Franklin Gothic Book"/>
                <a:cs typeface="Franklin Gothic Book"/>
              </a:rPr>
              <a:t>Display cases work the same way as picture frames by creating a discrete space for images.  Placing these two objects together creates a single image that imposes a relationship on them.  Would such a relationship exist if they were in separate display cases? </a:t>
            </a:r>
            <a:endParaRPr lang="en-US" sz="1400" dirty="0">
              <a:latin typeface="Franklin Gothic Book"/>
              <a:cs typeface="Franklin Gothic Book"/>
            </a:endParaRPr>
          </a:p>
        </p:txBody>
      </p:sp>
      <p:sp>
        <p:nvSpPr>
          <p:cNvPr id="24" name="TextBox 23"/>
          <p:cNvSpPr txBox="1"/>
          <p:nvPr/>
        </p:nvSpPr>
        <p:spPr>
          <a:xfrm>
            <a:off x="3403600" y="6212504"/>
            <a:ext cx="5080000" cy="307777"/>
          </a:xfrm>
          <a:prstGeom prst="rect">
            <a:avLst/>
          </a:prstGeom>
          <a:noFill/>
        </p:spPr>
        <p:txBody>
          <a:bodyPr wrap="square" rtlCol="0">
            <a:spAutoFit/>
          </a:bodyPr>
          <a:lstStyle/>
          <a:p>
            <a:r>
              <a:rPr lang="en-US" sz="1400" b="1" dirty="0" smtClean="0">
                <a:solidFill>
                  <a:srgbClr val="FFFF00"/>
                </a:solidFill>
                <a:latin typeface="Franklin Gothic Medium"/>
                <a:cs typeface="Franklin Gothic Medium"/>
              </a:rPr>
              <a:t>Framing method: </a:t>
            </a:r>
            <a:r>
              <a:rPr lang="en-US" sz="1400" dirty="0" smtClean="0">
                <a:latin typeface="Franklin Gothic Book"/>
                <a:cs typeface="Franklin Gothic Book"/>
              </a:rPr>
              <a:t>pedestal, </a:t>
            </a:r>
            <a:r>
              <a:rPr lang="en-US" sz="1400" dirty="0" err="1" smtClean="0">
                <a:latin typeface="Franklin Gothic Book"/>
                <a:cs typeface="Franklin Gothic Book"/>
              </a:rPr>
              <a:t>vitrine</a:t>
            </a:r>
            <a:endParaRPr lang="en-US" sz="1400" dirty="0">
              <a:latin typeface="Franklin Gothic Book"/>
              <a:cs typeface="Franklin Gothic Book"/>
            </a:endParaRPr>
          </a:p>
        </p:txBody>
      </p:sp>
      <p:sp>
        <p:nvSpPr>
          <p:cNvPr id="18" name="Rectangle 17"/>
          <p:cNvSpPr/>
          <p:nvPr/>
        </p:nvSpPr>
        <p:spPr>
          <a:xfrm>
            <a:off x="1166012" y="1186473"/>
            <a:ext cx="1335093" cy="1319776"/>
          </a:xfrm>
          <a:prstGeom prst="rect">
            <a:avLst/>
          </a:prstGeom>
          <a:solidFill>
            <a:schemeClr val="bg2">
              <a:lumMod val="40000"/>
              <a:lumOff val="60000"/>
              <a:alpha val="19000"/>
            </a:schemeClr>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bwMode="auto">
          <a:xfrm>
            <a:off x="950909" y="813522"/>
            <a:ext cx="1790700" cy="2618997"/>
          </a:xfrm>
          <a:prstGeom prst="rect">
            <a:avLst/>
          </a:prstGeom>
          <a:no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bwMode="auto">
          <a:xfrm>
            <a:off x="950909" y="2870922"/>
            <a:ext cx="1790700" cy="306709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rapezoid 21"/>
          <p:cNvSpPr/>
          <p:nvPr/>
        </p:nvSpPr>
        <p:spPr>
          <a:xfrm>
            <a:off x="950909" y="2497971"/>
            <a:ext cx="1790700" cy="372951"/>
          </a:xfrm>
          <a:prstGeom prst="trapezoid">
            <a:avLst>
              <a:gd name="adj" fmla="val 59053"/>
            </a:avLst>
          </a:prstGeom>
          <a:gradFill flip="none" rotWithShape="1">
            <a:gsLst>
              <a:gs pos="25000">
                <a:schemeClr val="tx1"/>
              </a:gs>
              <a:gs pos="93000">
                <a:schemeClr val="bg1">
                  <a:lumMod val="65000"/>
                  <a:lumOff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rapezoid 24"/>
          <p:cNvSpPr/>
          <p:nvPr/>
        </p:nvSpPr>
        <p:spPr>
          <a:xfrm flipV="1">
            <a:off x="938209" y="813522"/>
            <a:ext cx="1790700" cy="372951"/>
          </a:xfrm>
          <a:prstGeom prst="trapezoid">
            <a:avLst>
              <a:gd name="adj" fmla="val 55648"/>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rapezoid 25"/>
          <p:cNvSpPr/>
          <p:nvPr/>
        </p:nvSpPr>
        <p:spPr>
          <a:xfrm rot="5400000" flipV="1">
            <a:off x="1586308" y="1728322"/>
            <a:ext cx="2057399" cy="227804"/>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rapezoid 26"/>
          <p:cNvSpPr/>
          <p:nvPr/>
        </p:nvSpPr>
        <p:spPr>
          <a:xfrm rot="16200000" flipH="1" flipV="1">
            <a:off x="23410" y="1728320"/>
            <a:ext cx="2057399" cy="227804"/>
          </a:xfrm>
          <a:prstGeom prst="trapezoid">
            <a:avLst>
              <a:gd name="adj" fmla="val 154401"/>
            </a:avLst>
          </a:prstGeom>
          <a:gradFill flip="none" rotWithShape="1">
            <a:gsLst>
              <a:gs pos="25000">
                <a:schemeClr val="bg2">
                  <a:lumMod val="20000"/>
                  <a:lumOff val="80000"/>
                  <a:alpha val="19000"/>
                </a:schemeClr>
              </a:gs>
              <a:gs pos="93000">
                <a:schemeClr val="bg2">
                  <a:lumMod val="40000"/>
                  <a:lumOff val="60000"/>
                  <a:alpha val="19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rot="16200000" flipV="1">
            <a:off x="871987" y="892447"/>
            <a:ext cx="372950" cy="215104"/>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flipH="1" flipV="1">
            <a:off x="2422180" y="867044"/>
            <a:ext cx="372949" cy="265910"/>
          </a:xfrm>
          <a:prstGeom prst="line">
            <a:avLst/>
          </a:prstGeom>
          <a:ln w="12700" cap="flat" cmpd="sng" algn="ctr">
            <a:solidFill>
              <a:schemeClr val="bg2">
                <a:lumMod val="20000"/>
                <a:lumOff val="8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 name="Picture 29" descr="2005.21.1 front.jpg"/>
          <p:cNvPicPr>
            <a:picLocks noChangeAspect="1"/>
          </p:cNvPicPr>
          <p:nvPr/>
        </p:nvPicPr>
        <p:blipFill>
          <a:blip r:embed="rId2"/>
          <a:stretch>
            <a:fillRect/>
          </a:stretch>
        </p:blipFill>
        <p:spPr>
          <a:xfrm>
            <a:off x="1318414" y="1959173"/>
            <a:ext cx="381000" cy="773604"/>
          </a:xfrm>
          <a:prstGeom prst="rect">
            <a:avLst/>
          </a:prstGeom>
        </p:spPr>
      </p:pic>
      <p:sp>
        <p:nvSpPr>
          <p:cNvPr id="43" name="Trapezoid 42"/>
          <p:cNvSpPr/>
          <p:nvPr/>
        </p:nvSpPr>
        <p:spPr>
          <a:xfrm>
            <a:off x="1772176" y="2523540"/>
            <a:ext cx="656166" cy="302371"/>
          </a:xfrm>
          <a:prstGeom prst="trapezoid">
            <a:avLst>
              <a:gd name="adj" fmla="val 41801"/>
            </a:avLst>
          </a:prstGeom>
          <a:blipFill rotWithShape="1">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2005.21.1 front.jpg"/>
          <p:cNvPicPr>
            <a:picLocks noChangeAspect="1"/>
          </p:cNvPicPr>
          <p:nvPr/>
        </p:nvPicPr>
        <p:blipFill>
          <a:blip r:embed="rId2"/>
          <a:stretch>
            <a:fillRect/>
          </a:stretch>
        </p:blipFill>
        <p:spPr>
          <a:xfrm>
            <a:off x="177798" y="3652202"/>
            <a:ext cx="988214" cy="2006526"/>
          </a:xfrm>
          <a:prstGeom prst="rect">
            <a:avLst/>
          </a:prstGeom>
        </p:spPr>
      </p:pic>
      <p:pic>
        <p:nvPicPr>
          <p:cNvPr id="32" name="Picture 31" descr="Untitled 01-56-41.png"/>
          <p:cNvPicPr>
            <a:picLocks noChangeAspect="1"/>
          </p:cNvPicPr>
          <p:nvPr/>
        </p:nvPicPr>
        <p:blipFill>
          <a:blip r:embed="rId3"/>
          <a:stretch>
            <a:fillRect/>
          </a:stretch>
        </p:blipFill>
        <p:spPr>
          <a:xfrm>
            <a:off x="1318415" y="3990720"/>
            <a:ext cx="1920086" cy="144199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9444 -0.3463 L -6.94444E-6 -2.59259E-6 " pathEditMode="relative" ptsTypes="AA">
                                      <p:cBhvr>
                                        <p:cTn id="6" dur="2000" fill="hold"/>
                                        <p:tgtEl>
                                          <p:spTgt spid="3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2222 -0.29954 L -1.38889E-6 3.7037E-7 " pathEditMode="relative" ptsTypes="AA">
                                      <p:cBhvr>
                                        <p:cTn id="8" dur="2000" fill="hold"/>
                                        <p:tgtEl>
                                          <p:spTgt spid="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p:nvPr/>
        </p:nvGrpSpPr>
        <p:grpSpPr>
          <a:xfrm>
            <a:off x="163990" y="564425"/>
            <a:ext cx="5041240" cy="5715772"/>
            <a:chOff x="-1736" y="0"/>
            <a:chExt cx="6048671" cy="6858000"/>
          </a:xfrm>
        </p:grpSpPr>
        <p:pic>
          <p:nvPicPr>
            <p:cNvPr id="15" name="Picture 14" descr="Untitled3.png"/>
            <p:cNvPicPr>
              <a:picLocks noChangeAspect="1"/>
            </p:cNvPicPr>
            <p:nvPr/>
          </p:nvPicPr>
          <p:blipFill>
            <a:blip r:embed="rId2"/>
            <a:stretch>
              <a:fillRect/>
            </a:stretch>
          </p:blipFill>
          <p:spPr>
            <a:xfrm>
              <a:off x="-1736" y="0"/>
              <a:ext cx="6048671" cy="6858000"/>
            </a:xfrm>
            <a:prstGeom prst="rect">
              <a:avLst/>
            </a:prstGeom>
          </p:spPr>
        </p:pic>
        <p:sp>
          <p:nvSpPr>
            <p:cNvPr id="16" name="Rectangle 15"/>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
        <p:nvSpPr>
          <p:cNvPr id="13" name="TextBox 9"/>
          <p:cNvSpPr txBox="1">
            <a:spLocks noChangeArrowheads="1"/>
          </p:cNvSpPr>
          <p:nvPr/>
        </p:nvSpPr>
        <p:spPr bwMode="auto">
          <a:xfrm>
            <a:off x="2441152" y="3298136"/>
            <a:ext cx="368300" cy="1077218"/>
          </a:xfrm>
          <a:prstGeom prst="rect">
            <a:avLst/>
          </a:prstGeom>
          <a:noFill/>
          <a:ln w="9525">
            <a:noFill/>
            <a:miter lim="800000"/>
            <a:headEnd/>
            <a:tailEnd/>
          </a:ln>
          <a:effectLst>
            <a:outerShdw blurRad="50800" dist="38100" dir="5580000">
              <a:srgbClr val="000000">
                <a:alpha val="43000"/>
              </a:srgbClr>
            </a:outerShdw>
          </a:effectLst>
        </p:spPr>
        <p:txBody>
          <a:bodyPr>
            <a:spAutoFit/>
          </a:bodyPr>
          <a:lstStyle/>
          <a:p>
            <a:r>
              <a:rPr lang="en-US" sz="3200" b="1" dirty="0" smtClean="0">
                <a:solidFill>
                  <a:srgbClr val="FF0000"/>
                </a:solidFill>
                <a:latin typeface="Rockwell Extra Bold" pitchFamily="18" charset="0"/>
              </a:rPr>
              <a:t>8</a:t>
            </a:r>
            <a:endParaRPr lang="en-US" sz="3200" b="1" dirty="0">
              <a:solidFill>
                <a:srgbClr val="FF0000"/>
              </a:solidFill>
              <a:latin typeface="Rockwell Extra Bold" pitchFamily="18" charset="0"/>
            </a:endParaRPr>
          </a:p>
        </p:txBody>
      </p:sp>
      <p:grpSp>
        <p:nvGrpSpPr>
          <p:cNvPr id="32" name="Group 31"/>
          <p:cNvGrpSpPr/>
          <p:nvPr/>
        </p:nvGrpSpPr>
        <p:grpSpPr>
          <a:xfrm>
            <a:off x="6044983" y="2549750"/>
            <a:ext cx="2738655" cy="3540657"/>
            <a:chOff x="6044983" y="2549750"/>
            <a:chExt cx="2738655" cy="3540657"/>
          </a:xfrm>
        </p:grpSpPr>
        <p:sp>
          <p:nvSpPr>
            <p:cNvPr id="20" name="Rectangle 19"/>
            <p:cNvSpPr/>
            <p:nvPr/>
          </p:nvSpPr>
          <p:spPr bwMode="auto">
            <a:xfrm>
              <a:off x="6476997" y="3771608"/>
              <a:ext cx="1790700" cy="231879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rapezoid 30"/>
            <p:cNvSpPr/>
            <p:nvPr/>
          </p:nvSpPr>
          <p:spPr>
            <a:xfrm>
              <a:off x="6464295" y="3398657"/>
              <a:ext cx="1790700" cy="372951"/>
            </a:xfrm>
            <a:prstGeom prst="trapezoid">
              <a:avLst>
                <a:gd name="adj" fmla="val 59053"/>
              </a:avLst>
            </a:prstGeom>
            <a:gradFill flip="none" rotWithShape="1">
              <a:gsLst>
                <a:gs pos="25000">
                  <a:schemeClr val="tx1"/>
                </a:gs>
                <a:gs pos="93000">
                  <a:schemeClr val="bg1">
                    <a:lumMod val="65000"/>
                    <a:lumOff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19" descr="s85-spng-g204.jpg"/>
            <p:cNvPicPr>
              <a:picLocks noChangeAspect="1"/>
            </p:cNvPicPr>
            <p:nvPr/>
          </p:nvPicPr>
          <p:blipFill>
            <a:blip r:embed="rId3"/>
            <a:srcRect b="9032"/>
            <a:stretch>
              <a:fillRect/>
            </a:stretch>
          </p:blipFill>
          <p:spPr bwMode="auto">
            <a:xfrm>
              <a:off x="6044983" y="2549750"/>
              <a:ext cx="2738655" cy="978409"/>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0" presetClass="path" presetSubtype="0" accel="50000" decel="50000" fill="hold" nodeType="withEffect">
                                  <p:stCondLst>
                                    <p:cond delay="0"/>
                                  </p:stCondLst>
                                  <p:childTnLst>
                                    <p:animMotion origin="layout" path="M -0.50833 -0.11667 L 5E-6 2.22222E-6 " pathEditMode="relative" ptsTypes="AA">
                                      <p:cBhvr>
                                        <p:cTn id="11" dur="2000" fill="hold"/>
                                        <p:tgtEl>
                                          <p:spTgt spid="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extBox 19"/>
          <p:cNvSpPr txBox="1"/>
          <p:nvPr/>
        </p:nvSpPr>
        <p:spPr>
          <a:xfrm>
            <a:off x="3403600" y="1275834"/>
            <a:ext cx="5410200" cy="1600438"/>
          </a:xfrm>
          <a:prstGeom prst="rect">
            <a:avLst/>
          </a:prstGeom>
          <a:noFill/>
        </p:spPr>
        <p:txBody>
          <a:bodyPr wrap="square" rtlCol="0">
            <a:spAutoFit/>
          </a:bodyPr>
          <a:lstStyle/>
          <a:p>
            <a:r>
              <a:rPr lang="en-US" sz="1400" i="1" dirty="0" smtClean="0">
                <a:latin typeface="Franklin Gothic Book"/>
                <a:cs typeface="Franklin Gothic Book"/>
              </a:rPr>
              <a:t>Canoe Prow</a:t>
            </a:r>
            <a:endParaRPr lang="en-US" sz="1400" dirty="0" smtClean="0">
              <a:latin typeface="Franklin Gothic Book"/>
              <a:cs typeface="Franklin Gothic Book"/>
            </a:endParaRPr>
          </a:p>
          <a:p>
            <a:r>
              <a:rPr lang="en-US" sz="1400" dirty="0" err="1" smtClean="0">
                <a:latin typeface="Franklin Gothic Book"/>
                <a:cs typeface="Franklin Gothic Book"/>
              </a:rPr>
              <a:t>Iatmul</a:t>
            </a:r>
            <a:r>
              <a:rPr lang="en-US" sz="1400" dirty="0" smtClean="0">
                <a:latin typeface="Franklin Gothic Book"/>
                <a:cs typeface="Franklin Gothic Book"/>
              </a:rPr>
              <a:t> people, Papua New Guinea, </a:t>
            </a:r>
            <a:r>
              <a:rPr lang="en-US" sz="1400" dirty="0" err="1" smtClean="0">
                <a:latin typeface="Franklin Gothic Book"/>
                <a:cs typeface="Franklin Gothic Book"/>
              </a:rPr>
              <a:t>Korogo</a:t>
            </a:r>
            <a:r>
              <a:rPr lang="en-US" sz="1400" dirty="0" smtClean="0">
                <a:latin typeface="Franklin Gothic Book"/>
                <a:cs typeface="Franklin Gothic Book"/>
              </a:rPr>
              <a:t> village</a:t>
            </a:r>
          </a:p>
          <a:p>
            <a:r>
              <a:rPr lang="en-US" sz="1400" dirty="0" smtClean="0">
                <a:latin typeface="Franklin Gothic Book"/>
                <a:cs typeface="Franklin Gothic Book"/>
              </a:rPr>
              <a:t>20th century</a:t>
            </a:r>
            <a:br>
              <a:rPr lang="en-US" sz="1400" dirty="0" smtClean="0">
                <a:latin typeface="Franklin Gothic Book"/>
                <a:cs typeface="Franklin Gothic Book"/>
              </a:rPr>
            </a:br>
            <a:r>
              <a:rPr lang="en-US" sz="1400" dirty="0" smtClean="0">
                <a:latin typeface="Franklin Gothic Book"/>
                <a:cs typeface="Franklin Gothic Book"/>
              </a:rPr>
              <a:t>Wood</a:t>
            </a:r>
            <a:br>
              <a:rPr lang="en-US" sz="1400" dirty="0" smtClean="0">
                <a:latin typeface="Franklin Gothic Book"/>
                <a:cs typeface="Franklin Gothic Book"/>
              </a:rPr>
            </a:br>
            <a:r>
              <a:rPr lang="en-US" sz="1400" dirty="0" smtClean="0">
                <a:latin typeface="Franklin Gothic Book"/>
                <a:cs typeface="Franklin Gothic Book"/>
              </a:rPr>
              <a:t>39 1/2 </a:t>
            </a:r>
            <a:r>
              <a:rPr lang="en-US" sz="1400" dirty="0" err="1" smtClean="0">
                <a:latin typeface="Franklin Gothic Book"/>
                <a:cs typeface="Franklin Gothic Book"/>
              </a:rPr>
              <a:t>x</a:t>
            </a:r>
            <a:r>
              <a:rPr lang="en-US" sz="1400" dirty="0" smtClean="0">
                <a:latin typeface="Franklin Gothic Book"/>
                <a:cs typeface="Franklin Gothic Book"/>
              </a:rPr>
              <a:t> 15 1/4 </a:t>
            </a:r>
            <a:r>
              <a:rPr lang="en-US" sz="1400" dirty="0" err="1" smtClean="0">
                <a:latin typeface="Franklin Gothic Book"/>
                <a:cs typeface="Franklin Gothic Book"/>
              </a:rPr>
              <a:t>x</a:t>
            </a:r>
            <a:r>
              <a:rPr lang="en-US" sz="1400" dirty="0" smtClean="0">
                <a:latin typeface="Franklin Gothic Book"/>
                <a:cs typeface="Franklin Gothic Book"/>
              </a:rPr>
              <a:t> 8 in. (100.3 </a:t>
            </a:r>
            <a:r>
              <a:rPr lang="en-US" sz="1400" dirty="0" err="1" smtClean="0">
                <a:latin typeface="Franklin Gothic Book"/>
                <a:cs typeface="Franklin Gothic Book"/>
              </a:rPr>
              <a:t>x</a:t>
            </a:r>
            <a:r>
              <a:rPr lang="en-US" sz="1400" dirty="0" smtClean="0">
                <a:latin typeface="Franklin Gothic Book"/>
                <a:cs typeface="Franklin Gothic Book"/>
              </a:rPr>
              <a:t> 38.7 </a:t>
            </a:r>
            <a:r>
              <a:rPr lang="en-US" sz="1400" dirty="0" err="1" smtClean="0">
                <a:latin typeface="Franklin Gothic Book"/>
                <a:cs typeface="Franklin Gothic Book"/>
              </a:rPr>
              <a:t>x</a:t>
            </a:r>
            <a:r>
              <a:rPr lang="en-US" sz="1400" dirty="0" smtClean="0">
                <a:latin typeface="Franklin Gothic Book"/>
                <a:cs typeface="Franklin Gothic Book"/>
              </a:rPr>
              <a:t> 20.3 cm)  </a:t>
            </a:r>
            <a:br>
              <a:rPr lang="en-US" sz="1400" dirty="0" smtClean="0">
                <a:latin typeface="Franklin Gothic Book"/>
                <a:cs typeface="Franklin Gothic Book"/>
              </a:rPr>
            </a:br>
            <a:r>
              <a:rPr lang="en-US" sz="1400" dirty="0" smtClean="0">
                <a:latin typeface="Franklin Gothic Book"/>
                <a:cs typeface="Franklin Gothic Book"/>
              </a:rPr>
              <a:t>S85-SPNG-G204</a:t>
            </a:r>
          </a:p>
          <a:p>
            <a:r>
              <a:rPr lang="en-US" sz="1400" dirty="0" smtClean="0">
                <a:latin typeface="Franklin Gothic Book"/>
                <a:cs typeface="Franklin Gothic Book"/>
              </a:rPr>
              <a:t>Gift of Dr. Samuel Spring </a:t>
            </a:r>
            <a:endParaRPr lang="en-US" sz="1400" dirty="0">
              <a:latin typeface="Franklin Gothic Book"/>
              <a:cs typeface="Franklin Gothic Book"/>
            </a:endParaRPr>
          </a:p>
        </p:txBody>
      </p:sp>
      <p:sp>
        <p:nvSpPr>
          <p:cNvPr id="23" name="TextBox 22"/>
          <p:cNvSpPr txBox="1"/>
          <p:nvPr/>
        </p:nvSpPr>
        <p:spPr>
          <a:xfrm>
            <a:off x="3403600" y="3153439"/>
            <a:ext cx="5410200" cy="1384995"/>
          </a:xfrm>
          <a:prstGeom prst="rect">
            <a:avLst/>
          </a:prstGeom>
          <a:noFill/>
          <a:ln>
            <a:noFill/>
          </a:ln>
        </p:spPr>
        <p:txBody>
          <a:bodyPr wrap="square" rtlCol="0">
            <a:spAutoFit/>
          </a:bodyPr>
          <a:lstStyle/>
          <a:p>
            <a:r>
              <a:rPr lang="en-US" sz="1400" dirty="0" smtClean="0">
                <a:latin typeface="Franklin Gothic Book"/>
                <a:cs typeface="Franklin Gothic Book"/>
              </a:rPr>
              <a:t>The edges of a pedestal restrict the area surrounding an object and create a frame for it.  This display creates a visual tension by allowing the object to leave its designated space and intrude upon the viewers’ space.  How does this display violate the idea that frames form boundaries?</a:t>
            </a:r>
          </a:p>
          <a:p>
            <a:endParaRPr lang="en-US" sz="1400" dirty="0">
              <a:latin typeface="Franklin Gothic Book"/>
              <a:cs typeface="Franklin Gothic Book"/>
            </a:endParaRPr>
          </a:p>
        </p:txBody>
      </p:sp>
      <p:sp>
        <p:nvSpPr>
          <p:cNvPr id="24" name="TextBox 23"/>
          <p:cNvSpPr txBox="1"/>
          <p:nvPr/>
        </p:nvSpPr>
        <p:spPr>
          <a:xfrm>
            <a:off x="3403600" y="4617675"/>
            <a:ext cx="5410200" cy="523220"/>
          </a:xfrm>
          <a:prstGeom prst="rect">
            <a:avLst/>
          </a:prstGeom>
          <a:noFill/>
        </p:spPr>
        <p:txBody>
          <a:bodyPr wrap="square" rtlCol="0">
            <a:spAutoFit/>
          </a:bodyPr>
          <a:lstStyle/>
          <a:p>
            <a:r>
              <a:rPr lang="en-US" sz="1400" b="1" dirty="0" smtClean="0">
                <a:solidFill>
                  <a:srgbClr val="FFFF00"/>
                </a:solidFill>
                <a:latin typeface="Franklin Gothic Medium"/>
                <a:cs typeface="Franklin Gothic Medium"/>
              </a:rPr>
              <a:t>Framing method: </a:t>
            </a:r>
            <a:r>
              <a:rPr lang="en-US" sz="1400" dirty="0" smtClean="0">
                <a:latin typeface="Franklin Gothic Book"/>
                <a:cs typeface="Franklin Gothic Book"/>
              </a:rPr>
              <a:t>pedestal, against wall, object slightly suspended above pedestal</a:t>
            </a:r>
            <a:endParaRPr lang="en-US" sz="1400" dirty="0">
              <a:latin typeface="Franklin Gothic Book"/>
              <a:cs typeface="Franklin Gothic Book"/>
            </a:endParaRPr>
          </a:p>
        </p:txBody>
      </p:sp>
      <p:grpSp>
        <p:nvGrpSpPr>
          <p:cNvPr id="25" name="Group 24"/>
          <p:cNvGrpSpPr/>
          <p:nvPr/>
        </p:nvGrpSpPr>
        <p:grpSpPr>
          <a:xfrm>
            <a:off x="184313" y="1883284"/>
            <a:ext cx="2962078" cy="3829509"/>
            <a:chOff x="6044983" y="2549750"/>
            <a:chExt cx="2738655" cy="3540657"/>
          </a:xfrm>
        </p:grpSpPr>
        <p:sp>
          <p:nvSpPr>
            <p:cNvPr id="31" name="Rectangle 30"/>
            <p:cNvSpPr/>
            <p:nvPr/>
          </p:nvSpPr>
          <p:spPr bwMode="auto">
            <a:xfrm>
              <a:off x="6476997" y="3771608"/>
              <a:ext cx="1790700" cy="231879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rapezoid 31"/>
            <p:cNvSpPr/>
            <p:nvPr/>
          </p:nvSpPr>
          <p:spPr>
            <a:xfrm>
              <a:off x="6464295" y="3398657"/>
              <a:ext cx="1790700" cy="372951"/>
            </a:xfrm>
            <a:prstGeom prst="trapezoid">
              <a:avLst>
                <a:gd name="adj" fmla="val 59053"/>
              </a:avLst>
            </a:prstGeom>
            <a:gradFill flip="none" rotWithShape="1">
              <a:gsLst>
                <a:gs pos="25000">
                  <a:schemeClr val="tx1"/>
                </a:gs>
                <a:gs pos="93000">
                  <a:schemeClr val="bg1">
                    <a:lumMod val="65000"/>
                    <a:lumOff val="35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19" descr="s85-spng-g204.jpg"/>
            <p:cNvPicPr>
              <a:picLocks noChangeAspect="1"/>
            </p:cNvPicPr>
            <p:nvPr/>
          </p:nvPicPr>
          <p:blipFill>
            <a:blip r:embed="rId2"/>
            <a:srcRect b="9032"/>
            <a:stretch>
              <a:fillRect/>
            </a:stretch>
          </p:blipFill>
          <p:spPr bwMode="auto">
            <a:xfrm>
              <a:off x="6044983" y="2549750"/>
              <a:ext cx="2738655" cy="978409"/>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055534" y="3268133"/>
            <a:ext cx="770467" cy="415498"/>
          </a:xfrm>
          <a:prstGeom prst="rect">
            <a:avLst/>
          </a:prstGeom>
          <a:noFill/>
        </p:spPr>
        <p:txBody>
          <a:bodyPr wrap="square" rtlCol="0">
            <a:spAutoFit/>
          </a:bodyPr>
          <a:lstStyle/>
          <a:p>
            <a:pPr algn="ctr"/>
            <a:r>
              <a:rPr lang="en-US" sz="700" dirty="0" smtClean="0">
                <a:solidFill>
                  <a:schemeClr val="bg1"/>
                </a:solidFill>
                <a:latin typeface="Franklin Gothic Book"/>
                <a:cs typeface="Franklin Gothic Book"/>
              </a:rPr>
              <a:t>Introductory Wall </a:t>
            </a:r>
          </a:p>
          <a:p>
            <a:pPr algn="ctr"/>
            <a:r>
              <a:rPr lang="en-US" sz="700" dirty="0" smtClean="0">
                <a:solidFill>
                  <a:schemeClr val="bg1"/>
                </a:solidFill>
                <a:latin typeface="Franklin Gothic Book"/>
                <a:cs typeface="Franklin Gothic Book"/>
              </a:rPr>
              <a:t>Panel</a:t>
            </a:r>
            <a:endParaRPr lang="en-US" sz="700" dirty="0">
              <a:solidFill>
                <a:schemeClr val="bg1"/>
              </a:solidFill>
              <a:latin typeface="Franklin Gothic Book"/>
              <a:cs typeface="Franklin Gothic Book"/>
            </a:endParaRPr>
          </a:p>
        </p:txBody>
      </p:sp>
      <p:pic>
        <p:nvPicPr>
          <p:cNvPr id="5" name="Picture 4" descr="Langley Entrance.jpg"/>
          <p:cNvPicPr>
            <a:picLocks noChangeAspect="1"/>
          </p:cNvPicPr>
          <p:nvPr/>
        </p:nvPicPr>
        <p:blipFill>
          <a:blip r:embed="rId2"/>
          <a:stretch>
            <a:fillRect/>
          </a:stretch>
        </p:blipFill>
        <p:spPr>
          <a:xfrm>
            <a:off x="0" y="453793"/>
            <a:ext cx="9144000" cy="6009680"/>
          </a:xfrm>
          <a:prstGeom prst="rect">
            <a:avLst/>
          </a:prstGeom>
        </p:spPr>
      </p:pic>
      <p:sp>
        <p:nvSpPr>
          <p:cNvPr id="7" name="TextBox 6"/>
          <p:cNvSpPr txBox="1"/>
          <p:nvPr/>
        </p:nvSpPr>
        <p:spPr>
          <a:xfrm>
            <a:off x="4055534" y="3479800"/>
            <a:ext cx="1024466" cy="507831"/>
          </a:xfrm>
          <a:prstGeom prst="rect">
            <a:avLst/>
          </a:prstGeom>
          <a:noFill/>
        </p:spPr>
        <p:txBody>
          <a:bodyPr wrap="square" rtlCol="0">
            <a:spAutoFit/>
          </a:bodyPr>
          <a:lstStyle/>
          <a:p>
            <a:pPr algn="ctr"/>
            <a:r>
              <a:rPr lang="en-US" sz="900" dirty="0" smtClean="0">
                <a:solidFill>
                  <a:schemeClr val="bg1"/>
                </a:solidFill>
                <a:latin typeface="Franklin Gothic Book"/>
                <a:cs typeface="Franklin Gothic Book"/>
              </a:rPr>
              <a:t>Introductory</a:t>
            </a:r>
          </a:p>
          <a:p>
            <a:pPr algn="ctr"/>
            <a:r>
              <a:rPr lang="en-US" sz="900" dirty="0" smtClean="0">
                <a:solidFill>
                  <a:schemeClr val="bg1"/>
                </a:solidFill>
                <a:latin typeface="Franklin Gothic Book"/>
                <a:cs typeface="Franklin Gothic Book"/>
              </a:rPr>
              <a:t>Wall</a:t>
            </a:r>
          </a:p>
          <a:p>
            <a:pPr algn="ctr"/>
            <a:r>
              <a:rPr lang="en-US" sz="900" dirty="0" smtClean="0">
                <a:solidFill>
                  <a:schemeClr val="bg1"/>
                </a:solidFill>
                <a:latin typeface="Franklin Gothic Book"/>
                <a:cs typeface="Franklin Gothic Book"/>
              </a:rPr>
              <a:t>Panel</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Langley View 4.jpg"/>
          <p:cNvPicPr>
            <a:picLocks noChangeAspect="1"/>
          </p:cNvPicPr>
          <p:nvPr/>
        </p:nvPicPr>
        <p:blipFill>
          <a:blip r:embed="rId2"/>
          <a:stretch>
            <a:fillRect/>
          </a:stretch>
        </p:blipFill>
        <p:spPr>
          <a:xfrm>
            <a:off x="0" y="415230"/>
            <a:ext cx="9144000" cy="6027539"/>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Langley View 5.jpg"/>
          <p:cNvPicPr>
            <a:picLocks noChangeAspect="1"/>
          </p:cNvPicPr>
          <p:nvPr/>
        </p:nvPicPr>
        <p:blipFill>
          <a:blip r:embed="rId2"/>
          <a:stretch>
            <a:fillRect/>
          </a:stretch>
        </p:blipFill>
        <p:spPr>
          <a:xfrm>
            <a:off x="0" y="415230"/>
            <a:ext cx="9144000" cy="6027539"/>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Langley View 6.jpg"/>
          <p:cNvPicPr>
            <a:picLocks noChangeAspect="1"/>
          </p:cNvPicPr>
          <p:nvPr/>
        </p:nvPicPr>
        <p:blipFill>
          <a:blip r:embed="rId2"/>
          <a:stretch>
            <a:fillRect/>
          </a:stretch>
        </p:blipFill>
        <p:spPr>
          <a:xfrm>
            <a:off x="0" y="415230"/>
            <a:ext cx="9144000" cy="6027539"/>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700" y="342900"/>
            <a:ext cx="8356600" cy="6240463"/>
          </a:xfrm>
        </p:spPr>
        <p:txBody>
          <a:bodyPr/>
          <a:lstStyle/>
          <a:p>
            <a:pPr>
              <a:buNone/>
            </a:pPr>
            <a:endParaRPr lang="en-US" sz="4800" dirty="0" smtClean="0">
              <a:latin typeface="Franklin Gothic Medium"/>
              <a:cs typeface="Franklin Gothic Medium"/>
            </a:endParaRPr>
          </a:p>
          <a:p>
            <a:pPr>
              <a:buNone/>
            </a:pPr>
            <a:r>
              <a:rPr lang="en-US" sz="6000" dirty="0" smtClean="0">
                <a:latin typeface="Franklin Gothic Medium"/>
                <a:cs typeface="Franklin Gothic Medium"/>
              </a:rPr>
              <a:t>Big Idea:</a:t>
            </a:r>
          </a:p>
          <a:p>
            <a:pPr>
              <a:buNone/>
            </a:pPr>
            <a:endParaRPr lang="en-US" sz="2000" dirty="0" smtClean="0">
              <a:latin typeface="Franklin Gothic Medium"/>
              <a:cs typeface="Franklin Gothic Medium"/>
            </a:endParaRPr>
          </a:p>
          <a:p>
            <a:pPr>
              <a:buNone/>
            </a:pPr>
            <a:r>
              <a:rPr lang="en-US" sz="4400" dirty="0" smtClean="0">
                <a:latin typeface="Franklin Gothic Book"/>
                <a:cs typeface="Franklin Gothic Book"/>
              </a:rPr>
              <a:t>Museum practice structures our understanding of objects through framing techniques.</a:t>
            </a:r>
            <a:endParaRPr lang="en-US" sz="4400" dirty="0">
              <a:latin typeface="Franklin Gothic Book"/>
              <a:cs typeface="Franklin Gothic Book"/>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9300"/>
            <a:ext cx="8229600" cy="5376863"/>
          </a:xfrm>
        </p:spPr>
        <p:txBody>
          <a:bodyPr/>
          <a:lstStyle/>
          <a:p>
            <a:pPr algn="ctr">
              <a:buNone/>
            </a:pPr>
            <a:endParaRPr lang="en-US" sz="4000" dirty="0" smtClean="0">
              <a:latin typeface="Franklin Gothic Medium"/>
              <a:cs typeface="Franklin Gothic Medium"/>
            </a:endParaRPr>
          </a:p>
          <a:p>
            <a:pPr algn="ctr">
              <a:buNone/>
            </a:pPr>
            <a:endParaRPr lang="en-US" sz="4000" dirty="0" smtClean="0">
              <a:latin typeface="Franklin Gothic Medium"/>
              <a:cs typeface="Franklin Gothic Medium"/>
            </a:endParaRPr>
          </a:p>
          <a:p>
            <a:pPr algn="ctr">
              <a:buNone/>
            </a:pPr>
            <a:endParaRPr lang="en-US" sz="4000" dirty="0" smtClean="0">
              <a:latin typeface="Franklin Gothic Medium"/>
              <a:cs typeface="Franklin Gothic Medium"/>
            </a:endParaRPr>
          </a:p>
          <a:p>
            <a:pPr algn="ctr">
              <a:buNone/>
            </a:pPr>
            <a:r>
              <a:rPr lang="en-US" sz="4000" dirty="0" smtClean="0">
                <a:latin typeface="Franklin Gothic Medium"/>
                <a:cs typeface="Franklin Gothic Medium"/>
              </a:rPr>
              <a:t>Education and Outreach</a:t>
            </a:r>
          </a:p>
          <a:p>
            <a:pPr>
              <a:buNone/>
            </a:pPr>
            <a:endParaRPr lang="en-US" sz="40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dirty="0" smtClean="0">
                <a:latin typeface="Franklin Gothic Medium"/>
                <a:cs typeface="Franklin Gothic Medium"/>
              </a:rPr>
              <a:t>Aiming and Framing</a:t>
            </a:r>
            <a:endParaRPr lang="en-US" sz="3200" dirty="0">
              <a:latin typeface="Franklin Gothic Medium"/>
              <a:cs typeface="Franklin Gothic Medium"/>
            </a:endParaRPr>
          </a:p>
        </p:txBody>
      </p:sp>
      <p:grpSp>
        <p:nvGrpSpPr>
          <p:cNvPr id="15" name="Group 14"/>
          <p:cNvGrpSpPr/>
          <p:nvPr/>
        </p:nvGrpSpPr>
        <p:grpSpPr>
          <a:xfrm>
            <a:off x="3393111" y="1436239"/>
            <a:ext cx="5141309" cy="4597399"/>
            <a:chOff x="1320801" y="433294"/>
            <a:chExt cx="6616700" cy="5916705"/>
          </a:xfrm>
        </p:grpSpPr>
        <p:pic>
          <p:nvPicPr>
            <p:cNvPr id="4" name="Picture 3" descr="img043.jpg"/>
            <p:cNvPicPr>
              <a:picLocks noChangeAspect="1"/>
            </p:cNvPicPr>
            <p:nvPr/>
          </p:nvPicPr>
          <p:blipFill>
            <a:blip r:embed="rId2"/>
            <a:srcRect l="1247" t="2593" b="926"/>
            <a:stretch>
              <a:fillRect/>
            </a:stretch>
          </p:blipFill>
          <p:spPr>
            <a:xfrm rot="16200000">
              <a:off x="1670798" y="83297"/>
              <a:ext cx="5916705" cy="6616700"/>
            </a:xfrm>
            <a:prstGeom prst="rect">
              <a:avLst/>
            </a:prstGeom>
          </p:spPr>
        </p:pic>
        <p:sp>
          <p:nvSpPr>
            <p:cNvPr id="5" name="Oval 4"/>
            <p:cNvSpPr/>
            <p:nvPr/>
          </p:nvSpPr>
          <p:spPr>
            <a:xfrm>
              <a:off x="6819900" y="41021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689600" y="33274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435600" y="24384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194300" y="32893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283200" y="30734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30700" y="58420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061200" y="32893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489700" y="19050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264400" y="23749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235700" y="21717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descr="johnny_automatic_pointing_hand.jpg"/>
          <p:cNvPicPr>
            <a:picLocks noChangeAspect="1"/>
          </p:cNvPicPr>
          <p:nvPr/>
        </p:nvPicPr>
        <p:blipFill>
          <a:blip r:embed="rId3"/>
          <a:stretch>
            <a:fillRect/>
          </a:stretch>
        </p:blipFill>
        <p:spPr>
          <a:xfrm>
            <a:off x="622300" y="2605518"/>
            <a:ext cx="2159000" cy="2159000"/>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1"/>
          <p:cNvSpPr>
            <a:spLocks noGrp="1"/>
          </p:cNvSpPr>
          <p:nvPr>
            <p:ph type="title"/>
          </p:nvPr>
        </p:nvSpPr>
        <p:spPr>
          <a:xfrm>
            <a:off x="200992" y="2787649"/>
            <a:ext cx="4064000" cy="1143000"/>
          </a:xfrm>
        </p:spPr>
        <p:txBody>
          <a:bodyPr>
            <a:normAutofit/>
          </a:bodyPr>
          <a:lstStyle/>
          <a:p>
            <a:r>
              <a:rPr lang="en-US" sz="3200" b="1" dirty="0" smtClean="0">
                <a:latin typeface="Franklin Gothic Medium"/>
                <a:cs typeface="Franklin Gothic Medium"/>
              </a:rPr>
              <a:t>  Aiming and Framing</a:t>
            </a:r>
            <a:endParaRPr lang="en-US" sz="3200" b="1" dirty="0">
              <a:latin typeface="Franklin Gothic Medium"/>
              <a:cs typeface="Franklin Gothic Medium"/>
            </a:endParaRPr>
          </a:p>
        </p:txBody>
      </p:sp>
      <p:sp>
        <p:nvSpPr>
          <p:cNvPr id="9" name="Trapezoid 8"/>
          <p:cNvSpPr/>
          <p:nvPr/>
        </p:nvSpPr>
        <p:spPr>
          <a:xfrm>
            <a:off x="200992" y="298448"/>
            <a:ext cx="4320208" cy="1244600"/>
          </a:xfrm>
          <a:prstGeom prst="trapezoid">
            <a:avLst/>
          </a:prstGeom>
          <a:blipFill rotWithShape="1">
            <a:blip r:embed="rId2"/>
            <a:stretch>
              <a:fillRect/>
            </a:stretch>
          </a:blip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rot="10800000">
            <a:off x="200992" y="1543048"/>
            <a:ext cx="4320208" cy="1244600"/>
          </a:xfrm>
          <a:prstGeom prst="trapezoid">
            <a:avLst/>
          </a:prstGeom>
          <a:blipFill rotWithShape="1">
            <a:blip r:embed="rId3"/>
            <a:stretch>
              <a:fillRect/>
            </a:stretch>
          </a:blip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rapezoid 13"/>
          <p:cNvSpPr/>
          <p:nvPr/>
        </p:nvSpPr>
        <p:spPr>
          <a:xfrm>
            <a:off x="200992" y="4165625"/>
            <a:ext cx="4320208" cy="1244600"/>
          </a:xfrm>
          <a:prstGeom prst="trapezoid">
            <a:avLst/>
          </a:prstGeom>
          <a:blipFill rotWithShape="1">
            <a:blip r:embed="rId4"/>
            <a:stretch>
              <a:fillRect/>
            </a:stretch>
          </a:blip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rapezoid 15"/>
          <p:cNvSpPr/>
          <p:nvPr/>
        </p:nvSpPr>
        <p:spPr>
          <a:xfrm rot="10800000">
            <a:off x="200992" y="5410225"/>
            <a:ext cx="4320208" cy="1244600"/>
          </a:xfrm>
          <a:prstGeom prst="trapezoid">
            <a:avLst/>
          </a:prstGeom>
          <a:blipFill rotWithShape="1">
            <a:blip r:embed="rId5"/>
            <a:stretch>
              <a:fillRect/>
            </a:stretch>
          </a:blip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Picture 5.png"/>
          <p:cNvPicPr>
            <a:picLocks noChangeAspect="1"/>
          </p:cNvPicPr>
          <p:nvPr/>
        </p:nvPicPr>
        <p:blipFill>
          <a:blip r:embed="rId6"/>
          <a:srcRect l="6806" t="28667" r="36528" b="16444"/>
          <a:stretch>
            <a:fillRect/>
          </a:stretch>
        </p:blipFill>
        <p:spPr>
          <a:xfrm rot="16200000">
            <a:off x="3686162" y="1552587"/>
            <a:ext cx="6356376" cy="38481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7" name="Straight Connector 6"/>
          <p:cNvCxnSpPr/>
          <p:nvPr/>
        </p:nvCxnSpPr>
        <p:spPr>
          <a:xfrm rot="5400000">
            <a:off x="1155700" y="3429000"/>
            <a:ext cx="6858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3416300"/>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johnny_automatic_pointing_hand.jpg"/>
          <p:cNvPicPr>
            <a:picLocks noChangeAspect="1"/>
          </p:cNvPicPr>
          <p:nvPr/>
        </p:nvPicPr>
        <p:blipFill>
          <a:blip r:embed="rId2"/>
          <a:stretch>
            <a:fillRect/>
          </a:stretch>
        </p:blipFill>
        <p:spPr>
          <a:xfrm>
            <a:off x="3942159" y="2776141"/>
            <a:ext cx="1283494" cy="1283494"/>
          </a:xfrm>
          <a:prstGeom prst="rect">
            <a:avLst/>
          </a:prstGeom>
        </p:spPr>
      </p:pic>
      <p:pic>
        <p:nvPicPr>
          <p:cNvPr id="10" name="Picture 9" descr="IMG_2025-2.jpg"/>
          <p:cNvPicPr>
            <a:picLocks noChangeAspect="1"/>
          </p:cNvPicPr>
          <p:nvPr/>
        </p:nvPicPr>
        <p:blipFill>
          <a:blip r:embed="rId3"/>
          <a:stretch>
            <a:fillRect/>
          </a:stretch>
        </p:blipFill>
        <p:spPr>
          <a:xfrm>
            <a:off x="1329532" y="319088"/>
            <a:ext cx="1912938" cy="2869406"/>
          </a:xfrm>
          <a:prstGeom prst="rect">
            <a:avLst/>
          </a:prstGeom>
        </p:spPr>
      </p:pic>
      <p:pic>
        <p:nvPicPr>
          <p:cNvPr id="11" name="Picture 10" descr="IMG_2033-2.jpg"/>
          <p:cNvPicPr>
            <a:picLocks noChangeAspect="1"/>
          </p:cNvPicPr>
          <p:nvPr/>
        </p:nvPicPr>
        <p:blipFill>
          <a:blip r:embed="rId4"/>
          <a:stretch>
            <a:fillRect/>
          </a:stretch>
        </p:blipFill>
        <p:spPr>
          <a:xfrm>
            <a:off x="5925872" y="3721100"/>
            <a:ext cx="1913467" cy="2870200"/>
          </a:xfrm>
          <a:prstGeom prst="rect">
            <a:avLst/>
          </a:prstGeom>
        </p:spPr>
      </p:pic>
      <p:pic>
        <p:nvPicPr>
          <p:cNvPr id="13" name="Picture 12" descr="IMG_2044-2.jpg"/>
          <p:cNvPicPr>
            <a:picLocks noChangeAspect="1"/>
          </p:cNvPicPr>
          <p:nvPr/>
        </p:nvPicPr>
        <p:blipFill>
          <a:blip r:embed="rId5"/>
          <a:stretch>
            <a:fillRect/>
          </a:stretch>
        </p:blipFill>
        <p:spPr>
          <a:xfrm>
            <a:off x="5925872" y="319088"/>
            <a:ext cx="1912938" cy="2869406"/>
          </a:xfrm>
          <a:prstGeom prst="rect">
            <a:avLst/>
          </a:prstGeom>
        </p:spPr>
      </p:pic>
      <p:pic>
        <p:nvPicPr>
          <p:cNvPr id="14" name="Picture 13" descr="IMG_2040-2.jpg"/>
          <p:cNvPicPr>
            <a:picLocks noChangeAspect="1"/>
          </p:cNvPicPr>
          <p:nvPr/>
        </p:nvPicPr>
        <p:blipFill>
          <a:blip r:embed="rId6"/>
          <a:stretch>
            <a:fillRect/>
          </a:stretch>
        </p:blipFill>
        <p:spPr>
          <a:xfrm>
            <a:off x="824303" y="4267996"/>
            <a:ext cx="2895602" cy="1930401"/>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9" name="Straight Connector 8"/>
          <p:cNvCxnSpPr/>
          <p:nvPr/>
        </p:nvCxnSpPr>
        <p:spPr>
          <a:xfrm>
            <a:off x="0" y="3416300"/>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descr="johnny_automatic_pointing_hand.jpg"/>
          <p:cNvPicPr>
            <a:picLocks noChangeAspect="1"/>
          </p:cNvPicPr>
          <p:nvPr/>
        </p:nvPicPr>
        <p:blipFill>
          <a:blip r:embed="rId2"/>
          <a:stretch>
            <a:fillRect/>
          </a:stretch>
        </p:blipFill>
        <p:spPr>
          <a:xfrm>
            <a:off x="3942159" y="2776141"/>
            <a:ext cx="1283494" cy="1283494"/>
          </a:xfrm>
          <a:prstGeom prst="rect">
            <a:avLst/>
          </a:prstGeom>
        </p:spPr>
      </p:pic>
      <p:pic>
        <p:nvPicPr>
          <p:cNvPr id="8" name="Picture 7" descr="100_0631-2.jpg"/>
          <p:cNvPicPr>
            <a:picLocks noChangeAspect="1"/>
          </p:cNvPicPr>
          <p:nvPr/>
        </p:nvPicPr>
        <p:blipFill>
          <a:blip r:embed="rId3"/>
          <a:srcRect l="6389" r="15833"/>
          <a:stretch>
            <a:fillRect/>
          </a:stretch>
        </p:blipFill>
        <p:spPr>
          <a:xfrm>
            <a:off x="1028700" y="198783"/>
            <a:ext cx="7112000" cy="2336058"/>
          </a:xfrm>
          <a:prstGeom prst="rect">
            <a:avLst/>
          </a:prstGeom>
        </p:spPr>
      </p:pic>
      <p:pic>
        <p:nvPicPr>
          <p:cNvPr id="10" name="Picture 9" descr="IMG_2052-2.jpg"/>
          <p:cNvPicPr>
            <a:picLocks noChangeAspect="1"/>
          </p:cNvPicPr>
          <p:nvPr/>
        </p:nvPicPr>
        <p:blipFill>
          <a:blip r:embed="rId4"/>
          <a:stretch>
            <a:fillRect/>
          </a:stretch>
        </p:blipFill>
        <p:spPr>
          <a:xfrm>
            <a:off x="3028950" y="4457700"/>
            <a:ext cx="3028950" cy="2019300"/>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Title 1"/>
          <p:cNvSpPr>
            <a:spLocks noGrp="1"/>
          </p:cNvSpPr>
          <p:nvPr>
            <p:ph type="title"/>
          </p:nvPr>
        </p:nvSpPr>
        <p:spPr>
          <a:xfrm>
            <a:off x="457200" y="0"/>
            <a:ext cx="8229600" cy="1143000"/>
          </a:xfrm>
        </p:spPr>
        <p:txBody>
          <a:bodyPr>
            <a:normAutofit/>
          </a:bodyPr>
          <a:lstStyle/>
          <a:p>
            <a:r>
              <a:rPr lang="en-US" sz="3200" b="1" dirty="0" smtClean="0">
                <a:latin typeface="Franklin Gothic Medium"/>
                <a:cs typeface="Franklin Gothic Medium"/>
              </a:rPr>
              <a:t>Frame Quest</a:t>
            </a:r>
            <a:endParaRPr lang="en-US" sz="3200" b="1" dirty="0">
              <a:latin typeface="Franklin Gothic Medium"/>
              <a:cs typeface="Franklin Gothic Medium"/>
            </a:endParaRPr>
          </a:p>
        </p:txBody>
      </p:sp>
      <p:pic>
        <p:nvPicPr>
          <p:cNvPr id="31" name="Picture 30" descr="Graphic Quest.png"/>
          <p:cNvPicPr>
            <a:picLocks noChangeAspect="1"/>
          </p:cNvPicPr>
          <p:nvPr/>
        </p:nvPicPr>
        <p:blipFill>
          <a:blip r:embed="rId2"/>
          <a:stretch>
            <a:fillRect/>
          </a:stretch>
        </p:blipFill>
        <p:spPr>
          <a:xfrm rot="20933466">
            <a:off x="1402286" y="1347405"/>
            <a:ext cx="6304739" cy="4788966"/>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Title 1"/>
          <p:cNvSpPr>
            <a:spLocks noGrp="1"/>
          </p:cNvSpPr>
          <p:nvPr>
            <p:ph type="title"/>
          </p:nvPr>
        </p:nvSpPr>
        <p:spPr>
          <a:xfrm>
            <a:off x="457200" y="0"/>
            <a:ext cx="8229600" cy="1143000"/>
          </a:xfrm>
        </p:spPr>
        <p:txBody>
          <a:bodyPr>
            <a:normAutofit/>
          </a:bodyPr>
          <a:lstStyle/>
          <a:p>
            <a:r>
              <a:rPr lang="en-US" sz="3200" b="1" dirty="0" smtClean="0">
                <a:latin typeface="Franklin Gothic Medium"/>
                <a:cs typeface="Franklin Gothic Medium"/>
              </a:rPr>
              <a:t>Frame Quest</a:t>
            </a:r>
            <a:endParaRPr lang="en-US" sz="3200" b="1" dirty="0">
              <a:latin typeface="Franklin Gothic Medium"/>
              <a:cs typeface="Franklin Gothic Medium"/>
            </a:endParaRPr>
          </a:p>
        </p:txBody>
      </p:sp>
      <p:grpSp>
        <p:nvGrpSpPr>
          <p:cNvPr id="6" name="Group 5"/>
          <p:cNvGrpSpPr/>
          <p:nvPr/>
        </p:nvGrpSpPr>
        <p:grpSpPr>
          <a:xfrm>
            <a:off x="3690606" y="1143000"/>
            <a:ext cx="1986294" cy="5361500"/>
            <a:chOff x="457200" y="368299"/>
            <a:chExt cx="2273300" cy="6136201"/>
          </a:xfrm>
        </p:grpSpPr>
        <p:pic>
          <p:nvPicPr>
            <p:cNvPr id="4" name="Picture 3" descr="Picture 2.png"/>
            <p:cNvPicPr>
              <a:picLocks noChangeAspect="1"/>
            </p:cNvPicPr>
            <p:nvPr/>
          </p:nvPicPr>
          <p:blipFill>
            <a:blip r:embed="rId2"/>
            <a:srcRect l="16250" t="10000" r="65278" b="10222"/>
            <a:stretch>
              <a:fillRect/>
            </a:stretch>
          </p:blipFill>
          <p:spPr>
            <a:xfrm>
              <a:off x="457200" y="368299"/>
              <a:ext cx="2273300" cy="6136201"/>
            </a:xfrm>
            <a:prstGeom prst="rect">
              <a:avLst/>
            </a:prstGeom>
          </p:spPr>
        </p:pic>
        <p:sp>
          <p:nvSpPr>
            <p:cNvPr id="5" name="Rectangle 4"/>
            <p:cNvSpPr/>
            <p:nvPr/>
          </p:nvSpPr>
          <p:spPr>
            <a:xfrm>
              <a:off x="711199" y="622300"/>
              <a:ext cx="1786467" cy="1485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Frame Glasses All.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105057" y="1143000"/>
            <a:ext cx="6972300" cy="4233182"/>
          </a:xfrm>
          <a:prstGeom prst="rect">
            <a:avLst/>
          </a:prstGeom>
          <a:solidFill>
            <a:schemeClr val="tx1"/>
          </a:solidFill>
          <a:ln>
            <a:solidFill>
              <a:schemeClr val="tx1"/>
            </a:solidFill>
          </a:ln>
        </p:spPr>
      </p:pic>
      <p:sp>
        <p:nvSpPr>
          <p:cNvPr id="2" name="Title 1"/>
          <p:cNvSpPr>
            <a:spLocks noGrp="1"/>
          </p:cNvSpPr>
          <p:nvPr>
            <p:ph type="title"/>
          </p:nvPr>
        </p:nvSpPr>
        <p:spPr>
          <a:xfrm>
            <a:off x="457200" y="0"/>
            <a:ext cx="8229600" cy="1143000"/>
          </a:xfrm>
        </p:spPr>
        <p:txBody>
          <a:bodyPr/>
          <a:lstStyle/>
          <a:p>
            <a:r>
              <a:rPr lang="en-US" sz="3200" dirty="0" smtClean="0">
                <a:latin typeface="Franklin Gothic Medium"/>
                <a:cs typeface="Franklin Gothic Medium"/>
              </a:rPr>
              <a:t>Frame the Art Museum</a:t>
            </a:r>
            <a:endParaRPr lang="en-US" sz="3200" dirty="0">
              <a:latin typeface="Franklin Gothic Medium"/>
              <a:cs typeface="Franklin Gothic Medium"/>
            </a:endParaRPr>
          </a:p>
        </p:txBody>
      </p:sp>
      <p:pic>
        <p:nvPicPr>
          <p:cNvPr id="6" name="Picture 5" descr="Glasses.jpg"/>
          <p:cNvPicPr>
            <a:picLocks noChangeAspect="1"/>
          </p:cNvPicPr>
          <p:nvPr/>
        </p:nvPicPr>
        <p:blipFill>
          <a:blip r:embed="rId4"/>
          <a:stretch>
            <a:fillRect/>
          </a:stretch>
        </p:blipFill>
        <p:spPr>
          <a:xfrm rot="20838591">
            <a:off x="1591204" y="3339229"/>
            <a:ext cx="6459240" cy="963266"/>
          </a:xfrm>
          <a:prstGeom prst="rect">
            <a:avLst/>
          </a:prstGeom>
          <a:effectLst>
            <a:outerShdw blurRad="381000" dist="76200" dir="8220000">
              <a:schemeClr val="tx1">
                <a:lumMod val="85000"/>
                <a:alpha val="43000"/>
              </a:schemeClr>
            </a:outerShdw>
          </a:effectLst>
        </p:spPr>
      </p:pic>
      <p:pic>
        <p:nvPicPr>
          <p:cNvPr id="7" name="Picture 6" descr="Glasses Yellow.jpg"/>
          <p:cNvPicPr>
            <a:picLocks noChangeAspect="1"/>
          </p:cNvPicPr>
          <p:nvPr/>
        </p:nvPicPr>
        <p:blipFill>
          <a:blip r:embed="rId5"/>
          <a:stretch>
            <a:fillRect/>
          </a:stretch>
        </p:blipFill>
        <p:spPr>
          <a:xfrm rot="21175100">
            <a:off x="1611166" y="3793073"/>
            <a:ext cx="6300665" cy="944839"/>
          </a:xfrm>
          <a:prstGeom prst="rect">
            <a:avLst/>
          </a:prstGeom>
        </p:spPr>
      </p:pic>
      <p:pic>
        <p:nvPicPr>
          <p:cNvPr id="8" name="Picture 7" descr="Glasses Pink.jpg"/>
          <p:cNvPicPr>
            <a:picLocks noChangeAspect="1"/>
          </p:cNvPicPr>
          <p:nvPr/>
        </p:nvPicPr>
        <p:blipFill>
          <a:blip r:embed="rId6"/>
          <a:stretch>
            <a:fillRect/>
          </a:stretch>
        </p:blipFill>
        <p:spPr>
          <a:xfrm>
            <a:off x="1597106" y="4427118"/>
            <a:ext cx="6300665" cy="944839"/>
          </a:xfrm>
          <a:prstGeom prst="rect">
            <a:avLst/>
          </a:prstGeom>
        </p:spPr>
      </p:pic>
      <p:pic>
        <p:nvPicPr>
          <p:cNvPr id="9" name="Picture 8" descr="Glasses Blue.jpg"/>
          <p:cNvPicPr>
            <a:picLocks noChangeAspect="1"/>
          </p:cNvPicPr>
          <p:nvPr/>
        </p:nvPicPr>
        <p:blipFill>
          <a:blip r:embed="rId7"/>
          <a:stretch>
            <a:fillRect/>
          </a:stretch>
        </p:blipFill>
        <p:spPr>
          <a:xfrm rot="660030">
            <a:off x="1456139" y="4843635"/>
            <a:ext cx="6148423" cy="92200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60812" y="0"/>
            <a:ext cx="5983187" cy="1143000"/>
          </a:xfrm>
        </p:spPr>
        <p:txBody>
          <a:bodyPr/>
          <a:lstStyle/>
          <a:p>
            <a:r>
              <a:rPr lang="en-US" sz="3200" dirty="0" smtClean="0">
                <a:latin typeface="Franklin Gothic Medium"/>
                <a:cs typeface="Franklin Gothic Medium"/>
              </a:rPr>
              <a:t>Educational Guide</a:t>
            </a:r>
            <a:endParaRPr lang="en-US" sz="3200" dirty="0">
              <a:latin typeface="Franklin Gothic Medium"/>
              <a:cs typeface="Franklin Gothic Medium"/>
            </a:endParaRPr>
          </a:p>
        </p:txBody>
      </p:sp>
      <p:grpSp>
        <p:nvGrpSpPr>
          <p:cNvPr id="11" name="Group 10"/>
          <p:cNvGrpSpPr/>
          <p:nvPr/>
        </p:nvGrpSpPr>
        <p:grpSpPr>
          <a:xfrm>
            <a:off x="328820" y="501650"/>
            <a:ext cx="2896873" cy="4076700"/>
            <a:chOff x="685800" y="1320800"/>
            <a:chExt cx="3221756" cy="4533900"/>
          </a:xfrm>
        </p:grpSpPr>
        <p:sp>
          <p:nvSpPr>
            <p:cNvPr id="6" name="Folded Corner 5"/>
            <p:cNvSpPr/>
            <p:nvPr/>
          </p:nvSpPr>
          <p:spPr>
            <a:xfrm>
              <a:off x="685800" y="1320800"/>
              <a:ext cx="3149600" cy="4533900"/>
            </a:xfrm>
            <a:prstGeom prst="foldedCorner">
              <a:avLst>
                <a:gd name="adj" fmla="val 41129"/>
              </a:avLst>
            </a:prstGeom>
            <a:blipFill rotWithShape="1">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Triangle 6"/>
            <p:cNvSpPr/>
            <p:nvPr/>
          </p:nvSpPr>
          <p:spPr>
            <a:xfrm rot="4990311">
              <a:off x="2635842" y="4502004"/>
              <a:ext cx="1112904" cy="1430524"/>
            </a:xfrm>
            <a:prstGeom prst="rtTriangle">
              <a:avLst/>
            </a:prstGeom>
            <a:solidFill>
              <a:srgbClr val="FFFFFF"/>
            </a:solidFill>
            <a:ln>
              <a:noFill/>
            </a:ln>
            <a:effectLst>
              <a:outerShdw blurRad="40000" dist="23000" dir="8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328820" y="4833758"/>
            <a:ext cx="3873500" cy="1754327"/>
          </a:xfrm>
          <a:prstGeom prst="rect">
            <a:avLst/>
          </a:prstGeom>
          <a:noFill/>
        </p:spPr>
        <p:txBody>
          <a:bodyPr wrap="square" rtlCol="0">
            <a:spAutoFit/>
          </a:bodyPr>
          <a:lstStyle/>
          <a:p>
            <a:pPr marL="342900" indent="-342900">
              <a:buAutoNum type="arabicPeriod"/>
            </a:pPr>
            <a:r>
              <a:rPr lang="en-US" dirty="0" smtClean="0">
                <a:latin typeface="Franklin Gothic Book"/>
                <a:cs typeface="Franklin Gothic Book"/>
              </a:rPr>
              <a:t>Introduction         </a:t>
            </a:r>
          </a:p>
          <a:p>
            <a:pPr marL="342900" indent="-342900">
              <a:buAutoNum type="arabicPeriod"/>
            </a:pPr>
            <a:r>
              <a:rPr lang="en-US" dirty="0" smtClean="0">
                <a:latin typeface="Franklin Gothic Book"/>
                <a:cs typeface="Franklin Gothic Book"/>
              </a:rPr>
              <a:t>Glossary</a:t>
            </a:r>
          </a:p>
          <a:p>
            <a:pPr marL="342900" indent="-342900">
              <a:buAutoNum type="arabicPeriod"/>
            </a:pPr>
            <a:r>
              <a:rPr lang="en-US" dirty="0" smtClean="0">
                <a:latin typeface="Franklin Gothic Book"/>
                <a:cs typeface="Franklin Gothic Book"/>
              </a:rPr>
              <a:t>A Background for Frames   </a:t>
            </a:r>
          </a:p>
          <a:p>
            <a:pPr marL="342900" indent="-342900">
              <a:buAutoNum type="arabicPeriod"/>
            </a:pPr>
            <a:r>
              <a:rPr lang="en-US" dirty="0" smtClean="0">
                <a:latin typeface="Franklin Gothic Book"/>
                <a:cs typeface="Franklin Gothic Book"/>
              </a:rPr>
              <a:t>Exhibition Writing Activities    </a:t>
            </a:r>
          </a:p>
          <a:p>
            <a:pPr marL="342900" indent="-342900">
              <a:buAutoNum type="arabicPeriod"/>
            </a:pPr>
            <a:r>
              <a:rPr lang="en-US" dirty="0" smtClean="0">
                <a:latin typeface="Franklin Gothic Book"/>
                <a:cs typeface="Franklin Gothic Book"/>
              </a:rPr>
              <a:t>Outside Activity and Reading Suggestions</a:t>
            </a:r>
            <a:endParaRPr lang="en-US" dirty="0">
              <a:latin typeface="Franklin Gothic Book"/>
              <a:cs typeface="Franklin Gothic Book"/>
            </a:endParaRPr>
          </a:p>
        </p:txBody>
      </p:sp>
      <p:pic>
        <p:nvPicPr>
          <p:cNvPr id="10" name="Picture 9" descr="Picture 6.png"/>
          <p:cNvPicPr>
            <a:picLocks noChangeAspect="1"/>
          </p:cNvPicPr>
          <p:nvPr/>
        </p:nvPicPr>
        <p:blipFill>
          <a:blip r:embed="rId4"/>
          <a:srcRect l="18333" t="11556" r="42778" b="10889"/>
          <a:stretch>
            <a:fillRect/>
          </a:stretch>
        </p:blipFill>
        <p:spPr>
          <a:xfrm>
            <a:off x="3590858" y="1142999"/>
            <a:ext cx="3165542" cy="3945623"/>
          </a:xfrm>
          <a:prstGeom prst="rect">
            <a:avLst/>
          </a:prstGeom>
        </p:spPr>
      </p:pic>
      <p:pic>
        <p:nvPicPr>
          <p:cNvPr id="12" name="Picture 11" descr="Picture 4.png"/>
          <p:cNvPicPr>
            <a:picLocks noChangeAspect="1"/>
          </p:cNvPicPr>
          <p:nvPr/>
        </p:nvPicPr>
        <p:blipFill>
          <a:blip r:embed="rId5"/>
          <a:srcRect l="18333" t="11029" r="42778" b="10667"/>
          <a:stretch>
            <a:fillRect/>
          </a:stretch>
        </p:blipFill>
        <p:spPr>
          <a:xfrm>
            <a:off x="4576700" y="1765300"/>
            <a:ext cx="3135276" cy="3945622"/>
          </a:xfrm>
          <a:prstGeom prst="rect">
            <a:avLst/>
          </a:prstGeom>
        </p:spPr>
      </p:pic>
      <p:pic>
        <p:nvPicPr>
          <p:cNvPr id="13" name="Picture 12" descr="Picture 5.png"/>
          <p:cNvPicPr>
            <a:picLocks noChangeAspect="1"/>
          </p:cNvPicPr>
          <p:nvPr/>
        </p:nvPicPr>
        <p:blipFill>
          <a:blip r:embed="rId6"/>
          <a:srcRect l="18333" t="10000" r="42778" b="10444"/>
          <a:stretch>
            <a:fillRect/>
          </a:stretch>
        </p:blipFill>
        <p:spPr>
          <a:xfrm>
            <a:off x="5837324" y="2671077"/>
            <a:ext cx="3085962" cy="3945623"/>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GildedFrame.jpg"/>
          <p:cNvPicPr>
            <a:picLocks noChangeAspect="1"/>
          </p:cNvPicPr>
          <p:nvPr/>
        </p:nvPicPr>
        <p:blipFill>
          <a:blip r:embed="rId2"/>
          <a:srcRect l="3104" t="6377" r="4980" b="4140"/>
          <a:stretch>
            <a:fillRect/>
          </a:stretch>
        </p:blipFill>
        <p:spPr bwMode="auto">
          <a:xfrm>
            <a:off x="862514" y="863600"/>
            <a:ext cx="7505699" cy="5168900"/>
          </a:xfrm>
          <a:prstGeom prst="rect">
            <a:avLst/>
          </a:prstGeom>
          <a:noFill/>
          <a:ln w="9525">
            <a:noFill/>
            <a:miter lim="800000"/>
            <a:headEnd/>
            <a:tailEnd/>
          </a:ln>
        </p:spPr>
      </p:pic>
      <p:pic>
        <p:nvPicPr>
          <p:cNvPr id="6" name="Picture 5" descr="100_0654.JPG"/>
          <p:cNvPicPr>
            <a:picLocks noChangeAspect="1"/>
          </p:cNvPicPr>
          <p:nvPr/>
        </p:nvPicPr>
        <p:blipFill>
          <a:blip r:embed="rId3"/>
          <a:srcRect l="3324" r="9841" b="4906"/>
          <a:stretch>
            <a:fillRect/>
          </a:stretch>
        </p:blipFill>
        <p:spPr>
          <a:xfrm>
            <a:off x="2018213" y="1841500"/>
            <a:ext cx="5157287" cy="3200400"/>
          </a:xfrm>
          <a:prstGeom prst="rect">
            <a:avLst/>
          </a:prstGeom>
          <a:ln w="31750" cap="flat" cmpd="sng" algn="ctr">
            <a:solidFill>
              <a:schemeClr val="bg1"/>
            </a:solidFill>
            <a:prstDash val="solid"/>
            <a:round/>
            <a:headEnd type="none" w="med" len="med"/>
            <a:tailEnd type="none" w="med" len="me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9300"/>
            <a:ext cx="8229600" cy="5376863"/>
          </a:xfrm>
        </p:spPr>
        <p:txBody>
          <a:bodyPr/>
          <a:lstStyle/>
          <a:p>
            <a:pPr algn="ctr">
              <a:buNone/>
            </a:pPr>
            <a:endParaRPr lang="en-US" sz="4000" dirty="0" smtClean="0">
              <a:latin typeface="Franklin Gothic Medium"/>
              <a:cs typeface="Franklin Gothic Medium"/>
            </a:endParaRPr>
          </a:p>
          <a:p>
            <a:pPr algn="ctr">
              <a:buNone/>
            </a:pPr>
            <a:endParaRPr lang="en-US" sz="4000" dirty="0" smtClean="0">
              <a:latin typeface="Franklin Gothic Medium"/>
              <a:cs typeface="Franklin Gothic Medium"/>
            </a:endParaRPr>
          </a:p>
          <a:p>
            <a:pPr algn="ctr">
              <a:buNone/>
            </a:pPr>
            <a:endParaRPr lang="en-US" sz="4000" dirty="0" smtClean="0">
              <a:latin typeface="Franklin Gothic Medium"/>
              <a:cs typeface="Franklin Gothic Medium"/>
            </a:endParaRPr>
          </a:p>
          <a:p>
            <a:pPr algn="ctr">
              <a:buNone/>
            </a:pPr>
            <a:r>
              <a:rPr lang="en-US" sz="4000" dirty="0" smtClean="0">
                <a:latin typeface="Franklin Gothic Medium"/>
                <a:cs typeface="Franklin Gothic Medium"/>
              </a:rPr>
              <a:t>Exhibition Proposal</a:t>
            </a:r>
          </a:p>
          <a:p>
            <a:pPr>
              <a:buNone/>
            </a:pPr>
            <a:endParaRPr lang="en-US" sz="40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dirty="0" smtClean="0">
                <a:latin typeface="Franklin Gothic Medium"/>
                <a:cs typeface="Franklin Gothic Medium"/>
              </a:rPr>
              <a:t>Proposal Package</a:t>
            </a:r>
            <a:endParaRPr lang="en-US" sz="3200" dirty="0">
              <a:latin typeface="Franklin Gothic Medium"/>
              <a:cs typeface="Franklin Gothic Medium"/>
            </a:endParaRPr>
          </a:p>
        </p:txBody>
      </p:sp>
      <p:sp>
        <p:nvSpPr>
          <p:cNvPr id="3" name="Content Placeholder 2"/>
          <p:cNvSpPr>
            <a:spLocks noGrp="1"/>
          </p:cNvSpPr>
          <p:nvPr>
            <p:ph idx="1"/>
          </p:nvPr>
        </p:nvSpPr>
        <p:spPr>
          <a:xfrm>
            <a:off x="457200" y="1143000"/>
            <a:ext cx="8229600" cy="5524500"/>
          </a:xfrm>
        </p:spPr>
        <p:txBody>
          <a:bodyPr/>
          <a:lstStyle/>
          <a:p>
            <a:r>
              <a:rPr lang="en-US" sz="2200" dirty="0" smtClean="0">
                <a:latin typeface="Franklin Gothic Book"/>
                <a:cs typeface="Franklin Gothic Book"/>
              </a:rPr>
              <a:t>Abstract</a:t>
            </a:r>
          </a:p>
          <a:p>
            <a:r>
              <a:rPr lang="en-US" sz="2200" dirty="0" smtClean="0">
                <a:latin typeface="Franklin Gothic Book"/>
                <a:cs typeface="Franklin Gothic Book"/>
              </a:rPr>
              <a:t>Introductory wall panel</a:t>
            </a:r>
          </a:p>
          <a:p>
            <a:r>
              <a:rPr lang="en-US" sz="2200" dirty="0" smtClean="0">
                <a:latin typeface="Franklin Gothic Book"/>
                <a:cs typeface="Franklin Gothic Book"/>
              </a:rPr>
              <a:t>Object checklist and images</a:t>
            </a:r>
          </a:p>
          <a:p>
            <a:r>
              <a:rPr lang="en-US" sz="2200" dirty="0" smtClean="0">
                <a:latin typeface="Franklin Gothic Book"/>
                <a:cs typeface="Franklin Gothic Book"/>
              </a:rPr>
              <a:t>Object labels</a:t>
            </a:r>
          </a:p>
          <a:p>
            <a:r>
              <a:rPr lang="en-US" sz="2200" dirty="0" smtClean="0">
                <a:latin typeface="Franklin Gothic Book"/>
                <a:cs typeface="Franklin Gothic Book"/>
              </a:rPr>
              <a:t>Layout and design</a:t>
            </a:r>
          </a:p>
          <a:p>
            <a:r>
              <a:rPr lang="en-US" sz="2200" dirty="0" smtClean="0">
                <a:latin typeface="Franklin Gothic Book"/>
                <a:cs typeface="Franklin Gothic Book"/>
              </a:rPr>
              <a:t>Education and outreach</a:t>
            </a:r>
          </a:p>
          <a:p>
            <a:pPr lvl="1"/>
            <a:r>
              <a:rPr lang="en-US" sz="2200" dirty="0" smtClean="0">
                <a:latin typeface="Franklin Gothic Book"/>
                <a:cs typeface="Franklin Gothic Book"/>
              </a:rPr>
              <a:t>Aiming and Framing</a:t>
            </a:r>
          </a:p>
          <a:p>
            <a:pPr lvl="1"/>
            <a:r>
              <a:rPr lang="en-US" sz="2200" dirty="0" smtClean="0">
                <a:latin typeface="Franklin Gothic Book"/>
                <a:cs typeface="Franklin Gothic Book"/>
              </a:rPr>
              <a:t>Frame Quest</a:t>
            </a:r>
          </a:p>
          <a:p>
            <a:pPr lvl="1"/>
            <a:r>
              <a:rPr lang="en-US" sz="2200" dirty="0" smtClean="0">
                <a:latin typeface="Franklin Gothic Book"/>
                <a:cs typeface="Franklin Gothic Book"/>
              </a:rPr>
              <a:t>Frame the Art Museum</a:t>
            </a:r>
          </a:p>
          <a:p>
            <a:pPr lvl="1"/>
            <a:r>
              <a:rPr lang="en-US" sz="2200" dirty="0" smtClean="0">
                <a:latin typeface="Franklin Gothic Book"/>
                <a:cs typeface="Franklin Gothic Book"/>
              </a:rPr>
              <a:t>Educational Guide</a:t>
            </a:r>
          </a:p>
          <a:p>
            <a:r>
              <a:rPr lang="en-US" sz="2200" dirty="0" smtClean="0">
                <a:latin typeface="Franklin Gothic Book"/>
                <a:cs typeface="Franklin Gothic Book"/>
              </a:rPr>
              <a:t>Press release</a:t>
            </a:r>
          </a:p>
          <a:p>
            <a:r>
              <a:rPr lang="en-US" sz="2200" dirty="0" smtClean="0">
                <a:latin typeface="Franklin Gothic Book"/>
                <a:cs typeface="Franklin Gothic Book"/>
              </a:rPr>
              <a:t>Digital copy</a:t>
            </a:r>
            <a:endParaRPr lang="en-US" sz="2200" dirty="0">
              <a:latin typeface="Franklin Gothic Book"/>
              <a:cs typeface="Franklin Gothic Book"/>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g043.jpg"/>
          <p:cNvPicPr>
            <a:picLocks noChangeAspect="1"/>
          </p:cNvPicPr>
          <p:nvPr/>
        </p:nvPicPr>
        <p:blipFill>
          <a:blip r:embed="rId3"/>
          <a:srcRect l="1247" t="2593" b="926"/>
          <a:stretch>
            <a:fillRect/>
          </a:stretch>
        </p:blipFill>
        <p:spPr>
          <a:xfrm rot="16200000">
            <a:off x="1670798" y="83297"/>
            <a:ext cx="5916705" cy="6616700"/>
          </a:xfrm>
          <a:prstGeom prst="rect">
            <a:avLst/>
          </a:prstGeom>
        </p:spPr>
      </p:pic>
      <p:sp>
        <p:nvSpPr>
          <p:cNvPr id="5" name="Donut 4"/>
          <p:cNvSpPr/>
          <p:nvPr/>
        </p:nvSpPr>
        <p:spPr>
          <a:xfrm>
            <a:off x="5727700" y="4533900"/>
            <a:ext cx="1066800" cy="1003300"/>
          </a:xfrm>
          <a:prstGeom prst="donut">
            <a:avLst>
              <a:gd name="adj" fmla="val 14899"/>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6819900" y="41021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689600" y="33274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435600" y="24384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194300" y="32893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283200" y="30734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330700" y="58420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061200" y="32893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489700" y="19050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264400" y="23749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35700" y="2171700"/>
            <a:ext cx="203200" cy="203200"/>
          </a:xfrm>
          <a:prstGeom prst="ellipse">
            <a:avLst/>
          </a:prstGeom>
          <a:solidFill>
            <a:srgbClr val="660066">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8" name="Group 22"/>
          <p:cNvGrpSpPr/>
          <p:nvPr/>
        </p:nvGrpSpPr>
        <p:grpSpPr>
          <a:xfrm>
            <a:off x="1515358" y="-11722"/>
            <a:ext cx="6059010" cy="6869722"/>
            <a:chOff x="-1736" y="0"/>
            <a:chExt cx="6048671" cy="6858000"/>
          </a:xfrm>
        </p:grpSpPr>
        <p:pic>
          <p:nvPicPr>
            <p:cNvPr id="9" name="Picture 8" descr="Untitled3.png"/>
            <p:cNvPicPr>
              <a:picLocks noChangeAspect="1"/>
            </p:cNvPicPr>
            <p:nvPr/>
          </p:nvPicPr>
          <p:blipFill>
            <a:blip r:embed="rId3"/>
            <a:stretch>
              <a:fillRect/>
            </a:stretch>
          </p:blipFill>
          <p:spPr>
            <a:xfrm>
              <a:off x="-1736" y="0"/>
              <a:ext cx="6048671" cy="6858000"/>
            </a:xfrm>
            <a:prstGeom prst="rect">
              <a:avLst/>
            </a:prstGeom>
          </p:spPr>
        </p:pic>
        <p:sp>
          <p:nvSpPr>
            <p:cNvPr id="10" name="Rectangle 9"/>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3" name="Group 22"/>
          <p:cNvGrpSpPr/>
          <p:nvPr/>
        </p:nvGrpSpPr>
        <p:grpSpPr>
          <a:xfrm>
            <a:off x="163990" y="215128"/>
            <a:ext cx="2642709" cy="2996311"/>
            <a:chOff x="-1736" y="0"/>
            <a:chExt cx="6048671" cy="6858000"/>
          </a:xfrm>
        </p:grpSpPr>
        <p:pic>
          <p:nvPicPr>
            <p:cNvPr id="21" name="Picture 20" descr="Untitled3.png"/>
            <p:cNvPicPr>
              <a:picLocks noChangeAspect="1"/>
            </p:cNvPicPr>
            <p:nvPr/>
          </p:nvPicPr>
          <p:blipFill>
            <a:blip r:embed="rId3"/>
            <a:stretch>
              <a:fillRect/>
            </a:stretch>
          </p:blipFill>
          <p:spPr>
            <a:xfrm>
              <a:off x="-1736" y="0"/>
              <a:ext cx="6048671" cy="6858000"/>
            </a:xfrm>
            <a:prstGeom prst="rect">
              <a:avLst/>
            </a:prstGeom>
          </p:spPr>
        </p:pic>
        <p:sp>
          <p:nvSpPr>
            <p:cNvPr id="19" name="Rectangle 18"/>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grpSp>
        <p:nvGrpSpPr>
          <p:cNvPr id="25" name="Group 24"/>
          <p:cNvGrpSpPr/>
          <p:nvPr/>
        </p:nvGrpSpPr>
        <p:grpSpPr>
          <a:xfrm>
            <a:off x="4038599" y="215128"/>
            <a:ext cx="4764089" cy="6329859"/>
            <a:chOff x="4038600" y="215128"/>
            <a:chExt cx="4764089" cy="6329859"/>
          </a:xfrm>
        </p:grpSpPr>
        <p:pic>
          <p:nvPicPr>
            <p:cNvPr id="18440" name="Picture 13" descr="photo_frame_2.jpg"/>
            <p:cNvPicPr>
              <a:picLocks noChangeAspect="1"/>
            </p:cNvPicPr>
            <p:nvPr/>
          </p:nvPicPr>
          <p:blipFill>
            <a:blip r:embed="rId4"/>
            <a:srcRect l="3531" t="3819" r="4520" b="5034"/>
            <a:stretch>
              <a:fillRect/>
            </a:stretch>
          </p:blipFill>
          <p:spPr bwMode="auto">
            <a:xfrm rot="16200000">
              <a:off x="3255715" y="998013"/>
              <a:ext cx="6329859" cy="4764089"/>
            </a:xfrm>
            <a:prstGeom prst="rect">
              <a:avLst/>
            </a:prstGeom>
            <a:noFill/>
            <a:ln w="9525">
              <a:noFill/>
              <a:miter lim="800000"/>
              <a:headEnd/>
              <a:tailEnd/>
            </a:ln>
          </p:spPr>
        </p:pic>
        <p:sp>
          <p:nvSpPr>
            <p:cNvPr id="18441" name="TextBox 14"/>
            <p:cNvSpPr txBox="1">
              <a:spLocks noChangeArrowheads="1"/>
            </p:cNvSpPr>
            <p:nvPr/>
          </p:nvSpPr>
          <p:spPr bwMode="auto">
            <a:xfrm>
              <a:off x="4978401" y="1244600"/>
              <a:ext cx="2933699" cy="4031874"/>
            </a:xfrm>
            <a:prstGeom prst="rect">
              <a:avLst/>
            </a:prstGeom>
            <a:noFill/>
            <a:ln w="9525">
              <a:noFill/>
              <a:miter lim="800000"/>
              <a:headEnd/>
              <a:tailEnd/>
            </a:ln>
          </p:spPr>
          <p:txBody>
            <a:bodyPr wrap="square">
              <a:spAutoFit/>
            </a:bodyPr>
            <a:lstStyle/>
            <a:p>
              <a:pPr algn="ctr"/>
              <a:r>
                <a:rPr lang="en-US" sz="1400" b="1" dirty="0" smtClean="0">
                  <a:solidFill>
                    <a:srgbClr val="000000"/>
                  </a:solidFill>
                  <a:latin typeface="Franklin Gothic Medium"/>
                  <a:cs typeface="Franklin Gothic Medium"/>
                </a:rPr>
                <a:t>Framing </a:t>
              </a:r>
              <a:r>
                <a:rPr lang="en-US" sz="1400" b="1" dirty="0">
                  <a:solidFill>
                    <a:srgbClr val="000000"/>
                  </a:solidFill>
                  <a:latin typeface="Franklin Gothic Medium"/>
                  <a:cs typeface="Franklin Gothic Medium"/>
                </a:rPr>
                <a:t>the </a:t>
              </a:r>
              <a:r>
                <a:rPr lang="en-US" sz="1400" b="1" dirty="0" smtClean="0">
                  <a:solidFill>
                    <a:srgbClr val="000000"/>
                  </a:solidFill>
                  <a:latin typeface="Franklin Gothic Medium"/>
                  <a:cs typeface="Franklin Gothic Medium"/>
                </a:rPr>
                <a:t>Frame</a:t>
              </a:r>
            </a:p>
            <a:p>
              <a:endParaRPr lang="en-US" sz="1000" b="1" dirty="0" smtClean="0">
                <a:solidFill>
                  <a:srgbClr val="000000"/>
                </a:solidFill>
                <a:latin typeface="Calibri" pitchFamily="34" charset="0"/>
              </a:endParaRPr>
            </a:p>
            <a:p>
              <a:pPr algn="just"/>
              <a:endParaRPr lang="en-US" sz="800" i="1" dirty="0" smtClean="0">
                <a:solidFill>
                  <a:srgbClr val="000000"/>
                </a:solidFill>
                <a:latin typeface="Franklin Gothic Book"/>
                <a:cs typeface="Franklin Gothic Book"/>
              </a:endParaRPr>
            </a:p>
            <a:p>
              <a:pPr algn="just"/>
              <a:r>
                <a:rPr lang="en-US" sz="800" i="1" dirty="0" smtClean="0">
                  <a:solidFill>
                    <a:srgbClr val="000000"/>
                  </a:solidFill>
                  <a:latin typeface="Franklin Gothic Book"/>
                  <a:cs typeface="Franklin Gothic Book"/>
                </a:rPr>
                <a:t>The task of any discussion of frames and framing in the arts is first and foremost to counter the tendency of the frame to invisibility with respect to the artwork.  We see the artwork, but we do not see the frame. </a:t>
              </a:r>
              <a:endParaRPr lang="en-US" sz="800" dirty="0" smtClean="0">
                <a:solidFill>
                  <a:srgbClr val="000000"/>
                </a:solidFill>
                <a:latin typeface="Franklin Gothic Book"/>
                <a:cs typeface="Franklin Gothic Book"/>
              </a:endParaRPr>
            </a:p>
            <a:p>
              <a:pPr marL="347472" indent="0" algn="just">
                <a:buNone/>
              </a:pPr>
              <a:r>
                <a:rPr lang="en-US" sz="800" dirty="0" smtClean="0">
                  <a:solidFill>
                    <a:srgbClr val="000000"/>
                  </a:solidFill>
                  <a:latin typeface="Franklin Gothic Book"/>
                  <a:cs typeface="Franklin Gothic Book"/>
                </a:rPr>
                <a:t>	-Paul </a:t>
              </a:r>
              <a:r>
                <a:rPr lang="en-US" sz="800" dirty="0" err="1" smtClean="0">
                  <a:solidFill>
                    <a:srgbClr val="000000"/>
                  </a:solidFill>
                  <a:latin typeface="Franklin Gothic Book"/>
                  <a:cs typeface="Franklin Gothic Book"/>
                </a:rPr>
                <a:t>Duro</a:t>
              </a:r>
              <a:r>
                <a:rPr lang="en-US" sz="800" dirty="0" smtClean="0">
                  <a:solidFill>
                    <a:srgbClr val="000000"/>
                  </a:solidFill>
                  <a:latin typeface="Franklin Gothic Book"/>
                  <a:cs typeface="Franklin Gothic Book"/>
                </a:rPr>
                <a:t>, </a:t>
              </a:r>
              <a:r>
                <a:rPr lang="en-US" sz="800" i="1" dirty="0" smtClean="0">
                  <a:solidFill>
                    <a:srgbClr val="000000"/>
                  </a:solidFill>
                  <a:latin typeface="Franklin Gothic Book"/>
                  <a:cs typeface="Franklin Gothic Book"/>
                </a:rPr>
                <a:t>The Rhetoric of the Frame</a:t>
              </a:r>
              <a:endParaRPr lang="en-US" sz="800" dirty="0" smtClean="0">
                <a:solidFill>
                  <a:srgbClr val="000000"/>
                </a:solidFill>
                <a:latin typeface="Franklin Gothic Book"/>
                <a:cs typeface="Franklin Gothic Book"/>
              </a:endParaRPr>
            </a:p>
            <a:p>
              <a:pPr marL="347472" indent="0" algn="just">
                <a:buNone/>
              </a:pPr>
              <a:r>
                <a:rPr lang="en-US" sz="800" i="1" dirty="0" smtClean="0">
                  <a:solidFill>
                    <a:srgbClr val="000000"/>
                  </a:solidFill>
                  <a:latin typeface="Franklin Gothic Book"/>
                  <a:cs typeface="Franklin Gothic Book"/>
                </a:rPr>
                <a:t> </a:t>
              </a:r>
              <a:endParaRPr lang="en-US" sz="800" dirty="0" smtClean="0">
                <a:solidFill>
                  <a:srgbClr val="000000"/>
                </a:solidFill>
                <a:latin typeface="Franklin Gothic Book"/>
                <a:cs typeface="Franklin Gothic Book"/>
              </a:endParaRPr>
            </a:p>
            <a:p>
              <a:pPr algn="just"/>
              <a:r>
                <a:rPr lang="en-US" sz="800" dirty="0" smtClean="0">
                  <a:solidFill>
                    <a:schemeClr val="bg1"/>
                  </a:solidFill>
                  <a:latin typeface="Franklin Gothic Book"/>
                  <a:cs typeface="Franklin Gothic Book"/>
                </a:rPr>
                <a:t>Why do frames matter?  The picture frame is a tool that has existed for centuries.  Established as a fine art tradition, frames are commonly accepted as devices that make works of art appear more attractive.  Yet, frames serve more than a decorative function.    </a:t>
              </a:r>
            </a:p>
            <a:p>
              <a:pPr algn="just"/>
              <a:r>
                <a:rPr lang="en-US" sz="800" dirty="0" smtClean="0">
                  <a:solidFill>
                    <a:schemeClr val="bg1"/>
                  </a:solidFill>
                  <a:latin typeface="Franklin Gothic Book"/>
                  <a:cs typeface="Franklin Gothic Book"/>
                </a:rPr>
                <a:t> </a:t>
              </a:r>
            </a:p>
            <a:p>
              <a:pPr algn="just"/>
              <a:r>
                <a:rPr lang="en-US" sz="800" i="1" dirty="0" smtClean="0">
                  <a:solidFill>
                    <a:schemeClr val="bg1"/>
                  </a:solidFill>
                  <a:latin typeface="Franklin Gothic Book"/>
                  <a:cs typeface="Franklin Gothic Book"/>
                </a:rPr>
                <a:t>Framing the Frame </a:t>
              </a:r>
              <a:r>
                <a:rPr lang="en-US" sz="800" dirty="0" smtClean="0">
                  <a:solidFill>
                    <a:schemeClr val="bg1"/>
                  </a:solidFill>
                  <a:latin typeface="Franklin Gothic Book"/>
                  <a:cs typeface="Franklin Gothic Book"/>
                </a:rPr>
                <a:t>invites viewers to engage critically with various framing methods within an art museum.  From different styles of picture frames to design techniques used for displays, this exhibition outlines the functions of frames as a means of influencing one’s understanding of art.  Why do we use frames?  How do frames shape the ways we see art?  What are examples of non-traditional frames?    </a:t>
              </a:r>
            </a:p>
            <a:p>
              <a:pPr algn="just"/>
              <a:r>
                <a:rPr lang="en-US" sz="800" dirty="0" smtClean="0">
                  <a:solidFill>
                    <a:schemeClr val="bg1"/>
                  </a:solidFill>
                  <a:latin typeface="Franklin Gothic Book"/>
                  <a:cs typeface="Franklin Gothic Book"/>
                </a:rPr>
                <a:t> </a:t>
              </a:r>
            </a:p>
            <a:p>
              <a:pPr algn="just"/>
              <a:r>
                <a:rPr lang="en-US" sz="800" dirty="0" smtClean="0">
                  <a:solidFill>
                    <a:schemeClr val="bg1"/>
                  </a:solidFill>
                  <a:latin typeface="Franklin Gothic Book"/>
                  <a:cs typeface="Franklin Gothic Book"/>
                </a:rPr>
                <a:t>The frame serves an important purpose; it becomes a window, through which viewers see art.  </a:t>
              </a:r>
              <a:r>
                <a:rPr lang="en-US" sz="800" i="1" dirty="0" smtClean="0">
                  <a:solidFill>
                    <a:schemeClr val="bg1"/>
                  </a:solidFill>
                  <a:latin typeface="Franklin Gothic Book"/>
                  <a:cs typeface="Franklin Gothic Book"/>
                </a:rPr>
                <a:t>Framing the Frame </a:t>
              </a:r>
              <a:r>
                <a:rPr lang="en-US" sz="800" dirty="0" smtClean="0">
                  <a:solidFill>
                    <a:schemeClr val="bg1"/>
                  </a:solidFill>
                  <a:latin typeface="Franklin Gothic Book"/>
                  <a:cs typeface="Franklin Gothic Book"/>
                </a:rPr>
                <a:t>will highlight the ways in which frames perform this duty, both within the exhibition and throughout other galleries in the </a:t>
              </a:r>
              <a:r>
                <a:rPr lang="en-US" sz="800" dirty="0" err="1" smtClean="0">
                  <a:solidFill>
                    <a:schemeClr val="bg1"/>
                  </a:solidFill>
                  <a:latin typeface="Franklin Gothic Book"/>
                  <a:cs typeface="Franklin Gothic Book"/>
                </a:rPr>
                <a:t>Harn</a:t>
              </a:r>
              <a:r>
                <a:rPr lang="en-US" sz="800" dirty="0" smtClean="0">
                  <a:solidFill>
                    <a:schemeClr val="bg1"/>
                  </a:solidFill>
                  <a:latin typeface="Franklin Gothic Book"/>
                  <a:cs typeface="Franklin Gothic Book"/>
                </a:rPr>
                <a:t>.  By drawing attention to the image within, the border of the frame mediates as a boundary between the outside world and art.  Museum visitors ignore frames, focusing instead on the works of art they contain.  It is time to see the frame. </a:t>
              </a:r>
            </a:p>
          </p:txBody>
        </p:sp>
      </p:grpSp>
      <p:sp>
        <p:nvSpPr>
          <p:cNvPr id="24" name="Oval 23"/>
          <p:cNvSpPr/>
          <p:nvPr/>
        </p:nvSpPr>
        <p:spPr>
          <a:xfrm>
            <a:off x="1417866" y="1969419"/>
            <a:ext cx="186868" cy="18686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0" presetClass="path" presetSubtype="0" accel="50000" decel="50000" fill="hold" nodeType="withEffect">
                                  <p:stCondLst>
                                    <p:cond delay="0"/>
                                  </p:stCondLst>
                                  <p:childTnLst>
                                    <p:animMotion origin="layout" path="M -0.55694 -0.21111 L 3.46945E-18 2.96296E-6 " pathEditMode="relative" ptsTypes="AA">
                                      <p:cBhvr>
                                        <p:cTn id="11"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0" name="Group 19"/>
          <p:cNvGrpSpPr/>
          <p:nvPr/>
        </p:nvGrpSpPr>
        <p:grpSpPr>
          <a:xfrm>
            <a:off x="1556080" y="-1"/>
            <a:ext cx="6063920" cy="6875289"/>
            <a:chOff x="1556080" y="-1"/>
            <a:chExt cx="6063920" cy="6875289"/>
          </a:xfrm>
        </p:grpSpPr>
        <p:grpSp>
          <p:nvGrpSpPr>
            <p:cNvPr id="14" name="Group 22"/>
            <p:cNvGrpSpPr/>
            <p:nvPr/>
          </p:nvGrpSpPr>
          <p:grpSpPr>
            <a:xfrm>
              <a:off x="1556080" y="-1"/>
              <a:ext cx="6063920" cy="6875289"/>
              <a:chOff x="-1736" y="0"/>
              <a:chExt cx="6048671" cy="6858000"/>
            </a:xfrm>
          </p:grpSpPr>
          <p:pic>
            <p:nvPicPr>
              <p:cNvPr id="15" name="Picture 14" descr="Untitled3.png"/>
              <p:cNvPicPr>
                <a:picLocks noChangeAspect="1"/>
              </p:cNvPicPr>
              <p:nvPr/>
            </p:nvPicPr>
            <p:blipFill>
              <a:blip r:embed="rId2"/>
              <a:stretch>
                <a:fillRect/>
              </a:stretch>
            </p:blipFill>
            <p:spPr>
              <a:xfrm>
                <a:off x="-1736" y="0"/>
                <a:ext cx="6048671" cy="6858000"/>
              </a:xfrm>
              <a:prstGeom prst="rect">
                <a:avLst/>
              </a:prstGeom>
            </p:spPr>
          </p:pic>
          <p:sp>
            <p:nvSpPr>
              <p:cNvPr id="16" name="Rectangle 15"/>
              <p:cNvSpPr/>
              <p:nvPr/>
            </p:nvSpPr>
            <p:spPr>
              <a:xfrm>
                <a:off x="2006600" y="3848100"/>
                <a:ext cx="2032000" cy="381000"/>
              </a:xfrm>
              <a:prstGeom prst="rect">
                <a:avLst/>
              </a:prstGeom>
              <a:solidFill>
                <a:schemeClr val="tx1"/>
              </a:solidFill>
              <a:ln w="25400" cap="flat" cmpd="sng" algn="ctr">
                <a:solidFill>
                  <a:srgbClr val="000000"/>
                </a:solidFill>
                <a:prstDash val="solid"/>
                <a:round/>
                <a:headEnd type="none" w="med" len="med"/>
                <a:tailEnd type="none" w="med" len="med"/>
              </a:ln>
              <a:effectLst>
                <a:outerShdw blurRad="5842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2654300" y="2730500"/>
                <a:ext cx="800100" cy="825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p>
            </p:txBody>
          </p:sp>
        </p:grpSp>
        <p:sp>
          <p:nvSpPr>
            <p:cNvPr id="19460" name="TextBox 19"/>
            <p:cNvSpPr txBox="1">
              <a:spLocks noChangeArrowheads="1"/>
            </p:cNvSpPr>
            <p:nvPr/>
          </p:nvSpPr>
          <p:spPr bwMode="auto">
            <a:xfrm>
              <a:off x="6541279" y="4001294"/>
              <a:ext cx="368300" cy="1077913"/>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1</a:t>
              </a:r>
            </a:p>
          </p:txBody>
        </p:sp>
        <p:sp>
          <p:nvSpPr>
            <p:cNvPr id="19461" name="TextBox 20"/>
            <p:cNvSpPr txBox="1">
              <a:spLocks noChangeArrowheads="1"/>
            </p:cNvSpPr>
            <p:nvPr/>
          </p:nvSpPr>
          <p:spPr bwMode="auto">
            <a:xfrm>
              <a:off x="6541279" y="2923381"/>
              <a:ext cx="368300" cy="1077913"/>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2</a:t>
              </a:r>
            </a:p>
          </p:txBody>
        </p:sp>
        <p:sp>
          <p:nvSpPr>
            <p:cNvPr id="19462" name="TextBox 21"/>
            <p:cNvSpPr txBox="1">
              <a:spLocks noChangeArrowheads="1"/>
            </p:cNvSpPr>
            <p:nvPr/>
          </p:nvSpPr>
          <p:spPr bwMode="auto">
            <a:xfrm>
              <a:off x="6541279" y="1847056"/>
              <a:ext cx="368300" cy="1076325"/>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3</a:t>
              </a:r>
            </a:p>
          </p:txBody>
        </p:sp>
        <p:sp>
          <p:nvSpPr>
            <p:cNvPr id="19463" name="TextBox 22"/>
            <p:cNvSpPr txBox="1">
              <a:spLocks noChangeArrowheads="1"/>
            </p:cNvSpPr>
            <p:nvPr/>
          </p:nvSpPr>
          <p:spPr bwMode="auto">
            <a:xfrm>
              <a:off x="6172979" y="1307306"/>
              <a:ext cx="368300" cy="1077913"/>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4</a:t>
              </a:r>
            </a:p>
          </p:txBody>
        </p:sp>
        <p:sp>
          <p:nvSpPr>
            <p:cNvPr id="19464" name="TextBox 23"/>
            <p:cNvSpPr txBox="1">
              <a:spLocks noChangeArrowheads="1"/>
            </p:cNvSpPr>
            <p:nvPr/>
          </p:nvSpPr>
          <p:spPr bwMode="auto">
            <a:xfrm>
              <a:off x="3785379" y="546101"/>
              <a:ext cx="368300" cy="1077912"/>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5</a:t>
              </a:r>
            </a:p>
          </p:txBody>
        </p:sp>
        <p:sp>
          <p:nvSpPr>
            <p:cNvPr id="19465" name="TextBox 24"/>
            <p:cNvSpPr txBox="1">
              <a:spLocks noChangeArrowheads="1"/>
            </p:cNvSpPr>
            <p:nvPr/>
          </p:nvSpPr>
          <p:spPr bwMode="auto">
            <a:xfrm>
              <a:off x="3753629" y="2092326"/>
              <a:ext cx="368300" cy="1076325"/>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6</a:t>
              </a:r>
            </a:p>
          </p:txBody>
        </p:sp>
        <p:sp>
          <p:nvSpPr>
            <p:cNvPr id="19466" name="TextBox 25"/>
            <p:cNvSpPr txBox="1">
              <a:spLocks noChangeArrowheads="1"/>
            </p:cNvSpPr>
            <p:nvPr/>
          </p:nvSpPr>
          <p:spPr bwMode="auto">
            <a:xfrm>
              <a:off x="5020929" y="2092326"/>
              <a:ext cx="368300" cy="1076325"/>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7</a:t>
              </a:r>
            </a:p>
          </p:txBody>
        </p:sp>
        <p:sp>
          <p:nvSpPr>
            <p:cNvPr id="19468" name="TextBox 26"/>
            <p:cNvSpPr txBox="1">
              <a:spLocks noChangeArrowheads="1"/>
            </p:cNvSpPr>
            <p:nvPr/>
          </p:nvSpPr>
          <p:spPr bwMode="auto">
            <a:xfrm>
              <a:off x="4337829" y="3336926"/>
              <a:ext cx="368300" cy="1076325"/>
            </a:xfrm>
            <a:prstGeom prst="rect">
              <a:avLst/>
            </a:prstGeom>
            <a:noFill/>
            <a:ln w="9525">
              <a:noFill/>
              <a:miter lim="800000"/>
              <a:headEnd/>
              <a:tailEnd/>
            </a:ln>
            <a:effectLst>
              <a:outerShdw blurRad="50800" dist="38100" dir="5400000">
                <a:srgbClr val="000000">
                  <a:alpha val="43000"/>
                </a:srgbClr>
              </a:outerShdw>
            </a:effectLst>
          </p:spPr>
          <p:txBody>
            <a:bodyPr>
              <a:spAutoFit/>
            </a:bodyPr>
            <a:lstStyle/>
            <a:p>
              <a:r>
                <a:rPr lang="en-US" sz="3200" b="1" dirty="0">
                  <a:solidFill>
                    <a:srgbClr val="FF0000"/>
                  </a:solidFill>
                  <a:latin typeface="Rockwell Extra Bold" pitchFamily="18" charset="0"/>
                </a:rPr>
                <a:t>8</a:t>
              </a:r>
            </a:p>
          </p:txBody>
        </p:sp>
      </p:gr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7746</TotalTime>
  <Words>1750</Words>
  <Application>Microsoft Macintosh PowerPoint</Application>
  <PresentationFormat>On-screen Show (4:3)</PresentationFormat>
  <Paragraphs>184</Paragraphs>
  <Slides>39</Slides>
  <Notes>9</Notes>
  <HiddenSlides>0</HiddenSlides>
  <MMClips>0</MMClips>
  <ScaleCrop>false</ScaleCrop>
  <HeadingPairs>
    <vt:vector size="4" baseType="variant">
      <vt:variant>
        <vt:lpstr>Design Template</vt:lpstr>
      </vt:variant>
      <vt:variant>
        <vt:i4>1</vt:i4>
      </vt:variant>
      <vt:variant>
        <vt:lpstr>Slide Titles</vt:lpstr>
      </vt:variant>
      <vt:variant>
        <vt:i4>39</vt:i4>
      </vt:variant>
    </vt:vector>
  </HeadingPairs>
  <TitlesOfParts>
    <vt:vector size="40" baseType="lpstr">
      <vt:lpstr>Office Theme</vt:lpstr>
      <vt:lpstr>Slide 1</vt:lpstr>
      <vt:lpstr>Slide 2</vt:lpstr>
      <vt:lpstr>Slide 3</vt:lpstr>
      <vt:lpstr>Slide 4</vt:lpstr>
      <vt:lpstr>Proposal Package</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Aiming and Framing</vt:lpstr>
      <vt:lpstr>  Aiming and Framing</vt:lpstr>
      <vt:lpstr>Slide 33</vt:lpstr>
      <vt:lpstr>Slide 34</vt:lpstr>
      <vt:lpstr>Frame Quest</vt:lpstr>
      <vt:lpstr>Frame Quest</vt:lpstr>
      <vt:lpstr>Frame the Art Museum</vt:lpstr>
      <vt:lpstr>Educational Guide</vt:lpstr>
      <vt:lpstr>Slide 39</vt:lpstr>
    </vt:vector>
  </TitlesOfParts>
  <Company>Virginia 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Hannah Soh</dc:creator>
  <cp:lastModifiedBy>Hannah Soh</cp:lastModifiedBy>
  <cp:revision>124</cp:revision>
  <dcterms:created xsi:type="dcterms:W3CDTF">2011-04-20T14:34:13Z</dcterms:created>
  <dcterms:modified xsi:type="dcterms:W3CDTF">2011-04-20T14:35:20Z</dcterms:modified>
</cp:coreProperties>
</file>