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76" r:id="rId5"/>
    <p:sldId id="257" r:id="rId6"/>
    <p:sldId id="260" r:id="rId7"/>
    <p:sldId id="261" r:id="rId8"/>
    <p:sldId id="263" r:id="rId9"/>
    <p:sldId id="262" r:id="rId10"/>
    <p:sldId id="264" r:id="rId11"/>
    <p:sldId id="265" r:id="rId12"/>
    <p:sldId id="266" r:id="rId13"/>
    <p:sldId id="267" r:id="rId14"/>
    <p:sldId id="268" r:id="rId15"/>
    <p:sldId id="269" r:id="rId16"/>
    <p:sldId id="270" r:id="rId17"/>
    <p:sldId id="271"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3192B3E-11BF-4EF4-9AB4-D6B265E44C16}"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4EE8E-E06F-4811-9072-54A1A84F6A6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2B3E-11BF-4EF4-9AB4-D6B265E44C16}"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2B3E-11BF-4EF4-9AB4-D6B265E44C16}"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92B3E-11BF-4EF4-9AB4-D6B265E44C16}"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3192B3E-11BF-4EF4-9AB4-D6B265E44C16}" type="datetimeFigureOut">
              <a:rPr lang="en-US" smtClean="0"/>
              <a:t>10/22/2012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5F4EE8E-E06F-4811-9072-54A1A84F6A6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192B3E-11BF-4EF4-9AB4-D6B265E44C16}"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192B3E-11BF-4EF4-9AB4-D6B265E44C16}" type="datetimeFigureOut">
              <a:rPr lang="en-US" smtClean="0"/>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92B3E-11BF-4EF4-9AB4-D6B265E44C16}" type="datetimeFigureOut">
              <a:rPr lang="en-US" smtClean="0"/>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92B3E-11BF-4EF4-9AB4-D6B265E44C16}" type="datetimeFigureOut">
              <a:rPr lang="en-US" smtClean="0"/>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F4EE8E-E06F-4811-9072-54A1A84F6A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192B3E-11BF-4EF4-9AB4-D6B265E44C16}"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4EE8E-E06F-4811-9072-54A1A84F6A6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3192B3E-11BF-4EF4-9AB4-D6B265E44C16}"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F4EE8E-E06F-4811-9072-54A1A84F6A6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3192B3E-11BF-4EF4-9AB4-D6B265E44C16}" type="datetimeFigureOut">
              <a:rPr lang="en-US" smtClean="0"/>
              <a:t>10/22/2012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5F4EE8E-E06F-4811-9072-54A1A84F6A6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4800600" cy="1600327"/>
          </a:xfrm>
        </p:spPr>
        <p:txBody>
          <a:bodyPr>
            <a:normAutofit/>
          </a:bodyPr>
          <a:lstStyle/>
          <a:p>
            <a:r>
              <a:rPr lang="en-US" sz="3400" b="1" dirty="0" smtClean="0"/>
              <a:t>UF Open Access Awards</a:t>
            </a:r>
            <a:endParaRPr lang="en-US" sz="3400" dirty="0"/>
          </a:p>
        </p:txBody>
      </p:sp>
      <p:sp>
        <p:nvSpPr>
          <p:cNvPr id="3" name="Subtitle 2"/>
          <p:cNvSpPr>
            <a:spLocks noGrp="1"/>
          </p:cNvSpPr>
          <p:nvPr>
            <p:ph type="subTitle" idx="1"/>
          </p:nvPr>
        </p:nvSpPr>
        <p:spPr>
          <a:xfrm>
            <a:off x="228600" y="4191000"/>
            <a:ext cx="4419600" cy="609600"/>
          </a:xfrm>
        </p:spPr>
        <p:txBody>
          <a:bodyPr/>
          <a:lstStyle/>
          <a:p>
            <a:r>
              <a:rPr lang="en-US" dirty="0" smtClean="0"/>
              <a:t>Announced Open Access Week 2012</a:t>
            </a:r>
            <a:endParaRPr lang="en-US" dirty="0"/>
          </a:p>
        </p:txBody>
      </p:sp>
    </p:spTree>
    <p:extLst>
      <p:ext uri="{BB962C8B-B14F-4D97-AF65-F5344CB8AC3E}">
        <p14:creationId xmlns:p14="http://schemas.microsoft.com/office/powerpoint/2010/main" val="110429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Paul </a:t>
            </a:r>
            <a:r>
              <a:rPr lang="en-US" dirty="0" err="1" smtClean="0"/>
              <a:t>Pakidis</a:t>
            </a:r>
            <a:r>
              <a:rPr lang="en-US" dirty="0" smtClean="0"/>
              <a:t>, College of Law</a:t>
            </a:r>
          </a:p>
          <a:p>
            <a:r>
              <a:rPr lang="en-US" dirty="0" smtClean="0"/>
              <a:t>David Oppenheimer, College of Liberal Arts &amp; Sciences</a:t>
            </a:r>
          </a:p>
          <a:p>
            <a:r>
              <a:rPr lang="en-US" dirty="0" smtClean="0"/>
              <a:t>Mario Poceski, College of Liberal Arts &amp; Sciences</a:t>
            </a:r>
          </a:p>
          <a:p>
            <a:r>
              <a:rPr lang="en-US" dirty="0" smtClean="0"/>
              <a:t>Norm Holland, College of Liberal Arts &amp; Sciences</a:t>
            </a:r>
          </a:p>
          <a:p>
            <a:r>
              <a:rPr lang="en-US" dirty="0" smtClean="0"/>
              <a:t>Robin Wright, College of Liberal Arts &amp; Sciences</a:t>
            </a:r>
          </a:p>
          <a:p>
            <a:r>
              <a:rPr lang="en-US" dirty="0" smtClean="0"/>
              <a:t>Scott </a:t>
            </a:r>
            <a:r>
              <a:rPr lang="en-US" dirty="0" err="1" smtClean="0"/>
              <a:t>Nygren</a:t>
            </a:r>
            <a:r>
              <a:rPr lang="en-US" dirty="0" smtClean="0"/>
              <a:t>, College of Liberal Arts &amp; Sciences</a:t>
            </a:r>
          </a:p>
        </p:txBody>
      </p:sp>
    </p:spTree>
    <p:extLst>
      <p:ext uri="{BB962C8B-B14F-4D97-AF65-F5344CB8AC3E}">
        <p14:creationId xmlns:p14="http://schemas.microsoft.com/office/powerpoint/2010/main" val="727771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Sophia </a:t>
            </a:r>
            <a:r>
              <a:rPr lang="en-US" dirty="0" err="1" smtClean="0"/>
              <a:t>Acord</a:t>
            </a:r>
            <a:r>
              <a:rPr lang="en-US" dirty="0" smtClean="0"/>
              <a:t>, College of Liberal Arts &amp; Sciences</a:t>
            </a:r>
          </a:p>
          <a:p>
            <a:r>
              <a:rPr lang="en-US" dirty="0" smtClean="0"/>
              <a:t>Terry Harpold, College of Liberal Arts &amp; Sciences</a:t>
            </a:r>
          </a:p>
          <a:p>
            <a:r>
              <a:rPr lang="en-US" dirty="0" smtClean="0"/>
              <a:t>Judith Wingate, College of Public Health and Health Professions</a:t>
            </a:r>
          </a:p>
          <a:p>
            <a:r>
              <a:rPr lang="en-US" dirty="0" smtClean="0"/>
              <a:t>David Reed, Florida Museum of Natural History</a:t>
            </a:r>
          </a:p>
          <a:p>
            <a:r>
              <a:rPr lang="en-US" dirty="0" smtClean="0"/>
              <a:t>John Hayes, IFAS</a:t>
            </a:r>
          </a:p>
          <a:p>
            <a:r>
              <a:rPr lang="en-US" dirty="0" smtClean="0"/>
              <a:t>Provost Joe Glover, Office of the Provost and the College of Liberal Arts &amp; Sciences</a:t>
            </a:r>
          </a:p>
        </p:txBody>
      </p:sp>
    </p:spTree>
    <p:extLst>
      <p:ext uri="{BB962C8B-B14F-4D97-AF65-F5344CB8AC3E}">
        <p14:creationId xmlns:p14="http://schemas.microsoft.com/office/powerpoint/2010/main" val="196556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David </a:t>
            </a:r>
            <a:r>
              <a:rPr lang="en-US" dirty="0" err="1" smtClean="0"/>
              <a:t>Guzick</a:t>
            </a:r>
            <a:r>
              <a:rPr lang="en-US" dirty="0" smtClean="0"/>
              <a:t>, Office of the Senior Vice President for Health Affairs</a:t>
            </a:r>
          </a:p>
          <a:p>
            <a:r>
              <a:rPr lang="en-US" dirty="0" smtClean="0"/>
              <a:t>Jack Payne, UF Senior VP for Agriculture and Natural Resources</a:t>
            </a:r>
          </a:p>
          <a:p>
            <a:r>
              <a:rPr lang="en-US" dirty="0" smtClean="0"/>
              <a:t>Brian Keith, University Libraries</a:t>
            </a:r>
          </a:p>
          <a:p>
            <a:r>
              <a:rPr lang="en-US" dirty="0" smtClean="0"/>
              <a:t>Christine Fruin, University Libraries</a:t>
            </a:r>
          </a:p>
          <a:p>
            <a:r>
              <a:rPr lang="en-US" dirty="0" smtClean="0"/>
              <a:t>Judith Russell, University Libraries</a:t>
            </a:r>
          </a:p>
          <a:p>
            <a:r>
              <a:rPr lang="en-US" dirty="0" smtClean="0"/>
              <a:t>Meredith Babb, University Press of Florida</a:t>
            </a:r>
          </a:p>
        </p:txBody>
      </p:sp>
    </p:spTree>
    <p:extLst>
      <p:ext uri="{BB962C8B-B14F-4D97-AF65-F5344CB8AC3E}">
        <p14:creationId xmlns:p14="http://schemas.microsoft.com/office/powerpoint/2010/main" val="353311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University Press of Florida</a:t>
            </a:r>
            <a:br>
              <a:rPr lang="en-US" dirty="0" smtClean="0"/>
            </a:br>
            <a:endParaRPr lang="en-US" dirty="0" smtClean="0"/>
          </a:p>
          <a:p>
            <a:r>
              <a:rPr lang="en-US" dirty="0" smtClean="0"/>
              <a:t>Joshua </a:t>
            </a:r>
            <a:r>
              <a:rPr lang="en-US" dirty="0" err="1" smtClean="0"/>
              <a:t>Comiter</a:t>
            </a:r>
            <a:r>
              <a:rPr lang="en-US" dirty="0" smtClean="0"/>
              <a:t>, Warrington College of Business Administration</a:t>
            </a:r>
            <a:br>
              <a:rPr lang="en-US" dirty="0" smtClean="0"/>
            </a:br>
            <a:endParaRPr lang="en-US" dirty="0" smtClean="0"/>
          </a:p>
          <a:p>
            <a:r>
              <a:rPr lang="en-US" dirty="0" smtClean="0"/>
              <a:t>Jaclyn Rosen</a:t>
            </a:r>
            <a:br>
              <a:rPr lang="en-US" dirty="0" smtClean="0"/>
            </a:br>
            <a:endParaRPr lang="en-US" dirty="0" smtClean="0"/>
          </a:p>
          <a:p>
            <a:r>
              <a:rPr lang="en-US" dirty="0" smtClean="0"/>
              <a:t>Jacob Landis</a:t>
            </a:r>
            <a:br>
              <a:rPr lang="en-US" dirty="0" smtClean="0"/>
            </a:br>
            <a:endParaRPr lang="en-US" dirty="0" smtClean="0"/>
          </a:p>
          <a:p>
            <a:r>
              <a:rPr lang="en-US" dirty="0" smtClean="0"/>
              <a:t>Tushar Bhattacharyya</a:t>
            </a:r>
          </a:p>
        </p:txBody>
      </p:sp>
    </p:spTree>
    <p:extLst>
      <p:ext uri="{BB962C8B-B14F-4D97-AF65-F5344CB8AC3E}">
        <p14:creationId xmlns:p14="http://schemas.microsoft.com/office/powerpoint/2010/main" val="1659405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Conference Proceedings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endParaRPr lang="en-US" dirty="0" smtClean="0"/>
          </a:p>
          <a:p>
            <a:r>
              <a:rPr lang="en-US" dirty="0" smtClean="0"/>
              <a:t>Jennifer Curtis, College of Engineering</a:t>
            </a:r>
            <a:br>
              <a:rPr lang="en-US" dirty="0" smtClean="0"/>
            </a:br>
            <a:endParaRPr lang="en-US" dirty="0" smtClean="0"/>
          </a:p>
          <a:p>
            <a:r>
              <a:rPr lang="en-US" dirty="0" smtClean="0"/>
              <a:t>Department of English, College of Liberal Arts &amp; Sciences</a:t>
            </a:r>
          </a:p>
        </p:txBody>
      </p:sp>
    </p:spTree>
    <p:extLst>
      <p:ext uri="{BB962C8B-B14F-4D97-AF65-F5344CB8AC3E}">
        <p14:creationId xmlns:p14="http://schemas.microsoft.com/office/powerpoint/2010/main" val="404961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Data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endParaRPr lang="en-US" dirty="0" smtClean="0"/>
          </a:p>
          <a:p>
            <a:r>
              <a:rPr lang="en-US" dirty="0" smtClean="0"/>
              <a:t>Ben </a:t>
            </a:r>
            <a:r>
              <a:rPr lang="en-US" dirty="0" err="1" smtClean="0"/>
              <a:t>Hebblethwaite</a:t>
            </a:r>
            <a:r>
              <a:rPr lang="en-US" dirty="0" smtClean="0"/>
              <a:t>, College of Liberal Arts &amp; Sciences</a:t>
            </a:r>
            <a:br>
              <a:rPr lang="en-US" dirty="0" smtClean="0"/>
            </a:br>
            <a:endParaRPr lang="en-US" dirty="0" smtClean="0"/>
          </a:p>
          <a:p>
            <a:r>
              <a:rPr lang="en-US" dirty="0" smtClean="0"/>
              <a:t>Greg Ulmer, College of Liberal Arts &amp; Sciences</a:t>
            </a:r>
          </a:p>
        </p:txBody>
      </p:sp>
    </p:spTree>
    <p:extLst>
      <p:ext uri="{BB962C8B-B14F-4D97-AF65-F5344CB8AC3E}">
        <p14:creationId xmlns:p14="http://schemas.microsoft.com/office/powerpoint/2010/main" val="501540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Edited Collection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endParaRPr lang="en-US" dirty="0" smtClean="0"/>
          </a:p>
          <a:p>
            <a:endParaRPr lang="en-US" dirty="0"/>
          </a:p>
          <a:p>
            <a:r>
              <a:rPr lang="en-US" dirty="0" smtClean="0"/>
              <a:t>William Marquardt, College of Liberal Arts &amp; Sciences and the Florida Museum of Natural History</a:t>
            </a:r>
          </a:p>
        </p:txBody>
      </p:sp>
    </p:spTree>
    <p:extLst>
      <p:ext uri="{BB962C8B-B14F-4D97-AF65-F5344CB8AC3E}">
        <p14:creationId xmlns:p14="http://schemas.microsoft.com/office/powerpoint/2010/main" val="2724874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Textbook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endParaRPr lang="en-US" dirty="0" smtClean="0"/>
          </a:p>
          <a:p>
            <a:endParaRPr lang="en-US" dirty="0"/>
          </a:p>
          <a:p>
            <a:r>
              <a:rPr lang="en-US" dirty="0" smtClean="0"/>
              <a:t>Department of Mathematics, College of Liberal Arts &amp; Sciences</a:t>
            </a:r>
          </a:p>
        </p:txBody>
      </p:sp>
    </p:spTree>
    <p:extLst>
      <p:ext uri="{BB962C8B-B14F-4D97-AF65-F5344CB8AC3E}">
        <p14:creationId xmlns:p14="http://schemas.microsoft.com/office/powerpoint/2010/main" val="2010159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Journal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Tim Anderson, College of Engineering</a:t>
            </a:r>
          </a:p>
          <a:p>
            <a:r>
              <a:rPr lang="en-US" dirty="0" smtClean="0"/>
              <a:t>Florida Law Review, College of Law</a:t>
            </a:r>
          </a:p>
          <a:p>
            <a:r>
              <a:rPr lang="en-US" dirty="0" smtClean="0"/>
              <a:t>Donald Ault, College of Liberal Arts &amp; Sciences</a:t>
            </a:r>
          </a:p>
          <a:p>
            <a:r>
              <a:rPr lang="en-US" dirty="0" smtClean="0"/>
              <a:t>Norman Holland, College of Liberal Arts &amp; Sciences</a:t>
            </a:r>
          </a:p>
          <a:p>
            <a:r>
              <a:rPr lang="en-US" dirty="0" smtClean="0"/>
              <a:t>Andre P </a:t>
            </a:r>
            <a:r>
              <a:rPr lang="en-US" dirty="0" err="1" smtClean="0"/>
              <a:t>Boezaart</a:t>
            </a:r>
            <a:r>
              <a:rPr lang="en-US" dirty="0" smtClean="0"/>
              <a:t>, College of Medicine</a:t>
            </a:r>
          </a:p>
          <a:p>
            <a:r>
              <a:rPr lang="en-US" dirty="0" smtClean="0"/>
              <a:t>David Edwards, College of Medicine</a:t>
            </a:r>
          </a:p>
        </p:txBody>
      </p:sp>
    </p:spTree>
    <p:extLst>
      <p:ext uri="{BB962C8B-B14F-4D97-AF65-F5344CB8AC3E}">
        <p14:creationId xmlns:p14="http://schemas.microsoft.com/office/powerpoint/2010/main" val="3212473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Journal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Mark Rice, College of Medicine</a:t>
            </a:r>
          </a:p>
          <a:p>
            <a:r>
              <a:rPr lang="en-US" dirty="0" smtClean="0"/>
              <a:t>Neil Ellis, College of Medicine</a:t>
            </a:r>
          </a:p>
          <a:p>
            <a:r>
              <a:rPr lang="en-US" dirty="0" smtClean="0"/>
              <a:t>Richard Bennett, College of Medicine</a:t>
            </a:r>
          </a:p>
          <a:p>
            <a:r>
              <a:rPr lang="en-US" dirty="0" smtClean="0"/>
              <a:t>Oliver </a:t>
            </a:r>
            <a:r>
              <a:rPr lang="en-US" dirty="0" err="1" smtClean="0"/>
              <a:t>Grundmann</a:t>
            </a:r>
            <a:r>
              <a:rPr lang="en-US" dirty="0" smtClean="0"/>
              <a:t>, College of Pharmacy</a:t>
            </a:r>
          </a:p>
          <a:p>
            <a:r>
              <a:rPr lang="en-US" dirty="0" smtClean="0"/>
              <a:t>Melissa L. Johnson, Honors</a:t>
            </a:r>
          </a:p>
          <a:p>
            <a:r>
              <a:rPr lang="en-US" dirty="0" err="1" smtClean="0"/>
              <a:t>Gurpal</a:t>
            </a:r>
            <a:r>
              <a:rPr lang="en-US" dirty="0" smtClean="0"/>
              <a:t> </a:t>
            </a:r>
            <a:r>
              <a:rPr lang="en-US" dirty="0" err="1" smtClean="0"/>
              <a:t>Toor</a:t>
            </a:r>
            <a:r>
              <a:rPr lang="en-US" dirty="0" smtClean="0"/>
              <a:t>, IFAS</a:t>
            </a:r>
          </a:p>
          <a:p>
            <a:r>
              <a:rPr lang="en-US" dirty="0" smtClean="0"/>
              <a:t>Thomas J. Walker, IFAS</a:t>
            </a:r>
          </a:p>
        </p:txBody>
      </p:sp>
    </p:spTree>
    <p:extLst>
      <p:ext uri="{BB962C8B-B14F-4D97-AF65-F5344CB8AC3E}">
        <p14:creationId xmlns:p14="http://schemas.microsoft.com/office/powerpoint/2010/main" val="169143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UF Open Access Awards </a:t>
            </a:r>
            <a:endParaRPr lang="en-US" dirty="0"/>
          </a:p>
        </p:txBody>
      </p:sp>
      <p:sp>
        <p:nvSpPr>
          <p:cNvPr id="3" name="Content Placeholder 2"/>
          <p:cNvSpPr>
            <a:spLocks noGrp="1"/>
          </p:cNvSpPr>
          <p:nvPr>
            <p:ph idx="1"/>
          </p:nvPr>
        </p:nvSpPr>
        <p:spPr>
          <a:xfrm>
            <a:off x="457200" y="2209800"/>
            <a:ext cx="8229600" cy="4191000"/>
          </a:xfrm>
        </p:spPr>
        <p:txBody>
          <a:bodyPr>
            <a:normAutofit/>
          </a:bodyPr>
          <a:lstStyle/>
          <a:p>
            <a:pPr marL="0" indent="0" algn="just">
              <a:buNone/>
            </a:pPr>
            <a:r>
              <a:rPr lang="en-US" dirty="0" smtClean="0"/>
              <a:t>The </a:t>
            </a:r>
            <a:r>
              <a:rPr lang="en-US" dirty="0"/>
              <a:t>University Libraries Committee, with support of the University Libraries, is pleased to announce the new UF Open Access Awards.  </a:t>
            </a:r>
            <a:r>
              <a:rPr lang="en-US" dirty="0" smtClean="0"/>
              <a:t>The UF </a:t>
            </a:r>
            <a:r>
              <a:rPr lang="en-US" dirty="0"/>
              <a:t>Open Access Awards </a:t>
            </a:r>
            <a:r>
              <a:rPr lang="en-US" dirty="0" smtClean="0"/>
              <a:t>recognize </a:t>
            </a:r>
            <a:r>
              <a:rPr lang="en-US" dirty="0"/>
              <a:t>contributions to Open Access from across campus and across the full Gator Nation.  Because </a:t>
            </a:r>
            <a:r>
              <a:rPr lang="en-US" dirty="0" smtClean="0"/>
              <a:t>this (2012) </a:t>
            </a:r>
            <a:r>
              <a:rPr lang="en-US" dirty="0"/>
              <a:t>is the inaugural year for the Open Access Awards, we are seeking to recognize all UF contributors to Open Access.  In future years, the awards will recognize important new or not previously awarded work in Open Access</a:t>
            </a:r>
            <a:r>
              <a:rPr lang="en-US" dirty="0" smtClean="0"/>
              <a:t>.</a:t>
            </a:r>
            <a:endParaRPr lang="en-US" dirty="0"/>
          </a:p>
        </p:txBody>
      </p:sp>
    </p:spTree>
    <p:extLst>
      <p:ext uri="{BB962C8B-B14F-4D97-AF65-F5344CB8AC3E}">
        <p14:creationId xmlns:p14="http://schemas.microsoft.com/office/powerpoint/2010/main" val="1377349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Hartwig</a:t>
            </a:r>
            <a:r>
              <a:rPr lang="en-US" dirty="0" smtClean="0"/>
              <a:t> </a:t>
            </a:r>
            <a:r>
              <a:rPr lang="en-US" dirty="0" err="1" smtClean="0"/>
              <a:t>Hochmair</a:t>
            </a:r>
            <a:r>
              <a:rPr lang="en-US" dirty="0" smtClean="0"/>
              <a:t>, College of Agricultural &amp; Life Sciences</a:t>
            </a:r>
          </a:p>
          <a:p>
            <a:r>
              <a:rPr lang="en-US" dirty="0" smtClean="0"/>
              <a:t>Anna-Lisa Paul, College of Agricultural &amp; Life Sciences</a:t>
            </a:r>
          </a:p>
          <a:p>
            <a:r>
              <a:rPr lang="en-US" dirty="0" smtClean="0"/>
              <a:t>Arthur Teixeira, College of Agricultural &amp; Life Sciences</a:t>
            </a:r>
          </a:p>
          <a:p>
            <a:r>
              <a:rPr lang="en-US" dirty="0" smtClean="0"/>
              <a:t>Debra </a:t>
            </a:r>
            <a:r>
              <a:rPr lang="en-US" dirty="0" err="1" smtClean="0"/>
              <a:t>Murie</a:t>
            </a:r>
            <a:r>
              <a:rPr lang="en-US" dirty="0" smtClean="0"/>
              <a:t>, College of Agricultural &amp; Life Sciences</a:t>
            </a:r>
          </a:p>
          <a:p>
            <a:r>
              <a:rPr lang="en-US" dirty="0" smtClean="0"/>
              <a:t>Edward J. </a:t>
            </a:r>
            <a:r>
              <a:rPr lang="en-US" dirty="0" err="1" smtClean="0"/>
              <a:t>Phlips</a:t>
            </a:r>
            <a:r>
              <a:rPr lang="en-US" dirty="0" smtClean="0"/>
              <a:t>, College of Agricultural &amp; Life Sciences</a:t>
            </a:r>
          </a:p>
          <a:p>
            <a:r>
              <a:rPr lang="en-US" dirty="0" smtClean="0"/>
              <a:t>Eric </a:t>
            </a:r>
            <a:r>
              <a:rPr lang="en-US" dirty="0" err="1" smtClean="0"/>
              <a:t>Jokela</a:t>
            </a:r>
            <a:r>
              <a:rPr lang="en-US" dirty="0" smtClean="0"/>
              <a:t>, College of Agricultural &amp; Life Sciences</a:t>
            </a:r>
          </a:p>
        </p:txBody>
      </p:sp>
    </p:spTree>
    <p:extLst>
      <p:ext uri="{BB962C8B-B14F-4D97-AF65-F5344CB8AC3E}">
        <p14:creationId xmlns:p14="http://schemas.microsoft.com/office/powerpoint/2010/main" val="2841838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Erik Triplett, College of Agricultural &amp; Life Sciences</a:t>
            </a:r>
          </a:p>
          <a:p>
            <a:r>
              <a:rPr lang="en-US" dirty="0" smtClean="0"/>
              <a:t>J. Howard Frank, College of Agricultural &amp; Life Sciences</a:t>
            </a:r>
          </a:p>
          <a:p>
            <a:r>
              <a:rPr lang="en-US" dirty="0" err="1" smtClean="0"/>
              <a:t>Jawwad</a:t>
            </a:r>
            <a:r>
              <a:rPr lang="en-US" dirty="0" smtClean="0"/>
              <a:t> A. </a:t>
            </a:r>
            <a:r>
              <a:rPr lang="en-US" dirty="0" err="1" smtClean="0"/>
              <a:t>Qureshi</a:t>
            </a:r>
            <a:r>
              <a:rPr lang="en-US" dirty="0" smtClean="0"/>
              <a:t>, College of Agricultural &amp; Life Sciences</a:t>
            </a:r>
          </a:p>
          <a:p>
            <a:r>
              <a:rPr lang="en-US" dirty="0" smtClean="0"/>
              <a:t>Joe Larkin, College of Agricultural &amp; Life Sciences</a:t>
            </a:r>
          </a:p>
          <a:p>
            <a:r>
              <a:rPr lang="en-US" dirty="0" smtClean="0"/>
              <a:t>Larkin C. Hannah, College of Agricultural &amp; Life Sciences</a:t>
            </a:r>
          </a:p>
          <a:p>
            <a:r>
              <a:rPr lang="en-US" dirty="0" smtClean="0"/>
              <a:t>Leda </a:t>
            </a:r>
            <a:r>
              <a:rPr lang="en-US" dirty="0" err="1" smtClean="0"/>
              <a:t>Kobziar</a:t>
            </a:r>
            <a:r>
              <a:rPr lang="en-US" dirty="0" smtClean="0"/>
              <a:t>, College of Agricultural &amp; Life Sciences</a:t>
            </a:r>
          </a:p>
        </p:txBody>
      </p:sp>
    </p:spTree>
    <p:extLst>
      <p:ext uri="{BB962C8B-B14F-4D97-AF65-F5344CB8AC3E}">
        <p14:creationId xmlns:p14="http://schemas.microsoft.com/office/powerpoint/2010/main" val="3271675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Lokenga</a:t>
            </a:r>
            <a:r>
              <a:rPr lang="en-US" dirty="0" smtClean="0"/>
              <a:t> </a:t>
            </a:r>
            <a:r>
              <a:rPr lang="en-US" dirty="0" err="1" smtClean="0"/>
              <a:t>Badinga</a:t>
            </a:r>
            <a:r>
              <a:rPr lang="en-US" dirty="0" smtClean="0"/>
              <a:t>, College of Agricultural &amp; Life Sciences</a:t>
            </a:r>
          </a:p>
          <a:p>
            <a:r>
              <a:rPr lang="en-US" dirty="0" smtClean="0"/>
              <a:t>Michael Gutter, College of Agricultural &amp; Life Sciences</a:t>
            </a:r>
          </a:p>
          <a:p>
            <a:r>
              <a:rPr lang="en-US" dirty="0" smtClean="0"/>
              <a:t>Mike Allen, College of Agricultural &amp; Life Sciences</a:t>
            </a:r>
          </a:p>
          <a:p>
            <a:r>
              <a:rPr lang="en-US" dirty="0" err="1" smtClean="0"/>
              <a:t>Nemat</a:t>
            </a:r>
            <a:r>
              <a:rPr lang="en-US" dirty="0" smtClean="0"/>
              <a:t> O. </a:t>
            </a:r>
            <a:r>
              <a:rPr lang="en-US" dirty="0" err="1" smtClean="0"/>
              <a:t>Keyhani</a:t>
            </a:r>
            <a:r>
              <a:rPr lang="en-US" dirty="0" smtClean="0"/>
              <a:t>, College of Agricultural &amp; Life Sciences</a:t>
            </a:r>
          </a:p>
          <a:p>
            <a:r>
              <a:rPr lang="en-US" dirty="0" smtClean="0"/>
              <a:t>Norman </a:t>
            </a:r>
            <a:r>
              <a:rPr lang="en-US" dirty="0" err="1" smtClean="0"/>
              <a:t>Leppla</a:t>
            </a:r>
            <a:r>
              <a:rPr lang="en-US" dirty="0" smtClean="0"/>
              <a:t>, College of Agricultural &amp; Life Sciences</a:t>
            </a:r>
          </a:p>
          <a:p>
            <a:r>
              <a:rPr lang="en-US" dirty="0" smtClean="0"/>
              <a:t>Thomas </a:t>
            </a:r>
            <a:r>
              <a:rPr lang="en-US" dirty="0" err="1" smtClean="0"/>
              <a:t>Spreen</a:t>
            </a:r>
            <a:r>
              <a:rPr lang="en-US" dirty="0" smtClean="0"/>
              <a:t>, College of Agricultural &amp; Life Sciences</a:t>
            </a:r>
          </a:p>
        </p:txBody>
      </p:sp>
    </p:spTree>
    <p:extLst>
      <p:ext uri="{BB962C8B-B14F-4D97-AF65-F5344CB8AC3E}">
        <p14:creationId xmlns:p14="http://schemas.microsoft.com/office/powerpoint/2010/main" val="2415828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Tim Martin, College of Agricultural &amp; Life Sciences</a:t>
            </a:r>
          </a:p>
          <a:p>
            <a:r>
              <a:rPr lang="en-US" dirty="0" smtClean="0"/>
              <a:t>Valerie de Crecy-</a:t>
            </a:r>
            <a:r>
              <a:rPr lang="en-US" dirty="0" err="1" smtClean="0"/>
              <a:t>Lagard</a:t>
            </a:r>
            <a:r>
              <a:rPr lang="en-US" dirty="0" smtClean="0"/>
              <a:t>, College of Agricultural &amp; Life Sciences</a:t>
            </a:r>
          </a:p>
          <a:p>
            <a:r>
              <a:rPr lang="en-US" dirty="0" smtClean="0"/>
              <a:t>William </a:t>
            </a:r>
            <a:r>
              <a:rPr lang="en-US" dirty="0" err="1" smtClean="0"/>
              <a:t>Overholt</a:t>
            </a:r>
            <a:r>
              <a:rPr lang="en-US" dirty="0" smtClean="0"/>
              <a:t>, College of Agricultural &amp; Life Sciences</a:t>
            </a:r>
          </a:p>
          <a:p>
            <a:r>
              <a:rPr lang="en-US" dirty="0" err="1" smtClean="0"/>
              <a:t>Yoana</a:t>
            </a:r>
            <a:r>
              <a:rPr lang="en-US" dirty="0" smtClean="0"/>
              <a:t> Newman, College of Agricultural &amp; Life Sciences</a:t>
            </a:r>
          </a:p>
          <a:p>
            <a:r>
              <a:rPr lang="en-US" dirty="0" err="1" smtClean="0"/>
              <a:t>Zhenli</a:t>
            </a:r>
            <a:r>
              <a:rPr lang="en-US" dirty="0" smtClean="0"/>
              <a:t> He, College of Agricultural &amp; Life Sciences</a:t>
            </a:r>
          </a:p>
          <a:p>
            <a:r>
              <a:rPr lang="en-US" dirty="0" smtClean="0"/>
              <a:t>Ken Dodd, College of Agricultural &amp; Life Sciences/IFAS</a:t>
            </a:r>
          </a:p>
        </p:txBody>
      </p:sp>
    </p:spTree>
    <p:extLst>
      <p:ext uri="{BB962C8B-B14F-4D97-AF65-F5344CB8AC3E}">
        <p14:creationId xmlns:p14="http://schemas.microsoft.com/office/powerpoint/2010/main" val="2415828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Martin Main, College of Agricultural &amp; Life Sciences/IFAS</a:t>
            </a:r>
          </a:p>
          <a:p>
            <a:r>
              <a:rPr lang="en-US" dirty="0" err="1" smtClean="0"/>
              <a:t>Fedro</a:t>
            </a:r>
            <a:r>
              <a:rPr lang="en-US" dirty="0" smtClean="0"/>
              <a:t> </a:t>
            </a:r>
            <a:r>
              <a:rPr lang="en-US" dirty="0" err="1" smtClean="0"/>
              <a:t>Zazueta</a:t>
            </a:r>
            <a:r>
              <a:rPr lang="en-US" dirty="0" smtClean="0"/>
              <a:t>, College of Agricultural and Life Sciences</a:t>
            </a:r>
          </a:p>
          <a:p>
            <a:r>
              <a:rPr lang="en-US" dirty="0" smtClean="0"/>
              <a:t>Peggy </a:t>
            </a:r>
            <a:r>
              <a:rPr lang="en-US" dirty="0" err="1" smtClean="0"/>
              <a:t>Borum</a:t>
            </a:r>
            <a:r>
              <a:rPr lang="en-US" dirty="0" smtClean="0"/>
              <a:t>, College of Agricultural and Life Sciences / IFAS</a:t>
            </a:r>
          </a:p>
          <a:p>
            <a:r>
              <a:rPr lang="en-US" dirty="0" err="1" smtClean="0"/>
              <a:t>Calogero</a:t>
            </a:r>
            <a:r>
              <a:rPr lang="en-US" dirty="0" smtClean="0"/>
              <a:t> Dolce, College of Dentistry</a:t>
            </a:r>
          </a:p>
          <a:p>
            <a:r>
              <a:rPr lang="en-US" dirty="0" smtClean="0"/>
              <a:t>Charles </a:t>
            </a:r>
            <a:r>
              <a:rPr lang="en-US" dirty="0" err="1" smtClean="0"/>
              <a:t>Widmer</a:t>
            </a:r>
            <a:r>
              <a:rPr lang="en-US" dirty="0" smtClean="0"/>
              <a:t>, College of Dentistry</a:t>
            </a:r>
          </a:p>
          <a:p>
            <a:r>
              <a:rPr lang="en-US" dirty="0" smtClean="0"/>
              <a:t>Edward Chan, College of Dentistry</a:t>
            </a:r>
          </a:p>
        </p:txBody>
      </p:sp>
    </p:spTree>
    <p:extLst>
      <p:ext uri="{BB962C8B-B14F-4D97-AF65-F5344CB8AC3E}">
        <p14:creationId xmlns:p14="http://schemas.microsoft.com/office/powerpoint/2010/main" val="241582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Henrietta Nye Logan, College of Dentistry</a:t>
            </a:r>
          </a:p>
          <a:p>
            <a:r>
              <a:rPr lang="en-US" dirty="0" err="1" smtClean="0"/>
              <a:t>Indraneel</a:t>
            </a:r>
            <a:r>
              <a:rPr lang="en-US" dirty="0" smtClean="0"/>
              <a:t> Bhattacharyya, College of Dentistry</a:t>
            </a:r>
          </a:p>
          <a:p>
            <a:r>
              <a:rPr lang="en-US" dirty="0" smtClean="0"/>
              <a:t>Ingvar Magnusson, College of Dentistry</a:t>
            </a:r>
          </a:p>
          <a:p>
            <a:r>
              <a:rPr lang="en-US" dirty="0" smtClean="0"/>
              <a:t>Joseph Katz, College of Dentistry</a:t>
            </a:r>
          </a:p>
          <a:p>
            <a:r>
              <a:rPr lang="en-US" dirty="0" smtClean="0"/>
              <a:t>K. J. </a:t>
            </a:r>
            <a:r>
              <a:rPr lang="en-US" dirty="0" err="1" smtClean="0"/>
              <a:t>Anusavice</a:t>
            </a:r>
            <a:r>
              <a:rPr lang="en-US" dirty="0" smtClean="0"/>
              <a:t>, College of Dentistry</a:t>
            </a:r>
          </a:p>
          <a:p>
            <a:r>
              <a:rPr lang="en-US" dirty="0" smtClean="0"/>
              <a:t>Kevin McHugh, College of Dentistry</a:t>
            </a:r>
          </a:p>
        </p:txBody>
      </p:sp>
    </p:spTree>
    <p:extLst>
      <p:ext uri="{BB962C8B-B14F-4D97-AF65-F5344CB8AC3E}">
        <p14:creationId xmlns:p14="http://schemas.microsoft.com/office/powerpoint/2010/main" val="2415828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Lorena </a:t>
            </a:r>
            <a:r>
              <a:rPr lang="en-US" dirty="0" err="1" smtClean="0"/>
              <a:t>Baccaglini</a:t>
            </a:r>
            <a:r>
              <a:rPr lang="en-US" dirty="0" smtClean="0"/>
              <a:t>, College of Dentistry</a:t>
            </a:r>
          </a:p>
          <a:p>
            <a:r>
              <a:rPr lang="en-US" dirty="0" smtClean="0"/>
              <a:t>M. Franklin </a:t>
            </a:r>
            <a:r>
              <a:rPr lang="en-US" dirty="0" err="1" smtClean="0"/>
              <a:t>Dolwick</a:t>
            </a:r>
            <a:r>
              <a:rPr lang="en-US" dirty="0" smtClean="0"/>
              <a:t>, College of Dentistry</a:t>
            </a:r>
          </a:p>
          <a:p>
            <a:r>
              <a:rPr lang="en-US" dirty="0" err="1" smtClean="0"/>
              <a:t>Ozlem</a:t>
            </a:r>
            <a:r>
              <a:rPr lang="en-US" dirty="0" smtClean="0"/>
              <a:t> </a:t>
            </a:r>
            <a:r>
              <a:rPr lang="en-US" dirty="0" err="1" smtClean="0"/>
              <a:t>Yilmaz</a:t>
            </a:r>
            <a:r>
              <a:rPr lang="en-US" dirty="0" smtClean="0"/>
              <a:t>, College of Dentistry</a:t>
            </a:r>
          </a:p>
          <a:p>
            <a:r>
              <a:rPr lang="en-US" dirty="0" smtClean="0"/>
              <a:t>Robert Caudle, College of Dentistry</a:t>
            </a:r>
          </a:p>
          <a:p>
            <a:r>
              <a:rPr lang="en-US" dirty="0" smtClean="0"/>
              <a:t>Scott </a:t>
            </a:r>
            <a:r>
              <a:rPr lang="en-US" dirty="0" err="1" smtClean="0"/>
              <a:t>Tomar</a:t>
            </a:r>
            <a:r>
              <a:rPr lang="en-US" dirty="0" smtClean="0"/>
              <a:t>, College of Dentistry</a:t>
            </a:r>
          </a:p>
          <a:p>
            <a:r>
              <a:rPr lang="en-US" dirty="0" smtClean="0"/>
              <a:t>Valeria </a:t>
            </a:r>
            <a:r>
              <a:rPr lang="en-US" dirty="0" err="1" smtClean="0"/>
              <a:t>Gordan</a:t>
            </a:r>
            <a:r>
              <a:rPr lang="en-US" dirty="0" smtClean="0"/>
              <a:t>, College of Dentistry</a:t>
            </a:r>
          </a:p>
        </p:txBody>
      </p:sp>
    </p:spTree>
    <p:extLst>
      <p:ext uri="{BB962C8B-B14F-4D97-AF65-F5344CB8AC3E}">
        <p14:creationId xmlns:p14="http://schemas.microsoft.com/office/powerpoint/2010/main" val="2415828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Nina Hofer, College of Design,  Construction and Planning</a:t>
            </a:r>
          </a:p>
          <a:p>
            <a:r>
              <a:rPr lang="en-US" dirty="0" smtClean="0"/>
              <a:t>Paul </a:t>
            </a:r>
            <a:r>
              <a:rPr lang="en-US" dirty="0" err="1" smtClean="0"/>
              <a:t>Zwick</a:t>
            </a:r>
            <a:r>
              <a:rPr lang="en-US" dirty="0" smtClean="0"/>
              <a:t>, College of Design,  Construction and Planning</a:t>
            </a:r>
          </a:p>
          <a:p>
            <a:r>
              <a:rPr lang="en-US" dirty="0" err="1" smtClean="0"/>
              <a:t>Edil</a:t>
            </a:r>
            <a:r>
              <a:rPr lang="en-US" dirty="0" smtClean="0"/>
              <a:t> Torres-Rivera, College of Education</a:t>
            </a:r>
          </a:p>
          <a:p>
            <a:r>
              <a:rPr lang="en-US" dirty="0" smtClean="0"/>
              <a:t>Kent </a:t>
            </a:r>
            <a:r>
              <a:rPr lang="en-US" dirty="0" err="1" smtClean="0"/>
              <a:t>Crippen</a:t>
            </a:r>
            <a:r>
              <a:rPr lang="en-US" dirty="0" smtClean="0"/>
              <a:t>, College of Education</a:t>
            </a:r>
          </a:p>
          <a:p>
            <a:r>
              <a:rPr lang="en-US" dirty="0" smtClean="0"/>
              <a:t>Angela Lindner, College of Engineering</a:t>
            </a:r>
          </a:p>
          <a:p>
            <a:r>
              <a:rPr lang="en-US" dirty="0" err="1" smtClean="0"/>
              <a:t>Anuj</a:t>
            </a:r>
            <a:r>
              <a:rPr lang="en-US" dirty="0" smtClean="0"/>
              <a:t> </a:t>
            </a:r>
            <a:r>
              <a:rPr lang="en-US" dirty="0" err="1" smtClean="0"/>
              <a:t>Chauhan</a:t>
            </a:r>
            <a:r>
              <a:rPr lang="en-US" dirty="0" smtClean="0"/>
              <a:t>, College of Engineering</a:t>
            </a:r>
          </a:p>
        </p:txBody>
      </p:sp>
    </p:spTree>
    <p:extLst>
      <p:ext uri="{BB962C8B-B14F-4D97-AF65-F5344CB8AC3E}">
        <p14:creationId xmlns:p14="http://schemas.microsoft.com/office/powerpoint/2010/main" val="2415828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Christopher D. </a:t>
            </a:r>
            <a:r>
              <a:rPr lang="en-US" dirty="0" err="1" smtClean="0"/>
              <a:t>Batich</a:t>
            </a:r>
            <a:r>
              <a:rPr lang="en-US" dirty="0" smtClean="0"/>
              <a:t>, College of Engineering</a:t>
            </a:r>
          </a:p>
          <a:p>
            <a:r>
              <a:rPr lang="en-US" dirty="0" smtClean="0"/>
              <a:t>Jennifer Curtis, College of Engineering</a:t>
            </a:r>
          </a:p>
          <a:p>
            <a:r>
              <a:rPr lang="en-US" dirty="0" smtClean="0"/>
              <a:t>Lynn </a:t>
            </a:r>
            <a:r>
              <a:rPr lang="en-US" dirty="0" err="1" smtClean="0"/>
              <a:t>Heasley</a:t>
            </a:r>
            <a:r>
              <a:rPr lang="en-US" dirty="0" smtClean="0"/>
              <a:t>, College of Engineering</a:t>
            </a:r>
          </a:p>
          <a:p>
            <a:r>
              <a:rPr lang="en-US" dirty="0" err="1" smtClean="0"/>
              <a:t>Prabir</a:t>
            </a:r>
            <a:r>
              <a:rPr lang="en-US" dirty="0" smtClean="0"/>
              <a:t> </a:t>
            </a:r>
            <a:r>
              <a:rPr lang="en-US" dirty="0" err="1" smtClean="0"/>
              <a:t>Barooah</a:t>
            </a:r>
            <a:r>
              <a:rPr lang="en-US" dirty="0" smtClean="0"/>
              <a:t>, College of Engineering</a:t>
            </a:r>
          </a:p>
          <a:p>
            <a:r>
              <a:rPr lang="en-US" dirty="0" smtClean="0"/>
              <a:t>Richard Dickinson, College of Engineering</a:t>
            </a:r>
          </a:p>
          <a:p>
            <a:r>
              <a:rPr lang="en-US" dirty="0" smtClean="0"/>
              <a:t>Maria </a:t>
            </a:r>
            <a:r>
              <a:rPr lang="en-US" dirty="0" err="1" smtClean="0"/>
              <a:t>Rogal</a:t>
            </a:r>
            <a:r>
              <a:rPr lang="en-US" dirty="0" smtClean="0"/>
              <a:t>, College of Fine Arts</a:t>
            </a:r>
          </a:p>
        </p:txBody>
      </p:sp>
    </p:spTree>
    <p:extLst>
      <p:ext uri="{BB962C8B-B14F-4D97-AF65-F5344CB8AC3E}">
        <p14:creationId xmlns:p14="http://schemas.microsoft.com/office/powerpoint/2010/main" val="2415828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Silvio J. dos Santos, College of Fine Arts</a:t>
            </a:r>
          </a:p>
          <a:p>
            <a:r>
              <a:rPr lang="en-US" dirty="0" smtClean="0"/>
              <a:t>Brad </a:t>
            </a:r>
            <a:r>
              <a:rPr lang="en-US" dirty="0" err="1" smtClean="0"/>
              <a:t>Behnke</a:t>
            </a:r>
            <a:r>
              <a:rPr lang="en-US" dirty="0" smtClean="0"/>
              <a:t>, College of Health &amp; Human Performance</a:t>
            </a:r>
          </a:p>
          <a:p>
            <a:r>
              <a:rPr lang="en-US" dirty="0" smtClean="0"/>
              <a:t>Leonardo Ferreira, College of Health &amp; Human Performance</a:t>
            </a:r>
          </a:p>
          <a:p>
            <a:r>
              <a:rPr lang="en-US" dirty="0" smtClean="0"/>
              <a:t>Thomas Clanton, College of Health &amp; Human Performance</a:t>
            </a:r>
          </a:p>
          <a:p>
            <a:r>
              <a:rPr lang="en-US" dirty="0" smtClean="0"/>
              <a:t>W. William Chen, College of Health &amp; Human Performance</a:t>
            </a:r>
          </a:p>
          <a:p>
            <a:r>
              <a:rPr lang="en-US" dirty="0" smtClean="0"/>
              <a:t>Sylvia M. Chan-Olmsted, College of Journalism and Communications</a:t>
            </a:r>
          </a:p>
        </p:txBody>
      </p:sp>
    </p:spTree>
    <p:extLst>
      <p:ext uri="{BB962C8B-B14F-4D97-AF65-F5344CB8AC3E}">
        <p14:creationId xmlns:p14="http://schemas.microsoft.com/office/powerpoint/2010/main" val="241582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Open Access Award Categories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t>Peer-Reviewed, Open Access Publications</a:t>
            </a:r>
          </a:p>
          <a:p>
            <a:pPr lvl="1"/>
            <a:r>
              <a:rPr lang="en-US" dirty="0" smtClean="0"/>
              <a:t>Open Access Journals</a:t>
            </a:r>
          </a:p>
          <a:p>
            <a:pPr lvl="1"/>
            <a:r>
              <a:rPr lang="en-US" dirty="0" smtClean="0"/>
              <a:t>Open Access Conference Proceedings</a:t>
            </a:r>
          </a:p>
          <a:p>
            <a:pPr lvl="1"/>
            <a:r>
              <a:rPr lang="en-US" dirty="0" smtClean="0"/>
              <a:t>Open Access Data</a:t>
            </a:r>
          </a:p>
          <a:p>
            <a:pPr lvl="1"/>
            <a:r>
              <a:rPr lang="en-US" dirty="0" smtClean="0"/>
              <a:t>Open Access Monographs</a:t>
            </a:r>
          </a:p>
          <a:p>
            <a:pPr lvl="1"/>
            <a:r>
              <a:rPr lang="en-US" dirty="0" smtClean="0"/>
              <a:t>Open Access Edited Collections</a:t>
            </a:r>
          </a:p>
          <a:p>
            <a:pPr lvl="1"/>
            <a:r>
              <a:rPr lang="en-US" dirty="0" smtClean="0"/>
              <a:t>Open Access Textbooks</a:t>
            </a:r>
          </a:p>
          <a:p>
            <a:endParaRPr lang="en-US" dirty="0"/>
          </a:p>
        </p:txBody>
      </p:sp>
    </p:spTree>
    <p:extLst>
      <p:ext uri="{BB962C8B-B14F-4D97-AF65-F5344CB8AC3E}">
        <p14:creationId xmlns:p14="http://schemas.microsoft.com/office/powerpoint/2010/main" val="4149661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Dennis </a:t>
            </a:r>
            <a:r>
              <a:rPr lang="en-US" dirty="0" err="1" smtClean="0"/>
              <a:t>Calfee</a:t>
            </a:r>
            <a:r>
              <a:rPr lang="en-US" dirty="0" smtClean="0"/>
              <a:t>, College of Law</a:t>
            </a:r>
          </a:p>
          <a:p>
            <a:r>
              <a:rPr lang="en-US" dirty="0" smtClean="0"/>
              <a:t>Tom </a:t>
            </a:r>
            <a:r>
              <a:rPr lang="en-US" dirty="0" err="1" smtClean="0"/>
              <a:t>Ankersen</a:t>
            </a:r>
            <a:r>
              <a:rPr lang="en-US" dirty="0" smtClean="0"/>
              <a:t>, College of Law</a:t>
            </a:r>
          </a:p>
          <a:p>
            <a:r>
              <a:rPr lang="en-US" dirty="0" smtClean="0"/>
              <a:t>Alan </a:t>
            </a:r>
            <a:r>
              <a:rPr lang="en-US" dirty="0" err="1" smtClean="0"/>
              <a:t>Katritzky</a:t>
            </a:r>
            <a:r>
              <a:rPr lang="en-US" dirty="0" smtClean="0"/>
              <a:t>, College of Liberal Arts &amp; Sciences</a:t>
            </a:r>
          </a:p>
          <a:p>
            <a:r>
              <a:rPr lang="en-US" dirty="0" smtClean="0"/>
              <a:t>Anastasia </a:t>
            </a:r>
            <a:r>
              <a:rPr lang="en-US" dirty="0" err="1" smtClean="0"/>
              <a:t>Ulanowicz</a:t>
            </a:r>
            <a:r>
              <a:rPr lang="en-US" dirty="0" smtClean="0"/>
              <a:t>, College of Liberal Arts &amp; Sciences</a:t>
            </a:r>
          </a:p>
          <a:p>
            <a:r>
              <a:rPr lang="en-US" dirty="0" smtClean="0"/>
              <a:t>Andrew Gordon, College of Liberal Arts &amp; Sciences</a:t>
            </a:r>
          </a:p>
          <a:p>
            <a:r>
              <a:rPr lang="en-US" dirty="0" smtClean="0"/>
              <a:t>Andrew </a:t>
            </a:r>
            <a:r>
              <a:rPr lang="en-US" dirty="0" err="1" smtClean="0"/>
              <a:t>Rosalsky</a:t>
            </a:r>
            <a:r>
              <a:rPr lang="en-US" dirty="0" smtClean="0"/>
              <a:t>, College of Liberal Arts &amp; Sciences</a:t>
            </a:r>
          </a:p>
        </p:txBody>
      </p:sp>
    </p:spTree>
    <p:extLst>
      <p:ext uri="{BB962C8B-B14F-4D97-AF65-F5344CB8AC3E}">
        <p14:creationId xmlns:p14="http://schemas.microsoft.com/office/powerpoint/2010/main" val="2415828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Ann Wyatt-Brown, College of Liberal Arts &amp; Sciences</a:t>
            </a:r>
          </a:p>
          <a:p>
            <a:r>
              <a:rPr lang="en-US" dirty="0" smtClean="0"/>
              <a:t>Bert Wyatt-Brown, College of Liberal Arts &amp; Sciences</a:t>
            </a:r>
          </a:p>
          <a:p>
            <a:r>
              <a:rPr lang="en-US" dirty="0" err="1" smtClean="0"/>
              <a:t>Corinna</a:t>
            </a:r>
            <a:r>
              <a:rPr lang="en-US" dirty="0" smtClean="0"/>
              <a:t> Greene, College of Liberal Arts &amp; Sciences</a:t>
            </a:r>
          </a:p>
          <a:p>
            <a:r>
              <a:rPr lang="en-US" dirty="0" smtClean="0"/>
              <a:t>David G Oppenheimer, College of Liberal Arts &amp; Sciences</a:t>
            </a:r>
          </a:p>
          <a:p>
            <a:r>
              <a:rPr lang="en-US" dirty="0" smtClean="0"/>
              <a:t>Douglas </a:t>
            </a:r>
            <a:r>
              <a:rPr lang="en-US" dirty="0" err="1" smtClean="0"/>
              <a:t>Soltis</a:t>
            </a:r>
            <a:r>
              <a:rPr lang="en-US" dirty="0" smtClean="0"/>
              <a:t>, College of Liberal Arts &amp; Sciences</a:t>
            </a:r>
          </a:p>
          <a:p>
            <a:r>
              <a:rPr lang="en-US" dirty="0" smtClean="0"/>
              <a:t>Emily Hauser, College of Liberal Arts &amp; Sciences</a:t>
            </a:r>
          </a:p>
        </p:txBody>
      </p:sp>
    </p:spTree>
    <p:extLst>
      <p:ext uri="{BB962C8B-B14F-4D97-AF65-F5344CB8AC3E}">
        <p14:creationId xmlns:p14="http://schemas.microsoft.com/office/powerpoint/2010/main" val="2415828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James </a:t>
            </a:r>
            <a:r>
              <a:rPr lang="en-US" dirty="0" err="1" smtClean="0"/>
              <a:t>Keesling</a:t>
            </a:r>
            <a:r>
              <a:rPr lang="en-US" dirty="0" smtClean="0"/>
              <a:t>, College of Liberal Arts &amp; Sciences</a:t>
            </a:r>
          </a:p>
          <a:p>
            <a:r>
              <a:rPr lang="en-US" dirty="0" smtClean="0"/>
              <a:t>Jessica Harland-Jacobs, College of Liberal Arts &amp; Sciences</a:t>
            </a:r>
          </a:p>
          <a:p>
            <a:r>
              <a:rPr lang="en-US" dirty="0" smtClean="0"/>
              <a:t>Joseph Murphy, College of Liberal Arts &amp; Sciences</a:t>
            </a:r>
          </a:p>
          <a:p>
            <a:r>
              <a:rPr lang="en-US" dirty="0" smtClean="0"/>
              <a:t>Ken </a:t>
            </a:r>
            <a:r>
              <a:rPr lang="en-US" dirty="0" err="1" smtClean="0"/>
              <a:t>Sassaman</a:t>
            </a:r>
            <a:r>
              <a:rPr lang="en-US" dirty="0" smtClean="0"/>
              <a:t>, College of Liberal Arts &amp; Sciences</a:t>
            </a:r>
          </a:p>
          <a:p>
            <a:r>
              <a:rPr lang="en-US" dirty="0" smtClean="0"/>
              <a:t>Leah Rosenberg, College of Liberal Arts &amp; Sciences</a:t>
            </a:r>
          </a:p>
          <a:p>
            <a:r>
              <a:rPr lang="en-US" dirty="0" smtClean="0"/>
              <a:t>Maureen </a:t>
            </a:r>
            <a:r>
              <a:rPr lang="en-US" dirty="0" err="1" smtClean="0"/>
              <a:t>Turim</a:t>
            </a:r>
            <a:r>
              <a:rPr lang="en-US" dirty="0" smtClean="0"/>
              <a:t>, College of Liberal Arts &amp; Sciences</a:t>
            </a:r>
          </a:p>
        </p:txBody>
      </p:sp>
    </p:spTree>
    <p:extLst>
      <p:ext uri="{BB962C8B-B14F-4D97-AF65-F5344CB8AC3E}">
        <p14:creationId xmlns:p14="http://schemas.microsoft.com/office/powerpoint/2010/main" val="2415828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Mickey Schafer, College of Liberal Arts &amp; Sciences</a:t>
            </a:r>
          </a:p>
          <a:p>
            <a:r>
              <a:rPr lang="en-US" dirty="0" smtClean="0"/>
              <a:t>Peter Hirschfield, College of Liberal Arts &amp; Sciences</a:t>
            </a:r>
          </a:p>
          <a:p>
            <a:r>
              <a:rPr lang="en-US" dirty="0" smtClean="0"/>
              <a:t>Phil Wegner, College of Liberal Arts &amp; Sciences</a:t>
            </a:r>
          </a:p>
          <a:p>
            <a:r>
              <a:rPr lang="en-US" dirty="0" smtClean="0"/>
              <a:t>R. Hunt Davis, Jr., College of Liberal Arts &amp; Sciences</a:t>
            </a:r>
          </a:p>
          <a:p>
            <a:r>
              <a:rPr lang="en-US" dirty="0" smtClean="0"/>
              <a:t>Richard Burt, College of Liberal Arts &amp; Sciences</a:t>
            </a:r>
          </a:p>
          <a:p>
            <a:r>
              <a:rPr lang="en-US" dirty="0" smtClean="0"/>
              <a:t>Scott </a:t>
            </a:r>
            <a:r>
              <a:rPr lang="en-US" dirty="0" err="1" smtClean="0"/>
              <a:t>Nygren</a:t>
            </a:r>
            <a:r>
              <a:rPr lang="en-US" dirty="0" smtClean="0"/>
              <a:t>, College of Liberal Arts &amp; Sciences</a:t>
            </a:r>
          </a:p>
        </p:txBody>
      </p:sp>
    </p:spTree>
    <p:extLst>
      <p:ext uri="{BB962C8B-B14F-4D97-AF65-F5344CB8AC3E}">
        <p14:creationId xmlns:p14="http://schemas.microsoft.com/office/powerpoint/2010/main" val="2415828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Shylock </a:t>
            </a:r>
            <a:r>
              <a:rPr lang="en-US" dirty="0" err="1" smtClean="0"/>
              <a:t>Muyengwa</a:t>
            </a:r>
            <a:r>
              <a:rPr lang="en-US" dirty="0" smtClean="0"/>
              <a:t>, College of Liberal Arts &amp; Sciences</a:t>
            </a:r>
          </a:p>
          <a:p>
            <a:r>
              <a:rPr lang="en-US" dirty="0" smtClean="0"/>
              <a:t>Sophia </a:t>
            </a:r>
            <a:r>
              <a:rPr lang="en-US" dirty="0" err="1" smtClean="0"/>
              <a:t>Acord</a:t>
            </a:r>
            <a:r>
              <a:rPr lang="en-US" dirty="0" smtClean="0"/>
              <a:t>, College of Liberal Arts &amp; Sciences</a:t>
            </a:r>
          </a:p>
          <a:p>
            <a:r>
              <a:rPr lang="en-US" dirty="0" smtClean="0"/>
              <a:t>Terry Harpold, College of Liberal Arts &amp; Sciences</a:t>
            </a:r>
          </a:p>
          <a:p>
            <a:r>
              <a:rPr lang="en-US" dirty="0" smtClean="0"/>
              <a:t>Todd H. </a:t>
            </a:r>
            <a:r>
              <a:rPr lang="en-US" dirty="0" err="1" smtClean="0"/>
              <a:t>Leedy</a:t>
            </a:r>
            <a:r>
              <a:rPr lang="en-US" dirty="0" smtClean="0"/>
              <a:t>, College of Liberal Arts &amp; Sciences</a:t>
            </a:r>
          </a:p>
          <a:p>
            <a:r>
              <a:rPr lang="en-US" dirty="0" smtClean="0"/>
              <a:t>Willard Harrison, College of Liberal Arts &amp; Sciences</a:t>
            </a:r>
          </a:p>
          <a:p>
            <a:r>
              <a:rPr lang="en-US" dirty="0" smtClean="0"/>
              <a:t>Alberto Riva, College of Medicine</a:t>
            </a:r>
          </a:p>
        </p:txBody>
      </p:sp>
    </p:spTree>
    <p:extLst>
      <p:ext uri="{BB962C8B-B14F-4D97-AF65-F5344CB8AC3E}">
        <p14:creationId xmlns:p14="http://schemas.microsoft.com/office/powerpoint/2010/main" val="2415828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Alfred </a:t>
            </a:r>
            <a:r>
              <a:rPr lang="en-US" dirty="0" err="1" smtClean="0"/>
              <a:t>Lewin</a:t>
            </a:r>
            <a:r>
              <a:rPr lang="en-US" dirty="0" smtClean="0"/>
              <a:t> , College of Medicine</a:t>
            </a:r>
          </a:p>
          <a:p>
            <a:r>
              <a:rPr lang="en-US" dirty="0" smtClean="0"/>
              <a:t>Ana Maria </a:t>
            </a:r>
            <a:r>
              <a:rPr lang="en-US" dirty="0" err="1" smtClean="0"/>
              <a:t>Tari</a:t>
            </a:r>
            <a:r>
              <a:rPr lang="en-US" dirty="0" smtClean="0"/>
              <a:t>, College of Medicine</a:t>
            </a:r>
          </a:p>
          <a:p>
            <a:r>
              <a:rPr lang="en-US" dirty="0" err="1" smtClean="0"/>
              <a:t>Atif</a:t>
            </a:r>
            <a:r>
              <a:rPr lang="en-US" dirty="0" smtClean="0"/>
              <a:t> </a:t>
            </a:r>
            <a:r>
              <a:rPr lang="en-US" dirty="0" err="1" smtClean="0"/>
              <a:t>Iqbal</a:t>
            </a:r>
            <a:r>
              <a:rPr lang="en-US" dirty="0" smtClean="0"/>
              <a:t>, College of Medicine</a:t>
            </a:r>
          </a:p>
          <a:p>
            <a:r>
              <a:rPr lang="en-US" dirty="0" smtClean="0"/>
              <a:t>Barbara Battelle, College of Medicine</a:t>
            </a:r>
          </a:p>
          <a:p>
            <a:r>
              <a:rPr lang="en-US" dirty="0" smtClean="0"/>
              <a:t>Barry Byrne, College of Medicine</a:t>
            </a:r>
          </a:p>
          <a:p>
            <a:r>
              <a:rPr lang="en-US" dirty="0" smtClean="0"/>
              <a:t>Barry </a:t>
            </a:r>
            <a:r>
              <a:rPr lang="en-US" dirty="0" err="1" smtClean="0"/>
              <a:t>Setlow</a:t>
            </a:r>
            <a:r>
              <a:rPr lang="en-US" dirty="0" smtClean="0"/>
              <a:t>, College of Medicine</a:t>
            </a:r>
          </a:p>
        </p:txBody>
      </p:sp>
    </p:spTree>
    <p:extLst>
      <p:ext uri="{BB962C8B-B14F-4D97-AF65-F5344CB8AC3E}">
        <p14:creationId xmlns:p14="http://schemas.microsoft.com/office/powerpoint/2010/main" val="24158288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Carmelle</a:t>
            </a:r>
            <a:r>
              <a:rPr lang="en-US" dirty="0" smtClean="0"/>
              <a:t> </a:t>
            </a:r>
            <a:r>
              <a:rPr lang="en-US" dirty="0" err="1" smtClean="0"/>
              <a:t>Elie</a:t>
            </a:r>
            <a:r>
              <a:rPr lang="en-US" dirty="0" smtClean="0"/>
              <a:t>, College of Medicine</a:t>
            </a:r>
          </a:p>
          <a:p>
            <a:r>
              <a:rPr lang="en-US" dirty="0" err="1" smtClean="0"/>
              <a:t>Christiaan</a:t>
            </a:r>
            <a:r>
              <a:rPr lang="en-US" dirty="0" smtClean="0"/>
              <a:t> </a:t>
            </a:r>
            <a:r>
              <a:rPr lang="en-US" dirty="0" err="1" smtClean="0"/>
              <a:t>Leeuwenburgh</a:t>
            </a:r>
            <a:r>
              <a:rPr lang="en-US" dirty="0" smtClean="0"/>
              <a:t>, College of Medicine</a:t>
            </a:r>
          </a:p>
          <a:p>
            <a:r>
              <a:rPr lang="en-US" dirty="0" smtClean="0"/>
              <a:t>David </a:t>
            </a:r>
            <a:r>
              <a:rPr lang="en-US" dirty="0" err="1" smtClean="0"/>
              <a:t>Borchelt</a:t>
            </a:r>
            <a:r>
              <a:rPr lang="en-US" dirty="0" smtClean="0"/>
              <a:t>, College of Medicine</a:t>
            </a:r>
          </a:p>
          <a:p>
            <a:r>
              <a:rPr lang="en-US" dirty="0" smtClean="0"/>
              <a:t>Diego Rincon-</a:t>
            </a:r>
            <a:r>
              <a:rPr lang="en-US" dirty="0" err="1" smtClean="0"/>
              <a:t>Limas</a:t>
            </a:r>
            <a:r>
              <a:rPr lang="en-US" dirty="0" smtClean="0"/>
              <a:t>, College of Medicine</a:t>
            </a:r>
          </a:p>
          <a:p>
            <a:r>
              <a:rPr lang="en-US" dirty="0" err="1" smtClean="0"/>
              <a:t>Dietmar</a:t>
            </a:r>
            <a:r>
              <a:rPr lang="en-US" dirty="0" smtClean="0"/>
              <a:t> W. </a:t>
            </a:r>
            <a:r>
              <a:rPr lang="en-US" dirty="0" err="1" smtClean="0"/>
              <a:t>Siemann</a:t>
            </a:r>
            <a:r>
              <a:rPr lang="en-US" dirty="0" smtClean="0"/>
              <a:t>, College of Medicine</a:t>
            </a:r>
          </a:p>
          <a:p>
            <a:r>
              <a:rPr lang="en-US" dirty="0" smtClean="0"/>
              <a:t>Dirk Bucher, College of Medicine</a:t>
            </a:r>
          </a:p>
        </p:txBody>
      </p:sp>
    </p:spTree>
    <p:extLst>
      <p:ext uri="{BB962C8B-B14F-4D97-AF65-F5344CB8AC3E}">
        <p14:creationId xmlns:p14="http://schemas.microsoft.com/office/powerpoint/2010/main" val="2415828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Drake Morgan, College of Medicine</a:t>
            </a:r>
          </a:p>
          <a:p>
            <a:r>
              <a:rPr lang="en-US" dirty="0" smtClean="0"/>
              <a:t>Eduardo </a:t>
            </a:r>
            <a:r>
              <a:rPr lang="en-US" dirty="0" err="1" smtClean="0"/>
              <a:t>Candelario-Jalil</a:t>
            </a:r>
            <a:r>
              <a:rPr lang="en-US" dirty="0" smtClean="0"/>
              <a:t>, College of Medicine</a:t>
            </a:r>
          </a:p>
          <a:p>
            <a:r>
              <a:rPr lang="en-US" dirty="0" smtClean="0"/>
              <a:t>Frederick Moore, College of Medicine</a:t>
            </a:r>
          </a:p>
          <a:p>
            <a:r>
              <a:rPr lang="en-US" dirty="0" smtClean="0"/>
              <a:t>Gerry Shaw, College of Medicine</a:t>
            </a:r>
          </a:p>
          <a:p>
            <a:r>
              <a:rPr lang="en-US" dirty="0" smtClean="0"/>
              <a:t>Grant McFadden, College of Medicine</a:t>
            </a:r>
          </a:p>
          <a:p>
            <a:r>
              <a:rPr lang="en-US" dirty="0" err="1" smtClean="0"/>
              <a:t>Habibeh</a:t>
            </a:r>
            <a:r>
              <a:rPr lang="en-US" dirty="0" smtClean="0"/>
              <a:t> </a:t>
            </a:r>
            <a:r>
              <a:rPr lang="en-US" dirty="0" err="1" smtClean="0"/>
              <a:t>Khoshbouei</a:t>
            </a:r>
            <a:r>
              <a:rPr lang="en-US" dirty="0" smtClean="0"/>
              <a:t>, College of Medicine</a:t>
            </a:r>
          </a:p>
        </p:txBody>
      </p:sp>
    </p:spTree>
    <p:extLst>
      <p:ext uri="{BB962C8B-B14F-4D97-AF65-F5344CB8AC3E}">
        <p14:creationId xmlns:p14="http://schemas.microsoft.com/office/powerpoint/2010/main" val="2415828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Jake </a:t>
            </a:r>
            <a:r>
              <a:rPr lang="en-US" dirty="0" err="1" smtClean="0"/>
              <a:t>Streit</a:t>
            </a:r>
            <a:r>
              <a:rPr lang="en-US" dirty="0" smtClean="0"/>
              <a:t>, College of Medicine</a:t>
            </a:r>
          </a:p>
          <a:p>
            <a:r>
              <a:rPr lang="en-US" dirty="0" smtClean="0"/>
              <a:t>Jennifer </a:t>
            </a:r>
            <a:r>
              <a:rPr lang="en-US" dirty="0" err="1" smtClean="0"/>
              <a:t>Bizon</a:t>
            </a:r>
            <a:r>
              <a:rPr lang="en-US" dirty="0" smtClean="0"/>
              <a:t>, College of Medicine</a:t>
            </a:r>
          </a:p>
          <a:p>
            <a:r>
              <a:rPr lang="en-US" dirty="0" smtClean="0"/>
              <a:t>John </a:t>
            </a:r>
            <a:r>
              <a:rPr lang="en-US" dirty="0" err="1" smtClean="0"/>
              <a:t>Wingard</a:t>
            </a:r>
            <a:r>
              <a:rPr lang="en-US" dirty="0" smtClean="0"/>
              <a:t>, College of Medicine</a:t>
            </a:r>
          </a:p>
          <a:p>
            <a:r>
              <a:rPr lang="en-US" dirty="0" smtClean="0"/>
              <a:t>Joseph </a:t>
            </a:r>
            <a:r>
              <a:rPr lang="en-US" dirty="0" err="1" smtClean="0"/>
              <a:t>Neu</a:t>
            </a:r>
            <a:r>
              <a:rPr lang="en-US" dirty="0" smtClean="0"/>
              <a:t>, College of Medicine</a:t>
            </a:r>
          </a:p>
          <a:p>
            <a:r>
              <a:rPr lang="en-US" dirty="0" smtClean="0"/>
              <a:t>Joseph Tyndall, College of Medicine</a:t>
            </a:r>
          </a:p>
          <a:p>
            <a:r>
              <a:rPr lang="en-US" dirty="0" smtClean="0"/>
              <a:t>Kenneth Blum, College of Medicine</a:t>
            </a:r>
          </a:p>
        </p:txBody>
      </p:sp>
    </p:spTree>
    <p:extLst>
      <p:ext uri="{BB962C8B-B14F-4D97-AF65-F5344CB8AC3E}">
        <p14:creationId xmlns:p14="http://schemas.microsoft.com/office/powerpoint/2010/main" val="2415828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Kevin </a:t>
            </a:r>
            <a:r>
              <a:rPr lang="en-US" dirty="0" err="1" smtClean="0"/>
              <a:t>Behrns</a:t>
            </a:r>
            <a:r>
              <a:rPr lang="en-US" dirty="0" smtClean="0"/>
              <a:t>, College of Medicine</a:t>
            </a:r>
          </a:p>
          <a:p>
            <a:r>
              <a:rPr lang="en-US" dirty="0" err="1" smtClean="0"/>
              <a:t>Latha</a:t>
            </a:r>
            <a:r>
              <a:rPr lang="en-US" dirty="0" smtClean="0"/>
              <a:t> </a:t>
            </a:r>
            <a:r>
              <a:rPr lang="en-US" dirty="0" err="1" smtClean="0"/>
              <a:t>Ganti</a:t>
            </a:r>
            <a:r>
              <a:rPr lang="en-US" dirty="0" smtClean="0"/>
              <a:t> Stead, College of Medicine</a:t>
            </a:r>
          </a:p>
          <a:p>
            <a:r>
              <a:rPr lang="en-US" dirty="0" smtClean="0"/>
              <a:t>Lauren McIntyre, College of Medicine</a:t>
            </a:r>
          </a:p>
          <a:p>
            <a:r>
              <a:rPr lang="en-US" dirty="0" smtClean="0"/>
              <a:t>Leslie Gonzalez-</a:t>
            </a:r>
            <a:r>
              <a:rPr lang="en-US" dirty="0" err="1" smtClean="0"/>
              <a:t>Rothi</a:t>
            </a:r>
            <a:r>
              <a:rPr lang="en-US" dirty="0" smtClean="0"/>
              <a:t>, College of Medicine</a:t>
            </a:r>
          </a:p>
          <a:p>
            <a:r>
              <a:rPr lang="en-US" dirty="0" smtClean="0"/>
              <a:t>Li-Jun Yang, College of Medicine</a:t>
            </a:r>
          </a:p>
          <a:p>
            <a:r>
              <a:rPr lang="en-US" dirty="0" smtClean="0"/>
              <a:t>Lyle </a:t>
            </a:r>
            <a:r>
              <a:rPr lang="en-US" dirty="0" err="1" smtClean="0"/>
              <a:t>Moldawer</a:t>
            </a:r>
            <a:r>
              <a:rPr lang="en-US" dirty="0" smtClean="0"/>
              <a:t>, College of Medicine</a:t>
            </a:r>
          </a:p>
        </p:txBody>
      </p:sp>
    </p:spTree>
    <p:extLst>
      <p:ext uri="{BB962C8B-B14F-4D97-AF65-F5344CB8AC3E}">
        <p14:creationId xmlns:p14="http://schemas.microsoft.com/office/powerpoint/2010/main" val="241582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Open Access Award Categories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US" dirty="0" smtClean="0"/>
              <a:t>Open Access Contributions</a:t>
            </a:r>
          </a:p>
          <a:p>
            <a:pPr lvl="1"/>
            <a:r>
              <a:rPr lang="en-US" dirty="0" smtClean="0"/>
              <a:t>Open Access and Public Scholar Champions</a:t>
            </a:r>
          </a:p>
          <a:p>
            <a:pPr lvl="1"/>
            <a:r>
              <a:rPr lang="en-US" dirty="0" smtClean="0"/>
              <a:t>Open Access Service by Editors and Members of Editorial Boards for Open Access publications</a:t>
            </a:r>
          </a:p>
          <a:p>
            <a:pPr marL="0" indent="0">
              <a:buNone/>
            </a:pPr>
            <a:endParaRPr lang="en-US" dirty="0" smtClean="0"/>
          </a:p>
          <a:p>
            <a:endParaRPr lang="en-US" dirty="0"/>
          </a:p>
        </p:txBody>
      </p:sp>
    </p:spTree>
    <p:extLst>
      <p:ext uri="{BB962C8B-B14F-4D97-AF65-F5344CB8AC3E}">
        <p14:creationId xmlns:p14="http://schemas.microsoft.com/office/powerpoint/2010/main" val="2654683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Marcelo </a:t>
            </a:r>
            <a:r>
              <a:rPr lang="en-US" dirty="0" err="1" smtClean="0"/>
              <a:t>Febo</a:t>
            </a:r>
            <a:r>
              <a:rPr lang="en-US" dirty="0" smtClean="0"/>
              <a:t>, College of Medicine</a:t>
            </a:r>
          </a:p>
          <a:p>
            <a:r>
              <a:rPr lang="en-US" dirty="0" err="1" smtClean="0"/>
              <a:t>Marieta</a:t>
            </a:r>
            <a:r>
              <a:rPr lang="en-US" dirty="0" smtClean="0"/>
              <a:t> Heaton, College of Medicine</a:t>
            </a:r>
          </a:p>
          <a:p>
            <a:r>
              <a:rPr lang="en-US" dirty="0" smtClean="0"/>
              <a:t>Nash </a:t>
            </a:r>
            <a:r>
              <a:rPr lang="en-US" dirty="0" err="1" smtClean="0"/>
              <a:t>Moawad</a:t>
            </a:r>
            <a:r>
              <a:rPr lang="en-US" dirty="0" smtClean="0"/>
              <a:t>, College of Medicine</a:t>
            </a:r>
          </a:p>
          <a:p>
            <a:r>
              <a:rPr lang="en-US" dirty="0" smtClean="0"/>
              <a:t>Paul </a:t>
            </a:r>
            <a:r>
              <a:rPr lang="en-US" dirty="0" err="1" smtClean="0"/>
              <a:t>Reier</a:t>
            </a:r>
            <a:r>
              <a:rPr lang="en-US" dirty="0" smtClean="0"/>
              <a:t>, College of Medicine</a:t>
            </a:r>
          </a:p>
          <a:p>
            <a:r>
              <a:rPr lang="en-US" dirty="0" smtClean="0"/>
              <a:t>Pedro Fernandez-</a:t>
            </a:r>
            <a:r>
              <a:rPr lang="en-US" dirty="0" err="1" smtClean="0"/>
              <a:t>Funez</a:t>
            </a:r>
            <a:r>
              <a:rPr lang="en-US" dirty="0" smtClean="0"/>
              <a:t>, College of Medicine</a:t>
            </a:r>
          </a:p>
          <a:p>
            <a:r>
              <a:rPr lang="en-US" dirty="0" smtClean="0"/>
              <a:t>Peter Nelson, College of Medicine</a:t>
            </a:r>
          </a:p>
        </p:txBody>
      </p:sp>
    </p:spTree>
    <p:extLst>
      <p:ext uri="{BB962C8B-B14F-4D97-AF65-F5344CB8AC3E}">
        <p14:creationId xmlns:p14="http://schemas.microsoft.com/office/powerpoint/2010/main" val="871023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Regina Bussing, College of Medicine</a:t>
            </a:r>
          </a:p>
          <a:p>
            <a:r>
              <a:rPr lang="en-US" dirty="0" smtClean="0"/>
              <a:t>Ron Mandel, College of Medicine</a:t>
            </a:r>
          </a:p>
          <a:p>
            <a:r>
              <a:rPr lang="en-US" dirty="0" err="1" smtClean="0"/>
              <a:t>Satya</a:t>
            </a:r>
            <a:r>
              <a:rPr lang="en-US" dirty="0" smtClean="0"/>
              <a:t> Narayan, College of Medicine</a:t>
            </a:r>
          </a:p>
          <a:p>
            <a:r>
              <a:rPr lang="en-US" dirty="0" smtClean="0"/>
              <a:t>Scott </a:t>
            </a:r>
            <a:r>
              <a:rPr lang="en-US" dirty="0" err="1" smtClean="0"/>
              <a:t>Berceli</a:t>
            </a:r>
            <a:r>
              <a:rPr lang="en-US" dirty="0" smtClean="0"/>
              <a:t>, College of Medicine</a:t>
            </a:r>
          </a:p>
          <a:p>
            <a:r>
              <a:rPr lang="en-US" dirty="0" smtClean="0"/>
              <a:t>Scott </a:t>
            </a:r>
            <a:r>
              <a:rPr lang="en-US" dirty="0" err="1" smtClean="0"/>
              <a:t>Rivkees</a:t>
            </a:r>
            <a:r>
              <a:rPr lang="en-US" dirty="0" smtClean="0"/>
              <a:t>, College of Medicine</a:t>
            </a:r>
          </a:p>
          <a:p>
            <a:r>
              <a:rPr lang="en-US" dirty="0" smtClean="0"/>
              <a:t>Stephen </a:t>
            </a:r>
            <a:r>
              <a:rPr lang="en-US" dirty="0" err="1" smtClean="0"/>
              <a:t>Grobmyer</a:t>
            </a:r>
            <a:r>
              <a:rPr lang="en-US" dirty="0" smtClean="0"/>
              <a:t>, College of Medicine</a:t>
            </a:r>
          </a:p>
        </p:txBody>
      </p:sp>
    </p:spTree>
    <p:extLst>
      <p:ext uri="{BB962C8B-B14F-4D97-AF65-F5344CB8AC3E}">
        <p14:creationId xmlns:p14="http://schemas.microsoft.com/office/powerpoint/2010/main" val="8710231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Sue </a:t>
            </a:r>
            <a:r>
              <a:rPr lang="en-US" dirty="0" err="1" smtClean="0"/>
              <a:t>Semple</a:t>
            </a:r>
            <a:r>
              <a:rPr lang="en-US" dirty="0" smtClean="0"/>
              <a:t>-Rowland, College of Medicine</a:t>
            </a:r>
          </a:p>
          <a:p>
            <a:r>
              <a:rPr lang="en-US" dirty="0" err="1" smtClean="0"/>
              <a:t>Suming</a:t>
            </a:r>
            <a:r>
              <a:rPr lang="en-US" dirty="0" smtClean="0"/>
              <a:t> Huang, College of Medicine</a:t>
            </a:r>
          </a:p>
          <a:p>
            <a:r>
              <a:rPr lang="en-US" dirty="0" smtClean="0"/>
              <a:t>Tetsuo </a:t>
            </a:r>
            <a:r>
              <a:rPr lang="en-US" dirty="0" err="1" smtClean="0"/>
              <a:t>Ashizawa</a:t>
            </a:r>
            <a:r>
              <a:rPr lang="en-US" dirty="0" smtClean="0"/>
              <a:t>, College of Medicine</a:t>
            </a:r>
          </a:p>
          <a:p>
            <a:r>
              <a:rPr lang="en-US" dirty="0" smtClean="0"/>
              <a:t>Todd </a:t>
            </a:r>
            <a:r>
              <a:rPr lang="en-US" dirty="0" err="1" smtClean="0"/>
              <a:t>Golde</a:t>
            </a:r>
            <a:r>
              <a:rPr lang="en-US" dirty="0" smtClean="0"/>
              <a:t>, College of Medicine</a:t>
            </a:r>
          </a:p>
          <a:p>
            <a:r>
              <a:rPr lang="en-US" dirty="0" smtClean="0"/>
              <a:t>Tom Foster, College of Medicine</a:t>
            </a:r>
          </a:p>
          <a:p>
            <a:r>
              <a:rPr lang="en-US" dirty="0" smtClean="0"/>
              <a:t>William Dunn, College of Medicine</a:t>
            </a:r>
          </a:p>
        </p:txBody>
      </p:sp>
    </p:spTree>
    <p:extLst>
      <p:ext uri="{BB962C8B-B14F-4D97-AF65-F5344CB8AC3E}">
        <p14:creationId xmlns:p14="http://schemas.microsoft.com/office/powerpoint/2010/main" val="871023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Marco </a:t>
            </a:r>
            <a:r>
              <a:rPr lang="en-US" dirty="0" err="1" smtClean="0"/>
              <a:t>Salemi</a:t>
            </a:r>
            <a:r>
              <a:rPr lang="en-US" dirty="0" smtClean="0"/>
              <a:t>, College of Medicine/Emerging Pathogens Institute</a:t>
            </a:r>
          </a:p>
          <a:p>
            <a:r>
              <a:rPr lang="en-US" dirty="0" smtClean="0"/>
              <a:t>Barbara Lutz, College of Nursing</a:t>
            </a:r>
          </a:p>
          <a:p>
            <a:r>
              <a:rPr lang="en-US" dirty="0" smtClean="0"/>
              <a:t>Eric Krause , College of Pharmacy</a:t>
            </a:r>
          </a:p>
          <a:p>
            <a:r>
              <a:rPr lang="en-US" dirty="0" smtClean="0"/>
              <a:t>Jeffrey Hughes, College of Pharmacy</a:t>
            </a:r>
          </a:p>
          <a:p>
            <a:r>
              <a:rPr lang="en-US" dirty="0" smtClean="0"/>
              <a:t>Oliver </a:t>
            </a:r>
            <a:r>
              <a:rPr lang="en-US" dirty="0" err="1" smtClean="0"/>
              <a:t>Grundmann</a:t>
            </a:r>
            <a:r>
              <a:rPr lang="en-US" dirty="0" smtClean="0"/>
              <a:t>, College of Pharmacy</a:t>
            </a:r>
          </a:p>
          <a:p>
            <a:r>
              <a:rPr lang="en-US" dirty="0" smtClean="0"/>
              <a:t>Yan Gong, College of Pharmacy</a:t>
            </a:r>
          </a:p>
        </p:txBody>
      </p:sp>
    </p:spTree>
    <p:extLst>
      <p:ext uri="{BB962C8B-B14F-4D97-AF65-F5344CB8AC3E}">
        <p14:creationId xmlns:p14="http://schemas.microsoft.com/office/powerpoint/2010/main" val="871023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Barbara </a:t>
            </a:r>
            <a:r>
              <a:rPr lang="en-US" dirty="0" err="1" smtClean="0"/>
              <a:t>Curbow</a:t>
            </a:r>
            <a:r>
              <a:rPr lang="en-US" dirty="0" smtClean="0"/>
              <a:t>, College of Public Health and Health Professions</a:t>
            </a:r>
          </a:p>
          <a:p>
            <a:r>
              <a:rPr lang="en-US" dirty="0" smtClean="0"/>
              <a:t>Dave Fuller, College of Public Health and Health Professions</a:t>
            </a:r>
          </a:p>
          <a:p>
            <a:r>
              <a:rPr lang="en-US" dirty="0" err="1" smtClean="0"/>
              <a:t>Huanguang</a:t>
            </a:r>
            <a:r>
              <a:rPr lang="en-US" dirty="0" smtClean="0"/>
              <a:t> </a:t>
            </a:r>
            <a:r>
              <a:rPr lang="en-US" dirty="0" err="1" smtClean="0"/>
              <a:t>Jia</a:t>
            </a:r>
            <a:r>
              <a:rPr lang="en-US" dirty="0" smtClean="0"/>
              <a:t>, College of Public Health and Health Professions</a:t>
            </a:r>
          </a:p>
          <a:p>
            <a:r>
              <a:rPr lang="en-US" dirty="0" smtClean="0"/>
              <a:t>Mary Thigpen, College of Public Health and Health Professions</a:t>
            </a:r>
          </a:p>
          <a:p>
            <a:r>
              <a:rPr lang="en-US" dirty="0" err="1" smtClean="0"/>
              <a:t>Meenakshi</a:t>
            </a:r>
            <a:r>
              <a:rPr lang="en-US" dirty="0" smtClean="0"/>
              <a:t> </a:t>
            </a:r>
            <a:r>
              <a:rPr lang="en-US" dirty="0" err="1" smtClean="0"/>
              <a:t>Devidas</a:t>
            </a:r>
            <a:r>
              <a:rPr lang="en-US" dirty="0" smtClean="0"/>
              <a:t>, College of Public Health and Health Professions</a:t>
            </a:r>
          </a:p>
          <a:p>
            <a:r>
              <a:rPr lang="en-US" dirty="0" smtClean="0"/>
              <a:t>A. Rick </a:t>
            </a:r>
            <a:r>
              <a:rPr lang="en-US" dirty="0" err="1" smtClean="0"/>
              <a:t>Alleman</a:t>
            </a:r>
            <a:r>
              <a:rPr lang="en-US" dirty="0" smtClean="0"/>
              <a:t>, College of Veterinary Medicine</a:t>
            </a:r>
          </a:p>
        </p:txBody>
      </p:sp>
    </p:spTree>
    <p:extLst>
      <p:ext uri="{BB962C8B-B14F-4D97-AF65-F5344CB8AC3E}">
        <p14:creationId xmlns:p14="http://schemas.microsoft.com/office/powerpoint/2010/main" val="8710231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Adegbola</a:t>
            </a:r>
            <a:r>
              <a:rPr lang="en-US" dirty="0" smtClean="0"/>
              <a:t>  </a:t>
            </a:r>
            <a:r>
              <a:rPr lang="en-US" dirty="0" err="1" smtClean="0"/>
              <a:t>Adesogan</a:t>
            </a:r>
            <a:r>
              <a:rPr lang="en-US" dirty="0" smtClean="0"/>
              <a:t>, College of Veterinary Medicine</a:t>
            </a:r>
          </a:p>
          <a:p>
            <a:r>
              <a:rPr lang="en-US" dirty="0" err="1" smtClean="0"/>
              <a:t>Ayalew</a:t>
            </a:r>
            <a:r>
              <a:rPr lang="en-US" dirty="0" smtClean="0"/>
              <a:t> </a:t>
            </a:r>
            <a:r>
              <a:rPr lang="en-US" dirty="0" err="1" smtClean="0"/>
              <a:t>Mergia</a:t>
            </a:r>
            <a:r>
              <a:rPr lang="en-US" dirty="0" smtClean="0"/>
              <a:t>, College of Veterinary Medicine</a:t>
            </a:r>
          </a:p>
          <a:p>
            <a:r>
              <a:rPr lang="en-US" dirty="0" smtClean="0"/>
              <a:t>David Allred, College of Veterinary Medicine</a:t>
            </a:r>
          </a:p>
          <a:p>
            <a:r>
              <a:rPr lang="en-US" dirty="0" smtClean="0"/>
              <a:t>David Freeman, College of Veterinary Medicine</a:t>
            </a:r>
          </a:p>
          <a:p>
            <a:r>
              <a:rPr lang="en-US" dirty="0" smtClean="0"/>
              <a:t>Donald </a:t>
            </a:r>
            <a:r>
              <a:rPr lang="en-US" dirty="0" err="1" smtClean="0"/>
              <a:t>Bolser</a:t>
            </a:r>
            <a:r>
              <a:rPr lang="en-US" dirty="0" smtClean="0"/>
              <a:t>, College of Veterinary Medicine</a:t>
            </a:r>
          </a:p>
          <a:p>
            <a:r>
              <a:rPr lang="en-US" dirty="0" smtClean="0"/>
              <a:t>Janet Yamamoto, College of Veterinary Medicine</a:t>
            </a:r>
          </a:p>
        </p:txBody>
      </p:sp>
    </p:spTree>
    <p:extLst>
      <p:ext uri="{BB962C8B-B14F-4D97-AF65-F5344CB8AC3E}">
        <p14:creationId xmlns:p14="http://schemas.microsoft.com/office/powerpoint/2010/main" val="871023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John </a:t>
            </a:r>
            <a:r>
              <a:rPr lang="en-US" dirty="0" err="1" smtClean="0"/>
              <a:t>Verstegen</a:t>
            </a:r>
            <a:r>
              <a:rPr lang="en-US" dirty="0" smtClean="0"/>
              <a:t>, College of Veterinary Medicine</a:t>
            </a:r>
          </a:p>
          <a:p>
            <a:r>
              <a:rPr lang="en-US" dirty="0" smtClean="0"/>
              <a:t>Mansour </a:t>
            </a:r>
            <a:r>
              <a:rPr lang="en-US" dirty="0" err="1" smtClean="0"/>
              <a:t>Mohamadzadeh</a:t>
            </a:r>
            <a:r>
              <a:rPr lang="en-US" dirty="0" smtClean="0"/>
              <a:t>, College of Veterinary Medicine</a:t>
            </a:r>
          </a:p>
          <a:p>
            <a:r>
              <a:rPr lang="en-US" dirty="0" smtClean="0"/>
              <a:t>Paul Cooke, College of Veterinary Medicine</a:t>
            </a:r>
          </a:p>
          <a:p>
            <a:r>
              <a:rPr lang="en-US" dirty="0" smtClean="0"/>
              <a:t>Paul Davenport, College of Veterinary Medicine</a:t>
            </a:r>
          </a:p>
          <a:p>
            <a:r>
              <a:rPr lang="en-US" dirty="0" smtClean="0"/>
              <a:t>Pamela </a:t>
            </a:r>
            <a:r>
              <a:rPr lang="en-US" dirty="0" err="1" smtClean="0"/>
              <a:t>Soltis</a:t>
            </a:r>
            <a:r>
              <a:rPr lang="en-US" dirty="0" smtClean="0"/>
              <a:t>, Florida Museum of Natural History</a:t>
            </a:r>
          </a:p>
          <a:p>
            <a:r>
              <a:rPr lang="en-US" dirty="0" smtClean="0"/>
              <a:t>John Denny, Honors</a:t>
            </a:r>
          </a:p>
        </p:txBody>
      </p:sp>
    </p:spTree>
    <p:extLst>
      <p:ext uri="{BB962C8B-B14F-4D97-AF65-F5344CB8AC3E}">
        <p14:creationId xmlns:p14="http://schemas.microsoft.com/office/powerpoint/2010/main" val="8710231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Jiannong</a:t>
            </a:r>
            <a:r>
              <a:rPr lang="en-US" dirty="0" smtClean="0"/>
              <a:t> </a:t>
            </a:r>
            <a:r>
              <a:rPr lang="en-US" dirty="0" err="1" smtClean="0"/>
              <a:t>Xin</a:t>
            </a:r>
            <a:r>
              <a:rPr lang="en-US" dirty="0" smtClean="0"/>
              <a:t>, IFAS  </a:t>
            </a:r>
          </a:p>
          <a:p>
            <a:r>
              <a:rPr lang="en-US" dirty="0" smtClean="0"/>
              <a:t>Fred </a:t>
            </a:r>
            <a:r>
              <a:rPr lang="en-US" dirty="0" err="1" smtClean="0"/>
              <a:t>Gmitter</a:t>
            </a:r>
            <a:r>
              <a:rPr lang="en-US" dirty="0" smtClean="0"/>
              <a:t>, IFAS </a:t>
            </a:r>
          </a:p>
          <a:p>
            <a:r>
              <a:rPr lang="en-US" dirty="0" smtClean="0"/>
              <a:t>Susan Cooksey, Samuel P. </a:t>
            </a:r>
            <a:r>
              <a:rPr lang="en-US" dirty="0" err="1" smtClean="0"/>
              <a:t>Harn</a:t>
            </a:r>
            <a:r>
              <a:rPr lang="en-US" dirty="0" smtClean="0"/>
              <a:t> Museum of Art</a:t>
            </a:r>
          </a:p>
          <a:p>
            <a:r>
              <a:rPr lang="en-US" dirty="0" smtClean="0"/>
              <a:t>Laurie N. Taylor, University Libraries</a:t>
            </a:r>
          </a:p>
          <a:p>
            <a:r>
              <a:rPr lang="en-US" dirty="0" smtClean="0"/>
              <a:t>Ariel Gunn, College of Liberal Arts &amp; Sciences</a:t>
            </a:r>
          </a:p>
          <a:p>
            <a:r>
              <a:rPr lang="en-US" dirty="0" smtClean="0"/>
              <a:t>Creed Greer, College of Liberal Arts &amp; Sciences</a:t>
            </a:r>
          </a:p>
        </p:txBody>
      </p:sp>
    </p:spTree>
    <p:extLst>
      <p:ext uri="{BB962C8B-B14F-4D97-AF65-F5344CB8AC3E}">
        <p14:creationId xmlns:p14="http://schemas.microsoft.com/office/powerpoint/2010/main" val="871023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David </a:t>
            </a:r>
            <a:r>
              <a:rPr lang="en-US" dirty="0" err="1" smtClean="0"/>
              <a:t>Denslow</a:t>
            </a:r>
            <a:r>
              <a:rPr lang="en-US" dirty="0" smtClean="0"/>
              <a:t>, Warrington College of Business Administration</a:t>
            </a:r>
          </a:p>
          <a:p>
            <a:r>
              <a:rPr lang="en-US" dirty="0" smtClean="0"/>
              <a:t>Richard Lutz, Warrington College of Business Administration</a:t>
            </a:r>
          </a:p>
          <a:p>
            <a:r>
              <a:rPr lang="en-US" dirty="0" smtClean="0"/>
              <a:t>Chris James, Warrington College of Business Administration</a:t>
            </a:r>
          </a:p>
          <a:p>
            <a:r>
              <a:rPr lang="en-US" dirty="0" smtClean="0"/>
              <a:t>David Ling, Warrington College of Business Administration</a:t>
            </a:r>
          </a:p>
        </p:txBody>
      </p:sp>
    </p:spTree>
    <p:extLst>
      <p:ext uri="{BB962C8B-B14F-4D97-AF65-F5344CB8AC3E}">
        <p14:creationId xmlns:p14="http://schemas.microsoft.com/office/powerpoint/2010/main" val="23993470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Editorial Service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Jay Ritter, Warrington College of Business Administration</a:t>
            </a:r>
          </a:p>
          <a:p>
            <a:r>
              <a:rPr lang="en-US" dirty="0" smtClean="0"/>
              <a:t>Elias </a:t>
            </a:r>
            <a:r>
              <a:rPr lang="en-US" dirty="0" err="1" smtClean="0"/>
              <a:t>Dinopoulos</a:t>
            </a:r>
            <a:r>
              <a:rPr lang="en-US" dirty="0" smtClean="0"/>
              <a:t>, Warrington College of Business Administration</a:t>
            </a:r>
          </a:p>
          <a:p>
            <a:r>
              <a:rPr lang="en-US" dirty="0" smtClean="0"/>
              <a:t>Joel Houston, Warrington College of Business Administration</a:t>
            </a:r>
          </a:p>
          <a:p>
            <a:r>
              <a:rPr lang="en-US" dirty="0" smtClean="0"/>
              <a:t>Mark Flannery, Warrington College of Business Administration</a:t>
            </a:r>
          </a:p>
          <a:p>
            <a:endParaRPr lang="en-US" dirty="0" smtClean="0"/>
          </a:p>
        </p:txBody>
      </p:sp>
    </p:spTree>
    <p:extLst>
      <p:ext uri="{BB962C8B-B14F-4D97-AF65-F5344CB8AC3E}">
        <p14:creationId xmlns:p14="http://schemas.microsoft.com/office/powerpoint/2010/main" val="2399347008"/>
      </p:ext>
    </p:extLst>
  </p:cSld>
  <p:clrMapOvr>
    <a:masterClrMapping/>
  </p:clrMapOvr>
  <mc:AlternateContent xmlns:mc="http://schemas.openxmlformats.org/markup-compatibility/2006" xmlns:p14="http://schemas.microsoft.com/office/powerpoint/2010/main">
    <mc:Choice Requires="p14">
      <p:transition spd="slow" p14:dur="2000" advTm="50000"/>
    </mc:Choice>
    <mc:Fallback xmlns="">
      <p:transition spd="slow" advTm="5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Monograph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Lester Clark Hodge, College of Dentistry</a:t>
            </a:r>
          </a:p>
          <a:p>
            <a:r>
              <a:rPr lang="en-US" dirty="0" smtClean="0"/>
              <a:t>MJ Hardman, College of Liberal Arts &amp; Sciences</a:t>
            </a:r>
          </a:p>
          <a:p>
            <a:r>
              <a:rPr lang="en-US" dirty="0" smtClean="0"/>
              <a:t>Bernard Paris, College of Liberal Arts &amp; Sciences</a:t>
            </a:r>
          </a:p>
          <a:p>
            <a:r>
              <a:rPr lang="en-US" dirty="0" smtClean="0"/>
              <a:t>Donald Ault, College of Liberal Arts &amp; Sciences</a:t>
            </a:r>
          </a:p>
          <a:p>
            <a:r>
              <a:rPr lang="en-US" dirty="0" smtClean="0"/>
              <a:t>Kevin McCarthy, College of Liberal Arts &amp; Sciences</a:t>
            </a:r>
          </a:p>
          <a:p>
            <a:r>
              <a:rPr lang="en-US" dirty="0" smtClean="0"/>
              <a:t>Norm Holland, College of Liberal Arts &amp; Sciences</a:t>
            </a:r>
          </a:p>
        </p:txBody>
      </p:sp>
    </p:spTree>
    <p:extLst>
      <p:ext uri="{BB962C8B-B14F-4D97-AF65-F5344CB8AC3E}">
        <p14:creationId xmlns:p14="http://schemas.microsoft.com/office/powerpoint/2010/main" val="420502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Monograph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Rene </a:t>
            </a:r>
            <a:r>
              <a:rPr lang="en-US" dirty="0" err="1" smtClean="0"/>
              <a:t>Lemarchand</a:t>
            </a:r>
            <a:r>
              <a:rPr lang="en-US" dirty="0" smtClean="0"/>
              <a:t>, College of Liberal Arts &amp; Sciences</a:t>
            </a:r>
          </a:p>
          <a:p>
            <a:r>
              <a:rPr lang="en-US" dirty="0" smtClean="0"/>
              <a:t>Brian Keith, University Libraries</a:t>
            </a:r>
          </a:p>
          <a:p>
            <a:r>
              <a:rPr lang="en-US" dirty="0" smtClean="0"/>
              <a:t>Carl Van Ness, University Libraries</a:t>
            </a:r>
          </a:p>
          <a:p>
            <a:r>
              <a:rPr lang="en-US" dirty="0" smtClean="0"/>
              <a:t>Cathy Martyniak, University Libraries</a:t>
            </a:r>
          </a:p>
          <a:p>
            <a:r>
              <a:rPr lang="en-US" dirty="0" smtClean="0"/>
              <a:t>Shelley Arlen, University Libraries</a:t>
            </a:r>
          </a:p>
        </p:txBody>
      </p:sp>
    </p:spTree>
    <p:extLst>
      <p:ext uri="{BB962C8B-B14F-4D97-AF65-F5344CB8AC3E}">
        <p14:creationId xmlns:p14="http://schemas.microsoft.com/office/powerpoint/2010/main" val="2992415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Isabel Silver, University Libraries</a:t>
            </a:r>
          </a:p>
          <a:p>
            <a:r>
              <a:rPr lang="en-US" dirty="0" smtClean="0"/>
              <a:t>Jennifer Wondracek, University Libraries</a:t>
            </a:r>
          </a:p>
          <a:p>
            <a:r>
              <a:rPr lang="en-US" dirty="0" smtClean="0"/>
              <a:t>Guenther </a:t>
            </a:r>
            <a:r>
              <a:rPr lang="en-US" dirty="0" err="1" smtClean="0"/>
              <a:t>Hochhaus</a:t>
            </a:r>
            <a:r>
              <a:rPr lang="en-US" dirty="0" smtClean="0"/>
              <a:t>, College of Pharmacy</a:t>
            </a:r>
          </a:p>
          <a:p>
            <a:r>
              <a:rPr lang="en-US" dirty="0" smtClean="0"/>
              <a:t>Leda </a:t>
            </a:r>
            <a:r>
              <a:rPr lang="en-US" dirty="0" err="1" smtClean="0"/>
              <a:t>Kobziar</a:t>
            </a:r>
            <a:r>
              <a:rPr lang="en-US" dirty="0" smtClean="0"/>
              <a:t>, College of Agricultural and Life Sciences</a:t>
            </a:r>
          </a:p>
          <a:p>
            <a:r>
              <a:rPr lang="en-US" dirty="0" smtClean="0"/>
              <a:t>Mary Thigpen, College of Public Health and Health Professions</a:t>
            </a:r>
          </a:p>
          <a:p>
            <a:r>
              <a:rPr lang="en-US" dirty="0" smtClean="0"/>
              <a:t>David </a:t>
            </a:r>
            <a:r>
              <a:rPr lang="en-US" dirty="0" err="1" smtClean="0"/>
              <a:t>Anusontarangkul</a:t>
            </a:r>
            <a:r>
              <a:rPr lang="en-US" dirty="0" smtClean="0"/>
              <a:t>, Academic Technology</a:t>
            </a:r>
          </a:p>
        </p:txBody>
      </p:sp>
    </p:spTree>
    <p:extLst>
      <p:ext uri="{BB962C8B-B14F-4D97-AF65-F5344CB8AC3E}">
        <p14:creationId xmlns:p14="http://schemas.microsoft.com/office/powerpoint/2010/main" val="477445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err="1" smtClean="0"/>
              <a:t>Krissy</a:t>
            </a:r>
            <a:r>
              <a:rPr lang="en-US" dirty="0" smtClean="0"/>
              <a:t> Wilson, College of Liberal Arts &amp; Sciences</a:t>
            </a:r>
          </a:p>
          <a:p>
            <a:r>
              <a:rPr lang="en-US" dirty="0" smtClean="0"/>
              <a:t>Dan </a:t>
            </a:r>
            <a:r>
              <a:rPr lang="en-US" dirty="0" err="1" smtClean="0"/>
              <a:t>Reboussin</a:t>
            </a:r>
            <a:r>
              <a:rPr lang="en-US" dirty="0" smtClean="0"/>
              <a:t>, University Libraries</a:t>
            </a:r>
          </a:p>
          <a:p>
            <a:r>
              <a:rPr lang="en-US" dirty="0" smtClean="0"/>
              <a:t>Swati </a:t>
            </a:r>
            <a:r>
              <a:rPr lang="en-US" dirty="0" err="1" smtClean="0"/>
              <a:t>Kapoor</a:t>
            </a:r>
            <a:endParaRPr lang="en-US" dirty="0" smtClean="0"/>
          </a:p>
          <a:p>
            <a:r>
              <a:rPr lang="en-US" dirty="0" smtClean="0"/>
              <a:t>Matthew White, College of Liberal Arts &amp; Sciences</a:t>
            </a:r>
          </a:p>
          <a:p>
            <a:r>
              <a:rPr lang="en-US" dirty="0" err="1" smtClean="0"/>
              <a:t>Santosh</a:t>
            </a:r>
            <a:r>
              <a:rPr lang="en-US" dirty="0" smtClean="0"/>
              <a:t> R. </a:t>
            </a:r>
            <a:r>
              <a:rPr lang="en-US" dirty="0" err="1" smtClean="0"/>
              <a:t>Epuri</a:t>
            </a:r>
            <a:r>
              <a:rPr lang="en-US" dirty="0" smtClean="0"/>
              <a:t>, Interdisciplinary Center for Biotechnology Research (ICBR)</a:t>
            </a:r>
          </a:p>
          <a:p>
            <a:r>
              <a:rPr lang="en-US" dirty="0" smtClean="0"/>
              <a:t>Clair </a:t>
            </a:r>
            <a:r>
              <a:rPr lang="en-US" dirty="0" err="1" smtClean="0"/>
              <a:t>Germain</a:t>
            </a:r>
            <a:r>
              <a:rPr lang="en-US" dirty="0" smtClean="0"/>
              <a:t>, University Libraries</a:t>
            </a:r>
          </a:p>
        </p:txBody>
      </p:sp>
    </p:spTree>
    <p:extLst>
      <p:ext uri="{BB962C8B-B14F-4D97-AF65-F5344CB8AC3E}">
        <p14:creationId xmlns:p14="http://schemas.microsoft.com/office/powerpoint/2010/main" val="336916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Open Access Champion Awardees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Larry </a:t>
            </a:r>
            <a:r>
              <a:rPr lang="en-US" dirty="0" err="1" smtClean="0"/>
              <a:t>Forthun</a:t>
            </a:r>
            <a:r>
              <a:rPr lang="en-US" dirty="0" smtClean="0"/>
              <a:t>, College of Agricultural &amp; Life Sciences</a:t>
            </a:r>
          </a:p>
          <a:p>
            <a:r>
              <a:rPr lang="en-US" dirty="0" smtClean="0"/>
              <a:t>Teresa </a:t>
            </a:r>
            <a:r>
              <a:rPr lang="en-US" dirty="0" err="1" smtClean="0"/>
              <a:t>Balser</a:t>
            </a:r>
            <a:r>
              <a:rPr lang="en-US" dirty="0" smtClean="0"/>
              <a:t>, College of Agricultural and Life Sciences</a:t>
            </a:r>
          </a:p>
          <a:p>
            <a:r>
              <a:rPr lang="en-US" dirty="0" smtClean="0"/>
              <a:t>Pete Hildebrand, College of Agricultural and Life Sciences / IFAS</a:t>
            </a:r>
          </a:p>
          <a:p>
            <a:r>
              <a:rPr lang="en-US" dirty="0" smtClean="0"/>
              <a:t>Scott </a:t>
            </a:r>
            <a:r>
              <a:rPr lang="en-US" dirty="0" err="1" smtClean="0"/>
              <a:t>Tomar</a:t>
            </a:r>
            <a:r>
              <a:rPr lang="en-US" dirty="0" smtClean="0"/>
              <a:t>, College of Dentistry</a:t>
            </a:r>
          </a:p>
          <a:p>
            <a:r>
              <a:rPr lang="en-US" dirty="0" smtClean="0"/>
              <a:t>Stacey Galloway, College of Fine Arts</a:t>
            </a:r>
          </a:p>
          <a:p>
            <a:r>
              <a:rPr lang="en-US" dirty="0" smtClean="0"/>
              <a:t>Elizabeth </a:t>
            </a:r>
            <a:r>
              <a:rPr lang="en-US" dirty="0" err="1" smtClean="0"/>
              <a:t>Outler</a:t>
            </a:r>
            <a:r>
              <a:rPr lang="en-US" dirty="0" smtClean="0"/>
              <a:t>, College of Law</a:t>
            </a:r>
          </a:p>
          <a:p>
            <a:r>
              <a:rPr lang="en-US" dirty="0" smtClean="0"/>
              <a:t>Patricia Morgan, College of Law</a:t>
            </a:r>
          </a:p>
        </p:txBody>
      </p:sp>
    </p:spTree>
    <p:extLst>
      <p:ext uri="{BB962C8B-B14F-4D97-AF65-F5344CB8AC3E}">
        <p14:creationId xmlns:p14="http://schemas.microsoft.com/office/powerpoint/2010/main" val="3829983069"/>
      </p:ext>
    </p:extLst>
  </p:cSld>
  <p:clrMapOvr>
    <a:masterClrMapping/>
  </p:clrMapOvr>
</p:sld>
</file>

<file path=ppt/theme/theme1.xml><?xml version="1.0" encoding="utf-8"?>
<a:theme xmlns:a="http://schemas.openxmlformats.org/drawingml/2006/main" name="Thatc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281</TotalTime>
  <Words>2168</Words>
  <Application>Microsoft Office PowerPoint</Application>
  <PresentationFormat>On-screen Show (4:3)</PresentationFormat>
  <Paragraphs>315</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Thatch</vt:lpstr>
      <vt:lpstr>UF Open Access Awards</vt:lpstr>
      <vt:lpstr>UF Open Access Awards </vt:lpstr>
      <vt:lpstr>Open Access Award Categories</vt:lpstr>
      <vt:lpstr>Open Access Award Categories</vt:lpstr>
      <vt:lpstr>Open Access Monograph Awardees</vt:lpstr>
      <vt:lpstr>Open Access Monograph Awardees</vt:lpstr>
      <vt:lpstr>Open Access Champion Awardees</vt:lpstr>
      <vt:lpstr>Open Access Champion Awardees</vt:lpstr>
      <vt:lpstr>Open Access Champion Awardees</vt:lpstr>
      <vt:lpstr>Open Access Champion Awardees</vt:lpstr>
      <vt:lpstr>Open Access Champion Awardees</vt:lpstr>
      <vt:lpstr>Open Access Champion Awardees</vt:lpstr>
      <vt:lpstr>Open Access Champion Awardees</vt:lpstr>
      <vt:lpstr>Open Access Conference Proceedings Awardees</vt:lpstr>
      <vt:lpstr>Open Access Data Awardees</vt:lpstr>
      <vt:lpstr>Open Access Edited Collection Awardees</vt:lpstr>
      <vt:lpstr>Open Access Textbook Awardees</vt:lpstr>
      <vt:lpstr>Open Access Journal Awardees</vt:lpstr>
      <vt:lpstr>Open Access Journal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lpstr>Open Access Editorial Service Awardees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36</cp:revision>
  <dcterms:created xsi:type="dcterms:W3CDTF">2012-10-21T15:23:05Z</dcterms:created>
  <dcterms:modified xsi:type="dcterms:W3CDTF">2012-10-22T14:31:08Z</dcterms:modified>
</cp:coreProperties>
</file>