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7" r:id="rId1"/>
  </p:sldMasterIdLst>
  <p:notesMasterIdLst>
    <p:notesMasterId r:id="rId16"/>
  </p:notesMasterIdLst>
  <p:sldIdLst>
    <p:sldId id="308" r:id="rId2"/>
    <p:sldId id="295" r:id="rId3"/>
    <p:sldId id="300" r:id="rId4"/>
    <p:sldId id="298" r:id="rId5"/>
    <p:sldId id="301" r:id="rId6"/>
    <p:sldId id="304" r:id="rId7"/>
    <p:sldId id="305" r:id="rId8"/>
    <p:sldId id="306" r:id="rId9"/>
    <p:sldId id="307" r:id="rId10"/>
    <p:sldId id="302" r:id="rId11"/>
    <p:sldId id="297" r:id="rId12"/>
    <p:sldId id="303" r:id="rId13"/>
    <p:sldId id="274" r:id="rId14"/>
    <p:sldId id="309" r:id="rId15"/>
  </p:sldIdLst>
  <p:sldSz cx="9144000" cy="6858000" type="screen4x3"/>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5pPr>
    <a:lvl6pPr marL="2286000" algn="l" defTabSz="914400" rtl="0" eaLnBrk="1" latinLnBrk="0" hangingPunct="1">
      <a:defRPr kern="1200">
        <a:solidFill>
          <a:schemeClr val="tx1"/>
        </a:solidFill>
        <a:latin typeface="Arial" charset="0"/>
        <a:ea typeface="MS Gothic" charset="-128"/>
        <a:cs typeface="+mn-cs"/>
      </a:defRPr>
    </a:lvl6pPr>
    <a:lvl7pPr marL="2743200" algn="l" defTabSz="914400" rtl="0" eaLnBrk="1" latinLnBrk="0" hangingPunct="1">
      <a:defRPr kern="1200">
        <a:solidFill>
          <a:schemeClr val="tx1"/>
        </a:solidFill>
        <a:latin typeface="Arial" charset="0"/>
        <a:ea typeface="MS Gothic" charset="-128"/>
        <a:cs typeface="+mn-cs"/>
      </a:defRPr>
    </a:lvl7pPr>
    <a:lvl8pPr marL="3200400" algn="l" defTabSz="914400" rtl="0" eaLnBrk="1" latinLnBrk="0" hangingPunct="1">
      <a:defRPr kern="1200">
        <a:solidFill>
          <a:schemeClr val="tx1"/>
        </a:solidFill>
        <a:latin typeface="Arial" charset="0"/>
        <a:ea typeface="MS Gothic" charset="-128"/>
        <a:cs typeface="+mn-cs"/>
      </a:defRPr>
    </a:lvl8pPr>
    <a:lvl9pPr marL="3657600" algn="l" defTabSz="914400" rtl="0" eaLnBrk="1" latinLnBrk="0" hangingPunct="1">
      <a:defRPr kern="1200">
        <a:solidFill>
          <a:schemeClr val="tx1"/>
        </a:solidFill>
        <a:latin typeface="Arial" charset="0"/>
        <a:ea typeface="MS Gothic"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7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11" autoAdjust="0"/>
  </p:normalViewPr>
  <p:slideViewPr>
    <p:cSldViewPr>
      <p:cViewPr>
        <p:scale>
          <a:sx n="59" d="100"/>
          <a:sy n="59" d="100"/>
        </p:scale>
        <p:origin x="-1470" y="-49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bwMode="auto">
          <a:xfrm>
            <a:off x="1371600" y="763588"/>
            <a:ext cx="5027613" cy="3770312"/>
          </a:xfrm>
          <a:prstGeom prst="rect">
            <a:avLst/>
          </a:prstGeom>
          <a:noFill/>
          <a:ln w="9525">
            <a:noFill/>
            <a:round/>
            <a:headEnd/>
            <a:tailEnd/>
          </a:ln>
          <a:effectLst/>
        </p:spPr>
      </p:sp>
      <p:sp>
        <p:nvSpPr>
          <p:cNvPr id="5122"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5123"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n-US"/>
          </a:p>
        </p:txBody>
      </p:sp>
      <p:sp>
        <p:nvSpPr>
          <p:cNvPr id="5124"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n-US"/>
          </a:p>
        </p:txBody>
      </p:sp>
      <p:sp>
        <p:nvSpPr>
          <p:cNvPr id="5125"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n-US"/>
          </a:p>
        </p:txBody>
      </p:sp>
      <p:sp>
        <p:nvSpPr>
          <p:cNvPr id="5126"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fld id="{53BF1A56-4E03-474D-8755-EA5A0E4FEB10}" type="slidenum">
              <a:rPr lang="en-US"/>
              <a:pPr/>
              <a:t>‹#›</a:t>
            </a:fld>
            <a:endParaRPr lang="en-US"/>
          </a:p>
        </p:txBody>
      </p:sp>
    </p:spTree>
    <p:extLst>
      <p:ext uri="{BB962C8B-B14F-4D97-AF65-F5344CB8AC3E}">
        <p14:creationId xmlns:p14="http://schemas.microsoft.com/office/powerpoint/2010/main" val="364283774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la.org/news_from_mla/news_topic&amp;topic=596"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insidehighered.com/news/2012/06/06/mla-embraces-open-access-writer-agreements-journal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ap3.org/whoisscoap3.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coap3.org/" TargetMode="External"/><Relationship Id="rId4" Type="http://schemas.openxmlformats.org/officeDocument/2006/relationships/hyperlink" Target="http://scoap3.org/community.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hronicle.com/article/Hot-Type-Art-Publishers-Look/13506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[Sophia]</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I am a sociologist, and Laurie</a:t>
            </a:r>
            <a:r>
              <a:rPr lang="en-US" sz="1200" kern="1200" baseline="0" dirty="0" smtClean="0">
                <a:solidFill>
                  <a:srgbClr val="000000"/>
                </a:solidFill>
                <a:latin typeface="Times New Roman" pitchFamily="16" charset="0"/>
                <a:ea typeface="+mn-ea"/>
                <a:cs typeface="+mn-cs"/>
              </a:rPr>
              <a:t> is a scholar of English and cultural studies. So we are always puzzled by the fact that, for some reas</a:t>
            </a:r>
            <a:r>
              <a:rPr lang="en-US" sz="1200" kern="1200" dirty="0" smtClean="0">
                <a:solidFill>
                  <a:srgbClr val="000000"/>
                </a:solidFill>
                <a:latin typeface="Times New Roman" pitchFamily="16" charset="0"/>
                <a:ea typeface="+mn-ea"/>
                <a:cs typeface="+mn-cs"/>
              </a:rPr>
              <a:t>on, open access is generally</a:t>
            </a:r>
            <a:r>
              <a:rPr lang="en-US" sz="1200" kern="1200" baseline="0" dirty="0" smtClean="0">
                <a:solidFill>
                  <a:srgbClr val="000000"/>
                </a:solidFill>
                <a:latin typeface="Times New Roman" pitchFamily="16" charset="0"/>
                <a:ea typeface="+mn-ea"/>
                <a:cs typeface="+mn-cs"/>
              </a:rPr>
              <a:t> a term associated with the biological, physical, chemical, and medical sciences. Sure, journal subscriptions in these fields are orders of magnitude more expensive than subscriptions in the arts, humanities, and social sciences. And, sure, they publish more frequently and tend to ‘expire’ more quickly than in our fields. All of these facts certainly predispose the sciences to explore digital and low-cost publication mechanisms. But, we’d like to use this opportunity to discuss the many ‘flavors’ of open access publication that exist in the humanities and social sciences, many of which are scholar-driven and pre-date open-access movements in the sciences. In fact, many of these publication and dissemination models are not usually branded as ‘open access’, and refer to themselves using a different terminology such as ‘online’ ‘digital scholarship’ ‘working papers’, etc. But, it is our goal here to say that these movements, despite appearing under different names, are very much in keeping with the open access spirit of increasing the dissemination and quality of scholarly publications in the digital age.</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kern="1200" baseline="0" dirty="0" smtClean="0">
              <a:solidFill>
                <a:srgbClr val="000000"/>
              </a:solidFill>
              <a:latin typeface="Times New Roman" pitchFamily="16" charset="0"/>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t>Our talk has three parts today:</a:t>
            </a:r>
          </a:p>
          <a:p>
            <a:pPr marL="228600" marR="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AutoNum type="arabicParenR"/>
              <a:tabLst/>
              <a:defRPr/>
            </a:pPr>
            <a:r>
              <a:rPr lang="en-US" dirty="0" smtClean="0"/>
              <a:t>Some background to the unique</a:t>
            </a:r>
            <a:r>
              <a:rPr lang="en-US" baseline="0" dirty="0" smtClean="0"/>
              <a:t> publishing issues in the humanities and social sciences</a:t>
            </a:r>
          </a:p>
          <a:p>
            <a:pPr marL="228600" marR="0" lvl="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AutoNum type="arabicParenR"/>
              <a:tabLst/>
              <a:defRPr/>
            </a:pPr>
            <a:r>
              <a:rPr lang="en-US" sz="1200" kern="1200" dirty="0" smtClean="0">
                <a:solidFill>
                  <a:srgbClr val="000000"/>
                </a:solidFill>
                <a:latin typeface="Times New Roman" pitchFamily="16" charset="0"/>
                <a:ea typeface="+mn-ea"/>
                <a:cs typeface="+mn-cs"/>
              </a:rPr>
              <a:t>Examples of various OA initiatives across the humanities and social sciences (and arts, briefly)</a:t>
            </a:r>
          </a:p>
          <a:p>
            <a:pPr marL="228600" marR="0" lvl="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AutoNum type="arabicParenR"/>
              <a:tabLst/>
              <a:defRPr/>
            </a:pPr>
            <a:r>
              <a:rPr lang="en-US" dirty="0" smtClean="0"/>
              <a:t>Discussion of OA policies at scholarly societies</a:t>
            </a:r>
            <a:r>
              <a:rPr lang="en-US" baseline="0" dirty="0" smtClean="0"/>
              <a:t> in the humanities and social sciences</a:t>
            </a:r>
          </a:p>
          <a:p>
            <a:pPr marL="228600" marR="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AutoNum type="arabicParenR"/>
              <a:tabLst/>
              <a:defRPr/>
            </a:pPr>
            <a:endParaRPr lang="en-US" baseline="0" dirty="0" smtClean="0"/>
          </a:p>
          <a:p>
            <a:pPr marL="228600" marR="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t>Our normal caveats apply:</a:t>
            </a:r>
          </a:p>
          <a:p>
            <a:pPr marL="228600" marR="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AutoNum type="arabicParenR"/>
              <a:tabLst/>
              <a:defRPr/>
            </a:pPr>
            <a:r>
              <a:rPr lang="en-US" baseline="0" dirty="0" smtClean="0"/>
              <a:t>Not everyone in every field engages in OA practices of the sort we will describe (individual proclivities rein)</a:t>
            </a:r>
          </a:p>
          <a:p>
            <a:pPr marL="228600" marR="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AutoNum type="arabicParenR"/>
              <a:tabLst/>
              <a:defRPr/>
            </a:pPr>
            <a:r>
              <a:rPr lang="en-US" baseline="0" dirty="0" smtClean="0"/>
              <a:t>There are tremendous cultural differences between fields</a:t>
            </a:r>
          </a:p>
          <a:p>
            <a:pPr marL="228600" marR="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AutoNum type="arabicParenR"/>
              <a:tabLst/>
              <a:defRPr/>
            </a:pPr>
            <a:r>
              <a:rPr lang="en-US" baseline="0" dirty="0" smtClean="0"/>
              <a:t>The age of a scholar matters enormously when thinking about how to disseminate one’s scholarship</a:t>
            </a:r>
            <a:endParaRPr lang="en-US" dirty="0"/>
          </a:p>
        </p:txBody>
      </p:sp>
      <p:sp>
        <p:nvSpPr>
          <p:cNvPr id="4" name="Slide Number Placeholder 3"/>
          <p:cNvSpPr>
            <a:spLocks noGrp="1"/>
          </p:cNvSpPr>
          <p:nvPr>
            <p:ph type="sldNum" idx="10"/>
          </p:nvPr>
        </p:nvSpPr>
        <p:spPr/>
        <p:txBody>
          <a:bodyPr/>
          <a:lstStyle/>
          <a:p>
            <a:fld id="{53BF1A56-4E03-474D-8755-EA5A0E4FEB10}" type="slidenum">
              <a:rPr lang="en-US" smtClean="0"/>
              <a:pPr/>
              <a:t>1</a:t>
            </a:fld>
            <a:endParaRPr lang="en-US"/>
          </a:p>
        </p:txBody>
      </p:sp>
    </p:spTree>
    <p:extLst>
      <p:ext uri="{BB962C8B-B14F-4D97-AF65-F5344CB8AC3E}">
        <p14:creationId xmlns:p14="http://schemas.microsoft.com/office/powerpoint/2010/main" val="893563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[Laurie]</a:t>
            </a:r>
          </a:p>
          <a:p>
            <a:r>
              <a:rPr lang="en-US" sz="1200" b="0" i="0" kern="1200" dirty="0" smtClean="0">
                <a:solidFill>
                  <a:srgbClr val="000000"/>
                </a:solidFill>
                <a:effectLst/>
                <a:latin typeface="Times New Roman" pitchFamily="16" charset="0"/>
                <a:ea typeface="+mn-ea"/>
                <a:cs typeface="+mn-cs"/>
              </a:rPr>
              <a:t>In June of</a:t>
            </a:r>
            <a:r>
              <a:rPr lang="en-US" sz="1200" b="0" i="0" kern="1200" baseline="0" dirty="0" smtClean="0">
                <a:solidFill>
                  <a:srgbClr val="000000"/>
                </a:solidFill>
                <a:effectLst/>
                <a:latin typeface="Times New Roman" pitchFamily="16" charset="0"/>
                <a:ea typeface="+mn-ea"/>
                <a:cs typeface="+mn-cs"/>
              </a:rPr>
              <a:t> this year, “T</a:t>
            </a:r>
            <a:r>
              <a:rPr lang="en-US" sz="1200" b="0" i="0" kern="1200" dirty="0" smtClean="0">
                <a:solidFill>
                  <a:srgbClr val="000000"/>
                </a:solidFill>
                <a:effectLst/>
                <a:latin typeface="Times New Roman" pitchFamily="16" charset="0"/>
                <a:ea typeface="+mn-ea"/>
                <a:cs typeface="+mn-cs"/>
              </a:rPr>
              <a:t>he journals of the Modern Language Association, including </a:t>
            </a:r>
            <a:r>
              <a:rPr lang="en-US" sz="1200" b="0" i="1" kern="1200" dirty="0" smtClean="0">
                <a:solidFill>
                  <a:srgbClr val="000000"/>
                </a:solidFill>
                <a:effectLst/>
                <a:latin typeface="Times New Roman" pitchFamily="16" charset="0"/>
                <a:ea typeface="+mn-ea"/>
                <a:cs typeface="+mn-cs"/>
              </a:rPr>
              <a:t>PMLA</a:t>
            </a:r>
            <a:r>
              <a:rPr lang="en-US" sz="1200" b="0" i="0" kern="1200" dirty="0" smtClean="0">
                <a:solidFill>
                  <a:srgbClr val="000000"/>
                </a:solidFill>
                <a:effectLst/>
                <a:latin typeface="Times New Roman" pitchFamily="16" charset="0"/>
                <a:ea typeface="+mn-ea"/>
                <a:cs typeface="+mn-cs"/>
              </a:rPr>
              <a:t>, </a:t>
            </a:r>
            <a:r>
              <a:rPr lang="en-US" sz="1200" b="0" i="1" kern="1200" dirty="0" smtClean="0">
                <a:solidFill>
                  <a:srgbClr val="000000"/>
                </a:solidFill>
                <a:effectLst/>
                <a:latin typeface="Times New Roman" pitchFamily="16" charset="0"/>
                <a:ea typeface="+mn-ea"/>
                <a:cs typeface="+mn-cs"/>
              </a:rPr>
              <a:t>Profession</a:t>
            </a:r>
            <a:r>
              <a:rPr lang="en-US" sz="1200" b="0" i="0" kern="1200" dirty="0" smtClean="0">
                <a:solidFill>
                  <a:srgbClr val="000000"/>
                </a:solidFill>
                <a:effectLst/>
                <a:latin typeface="Times New Roman" pitchFamily="16" charset="0"/>
                <a:ea typeface="+mn-ea"/>
                <a:cs typeface="+mn-cs"/>
              </a:rPr>
              <a:t>, and the ADE and ADFL bulletins, adopted new open-access-friendly author agreements, which will go into use with their next full issues. The revised agreements leave copyright with the authors and explicitly permit authors to deposit in open-access repositories and post on personal or departmental Web sites the versions of their manuscripts accepted for publication.” (</a:t>
            </a:r>
            <a:r>
              <a:rPr lang="en-US" dirty="0" smtClean="0">
                <a:hlinkClick r:id="rId3"/>
              </a:rPr>
              <a:t>http://www.mla.org/news_from_mla/news_topic&amp;topic=596</a:t>
            </a:r>
            <a:r>
              <a:rPr lang="en-US" sz="1200" b="0" i="0" kern="1200" dirty="0" smtClean="0">
                <a:solidFill>
                  <a:srgbClr val="000000"/>
                </a:solidFill>
                <a:effectLst/>
                <a:latin typeface="Times New Roman" pitchFamily="16" charset="0"/>
                <a:ea typeface="+mn-ea"/>
                <a:cs typeface="+mn-cs"/>
              </a:rPr>
              <a:t>)</a:t>
            </a:r>
          </a:p>
          <a:p>
            <a:endParaRPr lang="en-US" sz="1200" b="0" i="0" kern="1200" dirty="0" smtClean="0">
              <a:solidFill>
                <a:srgbClr val="000000"/>
              </a:solidFill>
              <a:effectLst/>
              <a:latin typeface="Times New Roman" pitchFamily="16" charset="0"/>
              <a:ea typeface="+mn-ea"/>
              <a:cs typeface="+mn-cs"/>
            </a:endParaRPr>
          </a:p>
          <a:p>
            <a:r>
              <a:rPr lang="en-US" sz="1200" b="0" i="0" kern="1200" dirty="0" smtClean="0">
                <a:solidFill>
                  <a:srgbClr val="000000"/>
                </a:solidFill>
                <a:effectLst/>
                <a:latin typeface="Times New Roman" pitchFamily="16" charset="0"/>
                <a:ea typeface="+mn-ea"/>
                <a:cs typeface="+mn-cs"/>
              </a:rPr>
              <a:t>The text on the slide is from an article in </a:t>
            </a:r>
            <a:r>
              <a:rPr lang="en-US" sz="1200" b="0" i="0" kern="1200" dirty="0" err="1" smtClean="0">
                <a:solidFill>
                  <a:srgbClr val="000000"/>
                </a:solidFill>
                <a:effectLst/>
                <a:latin typeface="Times New Roman" pitchFamily="16" charset="0"/>
                <a:ea typeface="+mn-ea"/>
                <a:cs typeface="+mn-cs"/>
              </a:rPr>
              <a:t>InsideHigherEd</a:t>
            </a:r>
            <a:r>
              <a:rPr lang="en-US" sz="1200" b="0" i="0" kern="1200" baseline="0" dirty="0" smtClean="0">
                <a:solidFill>
                  <a:srgbClr val="000000"/>
                </a:solidFill>
                <a:effectLst/>
                <a:latin typeface="Times New Roman" pitchFamily="16" charset="0"/>
                <a:ea typeface="+mn-ea"/>
                <a:cs typeface="+mn-cs"/>
              </a:rPr>
              <a:t> on the MLA announcement. The quote from Rosemary </a:t>
            </a:r>
            <a:r>
              <a:rPr lang="en-US" sz="1200" b="0" i="0" kern="1200" baseline="0" dirty="0" err="1" smtClean="0">
                <a:solidFill>
                  <a:srgbClr val="000000"/>
                </a:solidFill>
                <a:effectLst/>
                <a:latin typeface="Times New Roman" pitchFamily="16" charset="0"/>
                <a:ea typeface="+mn-ea"/>
                <a:cs typeface="+mn-cs"/>
              </a:rPr>
              <a:t>Feal</a:t>
            </a:r>
            <a:r>
              <a:rPr lang="en-US" sz="1200" b="0" i="0" kern="1200" baseline="0" dirty="0" smtClean="0">
                <a:solidFill>
                  <a:srgbClr val="000000"/>
                </a:solidFill>
                <a:effectLst/>
                <a:latin typeface="Times New Roman" pitchFamily="16" charset="0"/>
                <a:ea typeface="+mn-ea"/>
                <a:cs typeface="+mn-cs"/>
              </a:rPr>
              <a:t>, the Executive Director for MLA is worth repeating: </a:t>
            </a:r>
            <a:r>
              <a:rPr lang="en-US" sz="1200" dirty="0" smtClean="0">
                <a:solidFill>
                  <a:srgbClr val="000000"/>
                </a:solidFill>
                <a:latin typeface="Times New Roman" pitchFamily="16" charset="0"/>
              </a:rPr>
              <a:t>"We believe the value of </a:t>
            </a:r>
            <a:r>
              <a:rPr lang="en-US" sz="1200" i="1" dirty="0" smtClean="0">
                <a:solidFill>
                  <a:srgbClr val="000000"/>
                </a:solidFill>
                <a:latin typeface="Times New Roman" pitchFamily="16" charset="0"/>
              </a:rPr>
              <a:t>PMLA</a:t>
            </a:r>
            <a:r>
              <a:rPr lang="en-US" sz="1200" dirty="0" smtClean="0">
                <a:solidFill>
                  <a:srgbClr val="000000"/>
                </a:solidFill>
                <a:latin typeface="Times New Roman" pitchFamily="16" charset="0"/>
              </a:rPr>
              <a:t> [the primary</a:t>
            </a:r>
            <a:r>
              <a:rPr lang="en-US" sz="1200" baseline="0" dirty="0" smtClean="0">
                <a:solidFill>
                  <a:srgbClr val="000000"/>
                </a:solidFill>
                <a:latin typeface="Times New Roman" pitchFamily="16" charset="0"/>
              </a:rPr>
              <a:t> MLA journal</a:t>
            </a:r>
            <a:r>
              <a:rPr lang="en-US" sz="1200" dirty="0" smtClean="0">
                <a:solidFill>
                  <a:srgbClr val="000000"/>
                </a:solidFill>
                <a:latin typeface="Times New Roman" pitchFamily="16" charset="0"/>
              </a:rPr>
              <a:t>] is not just the individual article, but the curation of the issue.” She</a:t>
            </a:r>
            <a:r>
              <a:rPr lang="en-US" sz="1200" baseline="0" dirty="0" smtClean="0">
                <a:solidFill>
                  <a:srgbClr val="000000"/>
                </a:solidFill>
                <a:latin typeface="Times New Roman" pitchFamily="16" charset="0"/>
              </a:rPr>
              <a:t> is</a:t>
            </a:r>
            <a:r>
              <a:rPr lang="en-US" sz="1200" dirty="0" smtClean="0">
                <a:solidFill>
                  <a:srgbClr val="000000"/>
                </a:solidFill>
                <a:latin typeface="Times New Roman" pitchFamily="16" charset="0"/>
              </a:rPr>
              <a:t> explicitly stating that publishers add value</a:t>
            </a:r>
            <a:r>
              <a:rPr lang="en-US" sz="1200" baseline="0" dirty="0" smtClean="0">
                <a:solidFill>
                  <a:srgbClr val="000000"/>
                </a:solidFill>
                <a:latin typeface="Times New Roman" pitchFamily="16" charset="0"/>
              </a:rPr>
              <a:t> and that Open Access to individual articles has value and does not detract from the value of the scholarly publication or from the scholarly society. </a:t>
            </a:r>
          </a:p>
          <a:p>
            <a:endParaRPr lang="en-US" sz="1200" b="0" i="0" kern="1200" baseline="0" dirty="0" smtClean="0">
              <a:solidFill>
                <a:srgbClr val="000000"/>
              </a:solidFill>
              <a:effectLst/>
              <a:latin typeface="Times New Roman" pitchFamily="16" charset="0"/>
              <a:ea typeface="+mn-ea"/>
              <a:cs typeface="+mn-cs"/>
            </a:endParaRPr>
          </a:p>
          <a:p>
            <a:r>
              <a:rPr lang="en-US" sz="1200" b="0" i="0" kern="1200" baseline="0" dirty="0" smtClean="0">
                <a:solidFill>
                  <a:srgbClr val="000000"/>
                </a:solidFill>
                <a:effectLst/>
                <a:latin typeface="Times New Roman" pitchFamily="16" charset="0"/>
                <a:ea typeface="+mn-ea"/>
                <a:cs typeface="+mn-cs"/>
              </a:rPr>
              <a:t>This is not a unilateral change, and </a:t>
            </a:r>
            <a:r>
              <a:rPr lang="en-US" sz="1200" b="0" i="0" kern="1200" baseline="0" dirty="0" err="1" smtClean="0">
                <a:solidFill>
                  <a:srgbClr val="000000"/>
                </a:solidFill>
                <a:effectLst/>
                <a:latin typeface="Times New Roman" pitchFamily="16" charset="0"/>
                <a:ea typeface="+mn-ea"/>
                <a:cs typeface="+mn-cs"/>
              </a:rPr>
              <a:t>Feal</a:t>
            </a:r>
            <a:r>
              <a:rPr lang="en-US" sz="1200" b="0" i="0" kern="1200" baseline="0" dirty="0" smtClean="0">
                <a:solidFill>
                  <a:srgbClr val="000000"/>
                </a:solidFill>
                <a:effectLst/>
                <a:latin typeface="Times New Roman" pitchFamily="16" charset="0"/>
                <a:ea typeface="+mn-ea"/>
                <a:cs typeface="+mn-cs"/>
              </a:rPr>
              <a:t> rightly states: </a:t>
            </a:r>
            <a:r>
              <a:rPr lang="en-US" sz="1200" dirty="0" smtClean="0">
                <a:solidFill>
                  <a:srgbClr val="000000"/>
                </a:solidFill>
                <a:latin typeface="Times New Roman" pitchFamily="16" charset="0"/>
              </a:rPr>
              <a:t>"While recognizing that each association and journal has its own business model, we hope that they will find ways, like the MLA, to disseminate their scholarship broadly.” 	</a:t>
            </a:r>
            <a:endParaRPr lang="en-US" sz="1200" b="0" i="0" kern="1200" dirty="0" smtClean="0">
              <a:solidFill>
                <a:srgbClr val="000000"/>
              </a:solidFill>
              <a:effectLst/>
              <a:latin typeface="Times New Roman" pitchFamily="16" charset="0"/>
              <a:ea typeface="+mn-ea"/>
              <a:cs typeface="+mn-cs"/>
            </a:endParaRPr>
          </a:p>
          <a:p>
            <a:endParaRPr lang="en-US" dirty="0" smtClean="0"/>
          </a:p>
          <a:p>
            <a:r>
              <a:rPr lang="en-US" sz="1200" b="0" i="0" kern="1200" dirty="0" smtClean="0">
                <a:solidFill>
                  <a:srgbClr val="000000"/>
                </a:solidFill>
                <a:effectLst/>
                <a:latin typeface="Times New Roman" pitchFamily="16" charset="0"/>
                <a:ea typeface="+mn-ea"/>
                <a:cs typeface="+mn-cs"/>
              </a:rPr>
              <a:t> </a:t>
            </a:r>
            <a:r>
              <a:rPr lang="en-US" sz="1200" b="0" i="0" u="none" strike="noStrike" kern="1200" dirty="0" smtClean="0">
                <a:solidFill>
                  <a:srgbClr val="000000"/>
                </a:solidFill>
                <a:effectLst/>
                <a:latin typeface="Times New Roman" pitchFamily="16" charset="0"/>
                <a:ea typeface="+mn-ea"/>
                <a:cs typeface="+mn-cs"/>
                <a:hlinkClick r:id="rId4"/>
              </a:rPr>
              <a:t>http://www.insidehighered.com/news/2012</a:t>
            </a:r>
          </a:p>
          <a:p>
            <a:r>
              <a:rPr lang="en-US" sz="1200" b="0" i="0" u="none" strike="noStrike" kern="1200" dirty="0" smtClean="0">
                <a:solidFill>
                  <a:srgbClr val="000000"/>
                </a:solidFill>
                <a:effectLst/>
                <a:latin typeface="Times New Roman" pitchFamily="16" charset="0"/>
                <a:ea typeface="+mn-ea"/>
                <a:cs typeface="+mn-cs"/>
                <a:hlinkClick r:id="rId4"/>
              </a:rPr>
              <a:t>/06/06/mla-embraces-open-access-writer-agreements-journals#ixzz29fmrEvcJ</a:t>
            </a:r>
            <a:r>
              <a:rPr lang="en-US" sz="1200" b="0" i="0" kern="1200" dirty="0" smtClean="0">
                <a:solidFill>
                  <a:srgbClr val="000000"/>
                </a:solidFill>
                <a:effectLst/>
                <a:latin typeface="Times New Roman" pitchFamily="16" charset="0"/>
                <a:ea typeface="+mn-ea"/>
                <a:cs typeface="+mn-cs"/>
              </a:rPr>
              <a:t> </a:t>
            </a:r>
          </a:p>
          <a:p>
            <a:endParaRPr lang="en-US" dirty="0"/>
          </a:p>
        </p:txBody>
      </p:sp>
      <p:sp>
        <p:nvSpPr>
          <p:cNvPr id="4" name="Slide Number Placeholder 3"/>
          <p:cNvSpPr>
            <a:spLocks noGrp="1"/>
          </p:cNvSpPr>
          <p:nvPr>
            <p:ph type="sldNum" idx="10"/>
          </p:nvPr>
        </p:nvSpPr>
        <p:spPr/>
        <p:txBody>
          <a:bodyPr/>
          <a:lstStyle/>
          <a:p>
            <a:fld id="{53BF1A56-4E03-474D-8755-EA5A0E4FEB10}" type="slidenum">
              <a:rPr lang="en-US" smtClean="0"/>
              <a:pPr/>
              <a:t>10</a:t>
            </a:fld>
            <a:endParaRPr lang="en-US"/>
          </a:p>
        </p:txBody>
      </p:sp>
    </p:spTree>
    <p:extLst>
      <p:ext uri="{BB962C8B-B14F-4D97-AF65-F5344CB8AC3E}">
        <p14:creationId xmlns:p14="http://schemas.microsoft.com/office/powerpoint/2010/main" val="190936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[Laurie]</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kern="1200" dirty="0" smtClean="0">
              <a:solidFill>
                <a:srgbClr val="000000"/>
              </a:solidFill>
              <a:latin typeface="Times New Roman" pitchFamily="16" charset="0"/>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The quote on this slide</a:t>
            </a:r>
            <a:r>
              <a:rPr lang="en-US" sz="1200" kern="1200" baseline="0" dirty="0" smtClean="0">
                <a:solidFill>
                  <a:srgbClr val="000000"/>
                </a:solidFill>
                <a:latin typeface="Times New Roman" pitchFamily="16" charset="0"/>
                <a:ea typeface="+mn-ea"/>
                <a:cs typeface="+mn-cs"/>
              </a:rPr>
              <a:t> is from the </a:t>
            </a:r>
            <a:r>
              <a:rPr lang="en-US" sz="1200" baseline="0" dirty="0" smtClean="0">
                <a:solidFill>
                  <a:srgbClr val="000000"/>
                </a:solidFill>
                <a:latin typeface="Times New Roman" pitchFamily="16" charset="0"/>
              </a:rPr>
              <a:t>American Historical Association or AHA, issued last month. The AHA statement here reinforces what MLA has stated, which is that </a:t>
            </a:r>
            <a:r>
              <a:rPr lang="en-US" sz="1200" kern="1200" dirty="0" smtClean="0">
                <a:solidFill>
                  <a:srgbClr val="000000"/>
                </a:solidFill>
                <a:latin typeface="Times New Roman" pitchFamily="16" charset="0"/>
                <a:ea typeface="+mn-ea"/>
                <a:cs typeface="+mn-cs"/>
              </a:rPr>
              <a:t>“</a:t>
            </a:r>
            <a:r>
              <a:rPr lang="en-US" sz="1200" b="0" i="0" kern="1200" dirty="0" smtClean="0">
                <a:solidFill>
                  <a:srgbClr val="000000"/>
                </a:solidFill>
                <a:effectLst/>
                <a:latin typeface="Times New Roman" pitchFamily="16" charset="0"/>
                <a:ea typeface="+mn-ea"/>
                <a:cs typeface="+mn-cs"/>
              </a:rPr>
              <a:t>each </a:t>
            </a:r>
            <a:r>
              <a:rPr lang="en-US" sz="1200" dirty="0" smtClean="0">
                <a:solidFill>
                  <a:srgbClr val="000000"/>
                </a:solidFill>
                <a:latin typeface="Times New Roman" pitchFamily="16" charset="0"/>
              </a:rPr>
              <a:t>association and each journal has its own business model.”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dirty="0" smtClean="0">
              <a:solidFill>
                <a:srgbClr val="000000"/>
              </a:solidFill>
              <a:latin typeface="Times New Roman" pitchFamily="16" charset="0"/>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smtClean="0">
                <a:solidFill>
                  <a:srgbClr val="000000"/>
                </a:solidFill>
                <a:latin typeface="Times New Roman" pitchFamily="16" charset="0"/>
              </a:rPr>
              <a:t>MLA</a:t>
            </a:r>
            <a:r>
              <a:rPr lang="en-US" sz="1200" baseline="0" dirty="0" smtClean="0">
                <a:solidFill>
                  <a:srgbClr val="000000"/>
                </a:solidFill>
                <a:latin typeface="Times New Roman" pitchFamily="16" charset="0"/>
              </a:rPr>
              <a:t> stressed that their goal was to “find ways […] to </a:t>
            </a:r>
            <a:r>
              <a:rPr lang="en-US" sz="1200" dirty="0" smtClean="0">
                <a:solidFill>
                  <a:srgbClr val="000000"/>
                </a:solidFill>
                <a:latin typeface="Times New Roman" pitchFamily="16" charset="0"/>
              </a:rPr>
              <a:t>disseminate their scholarship broadly.” This is a goal we all have all scholars,</a:t>
            </a:r>
            <a:r>
              <a:rPr lang="en-US" sz="1200" baseline="0" dirty="0" smtClean="0">
                <a:solidFill>
                  <a:srgbClr val="000000"/>
                </a:solidFill>
                <a:latin typeface="Times New Roman" pitchFamily="16" charset="0"/>
              </a:rPr>
              <a:t> as members of our scholarly societies, and as contributors to our scholarly journals and publications.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baseline="0" dirty="0" smtClean="0">
              <a:solidFill>
                <a:srgbClr val="000000"/>
              </a:solidFill>
              <a:latin typeface="Times New Roman" pitchFamily="16" charset="0"/>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baseline="0" dirty="0" smtClean="0">
                <a:solidFill>
                  <a:srgbClr val="000000"/>
                </a:solidFill>
                <a:latin typeface="Times New Roman" pitchFamily="16" charset="0"/>
              </a:rPr>
              <a:t>In looking to support this goal, the American Historical Association also rightly notes that there is no one model for doing so and that, for them, requiring authors to pay the costs of their own publications is not the answer.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baseline="0" dirty="0" smtClean="0">
              <a:solidFill>
                <a:srgbClr val="000000"/>
              </a:solidFill>
              <a:latin typeface="Times New Roman" pitchFamily="16" charset="0"/>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baseline="0" dirty="0" smtClean="0">
                <a:solidFill>
                  <a:srgbClr val="000000"/>
                </a:solidFill>
                <a:latin typeface="Times New Roman" pitchFamily="16" charset="0"/>
              </a:rPr>
              <a:t>Like MLA, AHA encourages that historians engage in conversations and participate in discussions on developing successful models or methods, </a:t>
            </a:r>
          </a:p>
          <a:p>
            <a:endParaRPr lang="en-US" sz="1200" b="1" i="0" kern="1200" dirty="0" smtClean="0">
              <a:solidFill>
                <a:srgbClr val="000000"/>
              </a:solidFill>
              <a:effectLst/>
              <a:latin typeface="Times New Roman" pitchFamily="16" charset="0"/>
              <a:ea typeface="+mn-ea"/>
              <a:cs typeface="+mn-cs"/>
            </a:endParaRPr>
          </a:p>
        </p:txBody>
      </p:sp>
      <p:sp>
        <p:nvSpPr>
          <p:cNvPr id="4" name="Slide Number Placeholder 3"/>
          <p:cNvSpPr>
            <a:spLocks noGrp="1"/>
          </p:cNvSpPr>
          <p:nvPr>
            <p:ph type="sldNum" idx="10"/>
          </p:nvPr>
        </p:nvSpPr>
        <p:spPr/>
        <p:txBody>
          <a:bodyPr/>
          <a:lstStyle/>
          <a:p>
            <a:fld id="{53BF1A56-4E03-474D-8755-EA5A0E4FEB10}" type="slidenum">
              <a:rPr lang="en-US" smtClean="0"/>
              <a:pPr/>
              <a:t>11</a:t>
            </a:fld>
            <a:endParaRPr lang="en-US"/>
          </a:p>
        </p:txBody>
      </p:sp>
    </p:spTree>
    <p:extLst>
      <p:ext uri="{BB962C8B-B14F-4D97-AF65-F5344CB8AC3E}">
        <p14:creationId xmlns:p14="http://schemas.microsoft.com/office/powerpoint/2010/main" val="190936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[Laurie]</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In looking for</a:t>
            </a:r>
            <a:r>
              <a:rPr lang="en-US" sz="1200" kern="1200" baseline="0" dirty="0" smtClean="0">
                <a:solidFill>
                  <a:srgbClr val="000000"/>
                </a:solidFill>
                <a:latin typeface="Times New Roman" pitchFamily="16" charset="0"/>
                <a:ea typeface="+mn-ea"/>
                <a:cs typeface="+mn-cs"/>
              </a:rPr>
              <a:t> additional models, some of the discussions on Open Access are still hindered by thinking individually as a lone scholarly society or journal, instead of collectively as we can do with Open Access.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kern="1200" baseline="0" dirty="0" smtClean="0">
              <a:solidFill>
                <a:srgbClr val="000000"/>
              </a:solidFill>
              <a:latin typeface="Times New Roman" pitchFamily="16" charset="0"/>
              <a:ea typeface="+mn-ea"/>
              <a:cs typeface="+mn-cs"/>
            </a:endParaRPr>
          </a:p>
          <a:p>
            <a:pPr marL="0" indent="0">
              <a:buNone/>
            </a:pPr>
            <a:r>
              <a:rPr lang="en-US" sz="1200" kern="1200" baseline="0" dirty="0" smtClean="0">
                <a:solidFill>
                  <a:srgbClr val="000000"/>
                </a:solidFill>
                <a:latin typeface="Times New Roman" pitchFamily="16" charset="0"/>
                <a:ea typeface="+mn-ea"/>
                <a:cs typeface="+mn-cs"/>
              </a:rPr>
              <a:t>The High Energy Physics community has an amazing model for how to successfully think through Open Access as a community. This slide shows the logo for </a:t>
            </a:r>
            <a:r>
              <a:rPr lang="en-US" dirty="0" smtClean="0"/>
              <a:t>SCOAP</a:t>
            </a:r>
            <a:r>
              <a:rPr lang="en-US" baseline="30000" dirty="0" smtClean="0"/>
              <a:t>3</a:t>
            </a:r>
            <a:r>
              <a:rPr lang="en-US" dirty="0" smtClean="0"/>
              <a:t> – the Sponsoring Consortium for Open Access Publishing in Particle Physics. </a:t>
            </a:r>
            <a:r>
              <a:rPr lang="en-US" baseline="0" dirty="0" smtClean="0"/>
              <a:t> 	</a:t>
            </a:r>
          </a:p>
          <a:p>
            <a:pPr marL="0" indent="0">
              <a:buNone/>
            </a:pPr>
            <a:r>
              <a:rPr lang="en-US" baseline="0" dirty="0" smtClean="0"/>
              <a:t>	</a:t>
            </a:r>
            <a:r>
              <a:rPr lang="en-US" dirty="0" smtClean="0"/>
              <a:t>“SCOAP</a:t>
            </a:r>
            <a:r>
              <a:rPr lang="en-US" baseline="30000" dirty="0" smtClean="0"/>
              <a:t>3</a:t>
            </a:r>
            <a:r>
              <a:rPr lang="en-US" dirty="0" smtClean="0"/>
              <a:t> is a</a:t>
            </a:r>
            <a:r>
              <a:rPr lang="en-US" sz="1200" b="0" i="0" kern="1200" dirty="0" smtClean="0">
                <a:solidFill>
                  <a:srgbClr val="000000"/>
                </a:solidFill>
                <a:effectLst/>
                <a:latin typeface="Times New Roman" pitchFamily="16" charset="0"/>
                <a:ea typeface="+mn-ea"/>
                <a:cs typeface="+mn-cs"/>
              </a:rPr>
              <a:t> </a:t>
            </a:r>
            <a:r>
              <a:rPr lang="en-US" sz="1200" b="1" i="0" u="none" strike="noStrike" kern="1200" dirty="0" smtClean="0">
                <a:solidFill>
                  <a:srgbClr val="000000"/>
                </a:solidFill>
                <a:effectLst/>
                <a:latin typeface="Times New Roman" pitchFamily="16" charset="0"/>
                <a:ea typeface="+mn-ea"/>
                <a:cs typeface="+mn-cs"/>
                <a:hlinkClick r:id="rId3"/>
              </a:rPr>
              <a:t>consortium</a:t>
            </a:r>
            <a:r>
              <a:rPr lang="en-US" sz="1200" b="0" i="0" kern="1200" dirty="0" smtClean="0">
                <a:solidFill>
                  <a:srgbClr val="000000"/>
                </a:solidFill>
                <a:effectLst/>
                <a:latin typeface="Times New Roman" pitchFamily="16" charset="0"/>
                <a:ea typeface="+mn-ea"/>
                <a:cs typeface="+mn-cs"/>
              </a:rPr>
              <a:t> facilitates Open Access publishing in High Energy Physics by re-directing subscription money. This answers </a:t>
            </a:r>
            <a:r>
              <a:rPr lang="en-US" sz="1200" b="1" i="0" u="none" strike="noStrike" kern="1200" dirty="0" smtClean="0">
                <a:solidFill>
                  <a:srgbClr val="000000"/>
                </a:solidFill>
                <a:effectLst/>
                <a:latin typeface="Times New Roman" pitchFamily="16" charset="0"/>
                <a:ea typeface="+mn-ea"/>
                <a:cs typeface="+mn-cs"/>
                <a:hlinkClick r:id="rId4"/>
              </a:rPr>
              <a:t>the 	request</a:t>
            </a:r>
            <a:r>
              <a:rPr lang="en-US" sz="1200" b="0" i="0" kern="1200" dirty="0" smtClean="0">
                <a:solidFill>
                  <a:srgbClr val="000000"/>
                </a:solidFill>
                <a:effectLst/>
                <a:latin typeface="Times New Roman" pitchFamily="16" charset="0"/>
                <a:ea typeface="+mn-ea"/>
                <a:cs typeface="+mn-cs"/>
              </a:rPr>
              <a:t> of the High Energy Physics community.</a:t>
            </a:r>
          </a:p>
          <a:p>
            <a:pPr marL="0" indent="0">
              <a:buNone/>
            </a:pPr>
            <a:r>
              <a:rPr lang="en-US" sz="1200" b="0" i="0" kern="1200" dirty="0" smtClean="0">
                <a:solidFill>
                  <a:srgbClr val="000000"/>
                </a:solidFill>
                <a:effectLst/>
                <a:latin typeface="Times New Roman" pitchFamily="16" charset="0"/>
                <a:ea typeface="+mn-ea"/>
                <a:cs typeface="+mn-cs"/>
              </a:rPr>
              <a:t>	</a:t>
            </a:r>
            <a:r>
              <a:rPr lang="en-US" sz="1200" b="1" i="0" kern="1200" dirty="0" smtClean="0">
                <a:solidFill>
                  <a:srgbClr val="000000"/>
                </a:solidFill>
                <a:effectLst/>
                <a:latin typeface="Times New Roman" pitchFamily="16" charset="0"/>
                <a:ea typeface="+mn-ea"/>
                <a:cs typeface="+mn-cs"/>
              </a:rPr>
              <a:t>Today:</a:t>
            </a:r>
            <a:r>
              <a:rPr lang="en-US" sz="1200" b="0" i="0" kern="1200" dirty="0" smtClean="0">
                <a:solidFill>
                  <a:srgbClr val="000000"/>
                </a:solidFill>
                <a:effectLst/>
                <a:latin typeface="Times New Roman" pitchFamily="16" charset="0"/>
                <a:ea typeface="+mn-ea"/>
                <a:cs typeface="+mn-cs"/>
              </a:rPr>
              <a:t> (funding bodies through) libraries buy journal subscriptions to support the peer-review service and allow their patrons to read 	articles.</a:t>
            </a:r>
          </a:p>
          <a:p>
            <a:pPr marL="0" indent="0">
              <a:buNone/>
            </a:pPr>
            <a:r>
              <a:rPr lang="en-US" sz="1200" b="0" i="0" kern="1200" dirty="0" smtClean="0">
                <a:solidFill>
                  <a:srgbClr val="000000"/>
                </a:solidFill>
                <a:effectLst/>
                <a:latin typeface="Times New Roman" pitchFamily="16" charset="0"/>
                <a:ea typeface="+mn-ea"/>
                <a:cs typeface="+mn-cs"/>
              </a:rPr>
              <a:t>	</a:t>
            </a:r>
            <a:r>
              <a:rPr lang="en-US" sz="1200" b="1" i="0" kern="1200" dirty="0" smtClean="0">
                <a:solidFill>
                  <a:srgbClr val="000000"/>
                </a:solidFill>
                <a:effectLst/>
                <a:latin typeface="Times New Roman" pitchFamily="16" charset="0"/>
                <a:ea typeface="+mn-ea"/>
                <a:cs typeface="+mn-cs"/>
              </a:rPr>
              <a:t>Tomorrow:</a:t>
            </a:r>
            <a:r>
              <a:rPr lang="en-US" sz="1200" b="0" i="0" kern="1200" dirty="0" smtClean="0">
                <a:solidFill>
                  <a:srgbClr val="000000"/>
                </a:solidFill>
                <a:effectLst/>
                <a:latin typeface="Times New Roman" pitchFamily="16" charset="0"/>
                <a:ea typeface="+mn-ea"/>
                <a:cs typeface="+mn-cs"/>
              </a:rPr>
              <a:t> funding bodies and libraries contribute to the consortium, which pays centrally for the peer-review service. Articles are free to 	read for everyone.”</a:t>
            </a:r>
            <a:r>
              <a:rPr lang="en-US" sz="1200" b="0" i="0" kern="1200" baseline="0" dirty="0" smtClean="0">
                <a:solidFill>
                  <a:srgbClr val="000000"/>
                </a:solidFill>
                <a:effectLst/>
                <a:latin typeface="Times New Roman" pitchFamily="16" charset="0"/>
                <a:ea typeface="+mn-ea"/>
                <a:cs typeface="+mn-cs"/>
              </a:rPr>
              <a:t> </a:t>
            </a:r>
          </a:p>
          <a:p>
            <a:pPr marL="0" indent="0">
              <a:buNone/>
            </a:pPr>
            <a:r>
              <a:rPr lang="en-US" sz="1200" b="0" i="0" kern="1200" baseline="0" dirty="0" smtClean="0">
                <a:solidFill>
                  <a:srgbClr val="000000"/>
                </a:solidFill>
                <a:effectLst/>
                <a:latin typeface="Times New Roman" pitchFamily="16" charset="0"/>
                <a:ea typeface="+mn-ea"/>
                <a:cs typeface="+mn-cs"/>
              </a:rPr>
              <a:t>	(</a:t>
            </a:r>
            <a:r>
              <a:rPr lang="en-US" dirty="0" smtClean="0">
                <a:hlinkClick r:id="rId5"/>
              </a:rPr>
              <a:t>http://scoap3.org/</a:t>
            </a:r>
            <a:r>
              <a:rPr lang="en-US" dirty="0" smtClean="0"/>
              <a:t>)</a:t>
            </a:r>
          </a:p>
          <a:p>
            <a:pPr marL="0" indent="0">
              <a:buNone/>
            </a:pPr>
            <a:endParaRPr lang="en-US" dirty="0" smtClean="0"/>
          </a:p>
          <a:p>
            <a:pPr marL="0" indent="0">
              <a:buNone/>
            </a:pPr>
            <a:r>
              <a:rPr lang="en-US" dirty="0" smtClean="0"/>
              <a:t>In the SCOAP</a:t>
            </a:r>
            <a:r>
              <a:rPr lang="en-US" baseline="30000" dirty="0" smtClean="0"/>
              <a:t>3 </a:t>
            </a:r>
            <a:r>
              <a:rPr lang="en-US" dirty="0" smtClean="0"/>
              <a:t> model, the</a:t>
            </a:r>
            <a:r>
              <a:rPr lang="en-US" baseline="0" dirty="0" smtClean="0"/>
              <a:t> community</a:t>
            </a:r>
            <a:r>
              <a:rPr lang="en-US" dirty="0" smtClean="0"/>
              <a:t> did not approach the problem alone. Instead,</a:t>
            </a:r>
            <a:r>
              <a:rPr lang="en-US" baseline="0" dirty="0" smtClean="0"/>
              <a:t> the scholars, scholarly journals, publishers, and libraries all worked together to develop an equitable solution that met everyone’s needs. </a:t>
            </a:r>
          </a:p>
          <a:p>
            <a:pPr marL="0" indent="0">
              <a:buNone/>
            </a:pPr>
            <a:endParaRPr lang="en-US" baseline="0" dirty="0" smtClean="0"/>
          </a:p>
          <a:p>
            <a:pPr marL="0" indent="0">
              <a:buNone/>
            </a:pPr>
            <a:r>
              <a:rPr lang="en-US" baseline="0" dirty="0" smtClean="0"/>
              <a:t>Again, this may not be a model that works for everyone, but it is another model that is being successfully implemented for all involved. And, by successful, I mean that it better serves the core values and goals of scholars, scholarly societies, academic institutions, and the full academic and public communities that we’re part of.</a:t>
            </a:r>
          </a:p>
        </p:txBody>
      </p:sp>
      <p:sp>
        <p:nvSpPr>
          <p:cNvPr id="4" name="Slide Number Placeholder 3"/>
          <p:cNvSpPr>
            <a:spLocks noGrp="1"/>
          </p:cNvSpPr>
          <p:nvPr>
            <p:ph type="sldNum" idx="10"/>
          </p:nvPr>
        </p:nvSpPr>
        <p:spPr/>
        <p:txBody>
          <a:bodyPr/>
          <a:lstStyle/>
          <a:p>
            <a:fld id="{53BF1A56-4E03-474D-8755-EA5A0E4FEB10}" type="slidenum">
              <a:rPr lang="en-US" smtClean="0"/>
              <a:pPr/>
              <a:t>12</a:t>
            </a:fld>
            <a:endParaRPr lang="en-US"/>
          </a:p>
        </p:txBody>
      </p:sp>
    </p:spTree>
    <p:extLst>
      <p:ext uri="{BB962C8B-B14F-4D97-AF65-F5344CB8AC3E}">
        <p14:creationId xmlns:p14="http://schemas.microsoft.com/office/powerpoint/2010/main" val="1909360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[Laurie]</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kern="1200" dirty="0" smtClean="0">
              <a:solidFill>
                <a:srgbClr val="000000"/>
              </a:solidFill>
              <a:latin typeface="Times New Roman" pitchFamily="16" charset="0"/>
              <a:ea typeface="+mn-ea"/>
              <a:cs typeface="+mn-cs"/>
            </a:endParaRPr>
          </a:p>
          <a:p>
            <a:pPr lvl="0"/>
            <a:r>
              <a:rPr lang="en-US" sz="1200" kern="1200" dirty="0" smtClean="0">
                <a:solidFill>
                  <a:srgbClr val="000000"/>
                </a:solidFill>
                <a:latin typeface="Times New Roman" pitchFamily="16" charset="0"/>
                <a:ea typeface="+mn-ea"/>
                <a:cs typeface="+mn-cs"/>
              </a:rPr>
              <a:t>This is what we do as academics and scholars: support our fields and communities. Open Access is another term for what we all believe in. </a:t>
            </a:r>
          </a:p>
          <a:p>
            <a:pPr lvl="0"/>
            <a:r>
              <a:rPr lang="en-US" sz="1200" kern="1200" dirty="0" smtClean="0">
                <a:solidFill>
                  <a:srgbClr val="000000"/>
                </a:solidFill>
                <a:latin typeface="Times New Roman" pitchFamily="16" charset="0"/>
                <a:ea typeface="+mn-ea"/>
                <a:cs typeface="+mn-cs"/>
              </a:rPr>
              <a:t>Particularly in the humanities</a:t>
            </a:r>
            <a:r>
              <a:rPr lang="en-US" sz="1200" kern="1200" baseline="0" dirty="0" smtClean="0">
                <a:solidFill>
                  <a:srgbClr val="000000"/>
                </a:solidFill>
                <a:latin typeface="Times New Roman" pitchFamily="16" charset="0"/>
                <a:ea typeface="+mn-ea"/>
                <a:cs typeface="+mn-cs"/>
              </a:rPr>
              <a:t> and social sciences, where funding is minimal, we need to t</a:t>
            </a:r>
            <a:r>
              <a:rPr lang="en-US" sz="1200" kern="1200" dirty="0" smtClean="0">
                <a:solidFill>
                  <a:srgbClr val="000000"/>
                </a:solidFill>
                <a:latin typeface="Times New Roman" pitchFamily="16" charset="0"/>
                <a:ea typeface="+mn-ea"/>
                <a:cs typeface="+mn-cs"/>
              </a:rPr>
              <a:t>hink creatively about how to support scholarly needs for dissemination and peer review. Let’s drive technology, not let it drive us.</a:t>
            </a:r>
          </a:p>
          <a:p>
            <a:endParaRPr lang="en-US" dirty="0"/>
          </a:p>
        </p:txBody>
      </p:sp>
      <p:sp>
        <p:nvSpPr>
          <p:cNvPr id="4" name="Slide Number Placeholder 3"/>
          <p:cNvSpPr>
            <a:spLocks noGrp="1"/>
          </p:cNvSpPr>
          <p:nvPr>
            <p:ph type="sldNum" idx="10"/>
          </p:nvPr>
        </p:nvSpPr>
        <p:spPr/>
        <p:txBody>
          <a:bodyPr/>
          <a:lstStyle/>
          <a:p>
            <a:fld id="{53BF1A56-4E03-474D-8755-EA5A0E4FEB1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[Sophia]</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I am a sociologist, and Laurie</a:t>
            </a:r>
            <a:r>
              <a:rPr lang="en-US" sz="1200" kern="1200" baseline="0" dirty="0" smtClean="0">
                <a:solidFill>
                  <a:srgbClr val="000000"/>
                </a:solidFill>
                <a:latin typeface="Times New Roman" pitchFamily="16" charset="0"/>
                <a:ea typeface="+mn-ea"/>
                <a:cs typeface="+mn-cs"/>
              </a:rPr>
              <a:t> is a scholar of English and cultural studies. So we are always puzzled by the fact that, for some reas</a:t>
            </a:r>
            <a:r>
              <a:rPr lang="en-US" sz="1200" kern="1200" dirty="0" smtClean="0">
                <a:solidFill>
                  <a:srgbClr val="000000"/>
                </a:solidFill>
                <a:latin typeface="Times New Roman" pitchFamily="16" charset="0"/>
                <a:ea typeface="+mn-ea"/>
                <a:cs typeface="+mn-cs"/>
              </a:rPr>
              <a:t>on, open access is generally</a:t>
            </a:r>
            <a:r>
              <a:rPr lang="en-US" sz="1200" kern="1200" baseline="0" dirty="0" smtClean="0">
                <a:solidFill>
                  <a:srgbClr val="000000"/>
                </a:solidFill>
                <a:latin typeface="Times New Roman" pitchFamily="16" charset="0"/>
                <a:ea typeface="+mn-ea"/>
                <a:cs typeface="+mn-cs"/>
              </a:rPr>
              <a:t> a term associated with the biological, physical, chemical, and medical sciences. Sure, journal subscriptions in these fields are orders of magnitude more expensive than subscriptions in the arts, humanities, and social sciences. And, sure, they publish more frequently and tend to ‘expire’ more quickly than in our fields. All of these facts certainly predispose the sciences to explore digital and low-cost publication mechanisms. But, we’d like to use this opportunity to discuss the many ‘flavors’ of open access publication that exist in the humanities and social sciences, many of which are scholar-driven and pre-date open-access movements in the sciences. In fact, many of these publication and dissemination models are not usually branded as ‘open access’, and refer to themselves using a different terminology such as ‘online’ ‘digital scholarship’ ‘working papers’, etc. But, it is our goal here to say that these movements, despite appearing under different names, are very much in keeping with the open access spirit of increasing the dissemination and quality of scholarly publications in the digital age.</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kern="1200" baseline="0" dirty="0" smtClean="0">
              <a:solidFill>
                <a:srgbClr val="000000"/>
              </a:solidFill>
              <a:latin typeface="Times New Roman" pitchFamily="16" charset="0"/>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t>Our talk has three parts today:</a:t>
            </a:r>
          </a:p>
          <a:p>
            <a:pPr marL="228600" marR="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AutoNum type="arabicParenR"/>
              <a:tabLst/>
              <a:defRPr/>
            </a:pPr>
            <a:r>
              <a:rPr lang="en-US" dirty="0" smtClean="0"/>
              <a:t>Some background to the unique</a:t>
            </a:r>
            <a:r>
              <a:rPr lang="en-US" baseline="0" dirty="0" smtClean="0"/>
              <a:t> publishing issues in the humanities and social sciences</a:t>
            </a:r>
          </a:p>
          <a:p>
            <a:pPr marL="228600" marR="0" lvl="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AutoNum type="arabicParenR"/>
              <a:tabLst/>
              <a:defRPr/>
            </a:pPr>
            <a:r>
              <a:rPr lang="en-US" sz="1200" kern="1200" dirty="0" smtClean="0">
                <a:solidFill>
                  <a:srgbClr val="000000"/>
                </a:solidFill>
                <a:latin typeface="Times New Roman" pitchFamily="16" charset="0"/>
                <a:ea typeface="+mn-ea"/>
                <a:cs typeface="+mn-cs"/>
              </a:rPr>
              <a:t>Examples of various OA initiatives across the humanities and social sciences (and arts, briefly)</a:t>
            </a:r>
          </a:p>
          <a:p>
            <a:pPr marL="228600" marR="0" lvl="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AutoNum type="arabicParenR"/>
              <a:tabLst/>
              <a:defRPr/>
            </a:pPr>
            <a:r>
              <a:rPr lang="en-US" dirty="0" smtClean="0"/>
              <a:t>Discussion of OA policies at scholarly societies</a:t>
            </a:r>
            <a:r>
              <a:rPr lang="en-US" baseline="0" dirty="0" smtClean="0"/>
              <a:t> in the humanities and social sciences</a:t>
            </a:r>
          </a:p>
          <a:p>
            <a:pPr marL="228600" marR="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AutoNum type="arabicParenR"/>
              <a:tabLst/>
              <a:defRPr/>
            </a:pPr>
            <a:endParaRPr lang="en-US" baseline="0" dirty="0" smtClean="0"/>
          </a:p>
          <a:p>
            <a:pPr marL="228600" marR="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t>Our normal caveats apply:</a:t>
            </a:r>
          </a:p>
          <a:p>
            <a:pPr marL="228600" marR="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AutoNum type="arabicParenR"/>
              <a:tabLst/>
              <a:defRPr/>
            </a:pPr>
            <a:r>
              <a:rPr lang="en-US" baseline="0" dirty="0" smtClean="0"/>
              <a:t>Not everyone in every field engages in OA practices of the sort we will describe (individual proclivities rein)</a:t>
            </a:r>
          </a:p>
          <a:p>
            <a:pPr marL="228600" marR="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AutoNum type="arabicParenR"/>
              <a:tabLst/>
              <a:defRPr/>
            </a:pPr>
            <a:r>
              <a:rPr lang="en-US" baseline="0" dirty="0" smtClean="0"/>
              <a:t>There are tremendous cultural differences between fields</a:t>
            </a:r>
          </a:p>
          <a:p>
            <a:pPr marL="228600" marR="0" indent="-22860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AutoNum type="arabicParenR"/>
              <a:tabLst/>
              <a:defRPr/>
            </a:pPr>
            <a:r>
              <a:rPr lang="en-US" baseline="0" dirty="0" smtClean="0"/>
              <a:t>The age of a scholar matters enormously when thinking about how to disseminate one’s scholarship</a:t>
            </a:r>
            <a:endParaRPr lang="en-US" dirty="0"/>
          </a:p>
        </p:txBody>
      </p:sp>
      <p:sp>
        <p:nvSpPr>
          <p:cNvPr id="4" name="Slide Number Placeholder 3"/>
          <p:cNvSpPr>
            <a:spLocks noGrp="1"/>
          </p:cNvSpPr>
          <p:nvPr>
            <p:ph type="sldNum" idx="10"/>
          </p:nvPr>
        </p:nvSpPr>
        <p:spPr/>
        <p:txBody>
          <a:bodyPr/>
          <a:lstStyle/>
          <a:p>
            <a:fld id="{53BF1A56-4E03-474D-8755-EA5A0E4FEB10}" type="slidenum">
              <a:rPr lang="en-US" smtClean="0"/>
              <a:pPr/>
              <a:t>14</a:t>
            </a:fld>
            <a:endParaRPr lang="en-US"/>
          </a:p>
        </p:txBody>
      </p:sp>
    </p:spTree>
    <p:extLst>
      <p:ext uri="{BB962C8B-B14F-4D97-AF65-F5344CB8AC3E}">
        <p14:creationId xmlns:p14="http://schemas.microsoft.com/office/powerpoint/2010/main" val="89356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[Sophia]</a:t>
            </a:r>
          </a:p>
          <a:p>
            <a:pPr lvl="0"/>
            <a:r>
              <a:rPr lang="en-US" dirty="0" smtClean="0"/>
              <a:t>Unique publishing concerns that lend themselves to exploring alternative economic</a:t>
            </a:r>
            <a:r>
              <a:rPr lang="en-US" baseline="0" dirty="0" smtClean="0"/>
              <a:t> and  material publishing models</a:t>
            </a:r>
            <a:r>
              <a:rPr lang="en-US" dirty="0" smtClean="0"/>
              <a:t>:</a:t>
            </a:r>
          </a:p>
          <a:p>
            <a:pPr lvl="1"/>
            <a:endParaRPr lang="en-US" dirty="0" smtClean="0"/>
          </a:p>
          <a:p>
            <a:pPr>
              <a:buFont typeface="Wingdings" pitchFamily="2" charset="2"/>
              <a:buNone/>
            </a:pPr>
            <a:r>
              <a:rPr lang="en-US" b="1" dirty="0" smtClean="0"/>
              <a:t>Long lag time to publication </a:t>
            </a:r>
          </a:p>
          <a:p>
            <a:pPr marL="0" marR="0" indent="0" algn="l" defTabSz="457200" rtl="0" eaLnBrk="0" fontAlgn="base" latinLnBrk="0" hangingPunct="0">
              <a:lnSpc>
                <a:spcPct val="100000"/>
              </a:lnSpc>
              <a:spcBef>
                <a:spcPct val="30000"/>
              </a:spcBef>
              <a:spcAft>
                <a:spcPct val="0"/>
              </a:spcAft>
              <a:buClr>
                <a:srgbClr val="000000"/>
              </a:buClr>
              <a:buSzPct val="100000"/>
              <a:buFont typeface="Arial" pitchFamily="34" charset="0"/>
              <a:buChar char="•"/>
              <a:tabLst/>
              <a:defRPr/>
            </a:pPr>
            <a:r>
              <a:rPr lang="en-US" baseline="0" dirty="0" smtClean="0"/>
              <a:t>2 years to publication in economics. 18 months is standard in many social sciences. Big problem for junior faculty who publish articles.</a:t>
            </a:r>
            <a:endParaRPr lang="en-US"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Arial" pitchFamily="34" charset="0"/>
              <a:buChar char="•"/>
              <a:tabLst/>
              <a:defRPr/>
            </a:pPr>
            <a:r>
              <a:rPr lang="en-US" dirty="0" smtClean="0"/>
              <a:t>In the mid-80s to -90s, Centers for Slavic and Eastern European Studies </a:t>
            </a:r>
            <a:r>
              <a:rPr lang="en-US" baseline="0" dirty="0" smtClean="0"/>
              <a:t>self-published conference proceedings and books on the collapse of communism b/c they couldn’t wait for the publication timetable to get urgent work disseminated.</a:t>
            </a:r>
            <a:endParaRPr lang="en-US" b="1" dirty="0" smtClean="0"/>
          </a:p>
          <a:p>
            <a:pPr>
              <a:buFont typeface="Wingdings" pitchFamily="2" charset="2"/>
              <a:buNone/>
            </a:pPr>
            <a:endParaRPr lang="en-US" b="1" dirty="0" smtClean="0"/>
          </a:p>
          <a:p>
            <a:pPr>
              <a:buFont typeface="Wingdings" pitchFamily="2" charset="2"/>
              <a:buNone/>
            </a:pPr>
            <a:r>
              <a:rPr lang="en-US" b="1" dirty="0" smtClean="0"/>
              <a:t>Larger scholarly outputs </a:t>
            </a:r>
          </a:p>
          <a:p>
            <a:pPr>
              <a:buFont typeface="Arial" pitchFamily="34" charset="0"/>
              <a:buChar char="•"/>
            </a:pPr>
            <a:r>
              <a:rPr lang="en-US" b="0" dirty="0" smtClean="0"/>
              <a:t>4 articles in a journal issue</a:t>
            </a:r>
          </a:p>
          <a:p>
            <a:pPr>
              <a:buFont typeface="Arial" pitchFamily="34" charset="0"/>
              <a:buChar char="•"/>
            </a:pPr>
            <a:endParaRPr lang="en-US" b="0" dirty="0" smtClean="0"/>
          </a:p>
          <a:p>
            <a:pPr>
              <a:buFont typeface="Wingdings" pitchFamily="2" charset="2"/>
              <a:buNone/>
            </a:pPr>
            <a:r>
              <a:rPr lang="en-US" b="1" dirty="0" smtClean="0"/>
              <a:t>Vanishing publication opportunities in some subfields</a:t>
            </a:r>
          </a:p>
          <a:p>
            <a:pPr>
              <a:buFont typeface="Arial" pitchFamily="34" charset="0"/>
              <a:buChar char="•"/>
            </a:pPr>
            <a:r>
              <a:rPr lang="en-US" dirty="0" smtClean="0"/>
              <a:t>Serials crisis in the</a:t>
            </a:r>
            <a:r>
              <a:rPr lang="en-US" baseline="0" dirty="0" smtClean="0"/>
              <a:t> sciences -&gt; declining monograph budgets.</a:t>
            </a:r>
          </a:p>
          <a:p>
            <a:pPr>
              <a:buFont typeface="Arial" pitchFamily="34" charset="0"/>
              <a:buChar char="•"/>
            </a:pPr>
            <a:r>
              <a:rPr lang="en-US" baseline="0" dirty="0" smtClean="0"/>
              <a:t>Very difficult to publish anything pre-1900 and non-American in history.</a:t>
            </a:r>
          </a:p>
          <a:p>
            <a:pPr>
              <a:buFont typeface="Arial" pitchFamily="34" charset="0"/>
              <a:buChar char="•"/>
            </a:pPr>
            <a:endParaRPr lang="en-US" dirty="0" smtClean="0"/>
          </a:p>
          <a:p>
            <a:pPr>
              <a:buFont typeface="Wingdings" pitchFamily="2" charset="2"/>
              <a:buNone/>
            </a:pPr>
            <a:r>
              <a:rPr lang="en-US" b="1" dirty="0" smtClean="0"/>
              <a:t>Fewer publication outlets, period</a:t>
            </a:r>
          </a:p>
          <a:p>
            <a:pPr marL="0" marR="0" indent="0" algn="l" defTabSz="457200" rtl="0" eaLnBrk="0" fontAlgn="base" latinLnBrk="0" hangingPunct="0">
              <a:lnSpc>
                <a:spcPct val="100000"/>
              </a:lnSpc>
              <a:spcBef>
                <a:spcPct val="30000"/>
              </a:spcBef>
              <a:spcAft>
                <a:spcPct val="0"/>
              </a:spcAft>
              <a:buClr>
                <a:srgbClr val="000000"/>
              </a:buClr>
              <a:buSzPct val="100000"/>
              <a:buFont typeface="Arial" pitchFamily="34" charset="0"/>
              <a:buChar char="•"/>
              <a:tabLst/>
              <a:defRPr/>
            </a:pPr>
            <a:r>
              <a:rPr lang="en-US" b="0" dirty="0" smtClean="0"/>
              <a:t>In</a:t>
            </a:r>
            <a:r>
              <a:rPr lang="en-US" b="0" baseline="0" dirty="0" smtClean="0"/>
              <a:t> some flagship journals, only 16 articles a year can be published.</a:t>
            </a:r>
          </a:p>
          <a:p>
            <a:pPr>
              <a:buFont typeface="Arial" pitchFamily="34" charset="0"/>
              <a:buChar char="•"/>
            </a:pPr>
            <a:endParaRPr lang="en-US" b="1"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Wingdings" pitchFamily="2" charset="2"/>
              <a:buNone/>
              <a:tabLst/>
              <a:defRPr/>
            </a:pPr>
            <a:r>
              <a:rPr lang="en-US" b="1" dirty="0" smtClean="0"/>
              <a:t>Many small and low-paradigm fields</a:t>
            </a:r>
          </a:p>
          <a:p>
            <a:pPr marL="0" marR="0" indent="0" algn="l" defTabSz="457200" rtl="0" eaLnBrk="0" fontAlgn="base" latinLnBrk="0" hangingPunct="0">
              <a:lnSpc>
                <a:spcPct val="100000"/>
              </a:lnSpc>
              <a:spcBef>
                <a:spcPct val="30000"/>
              </a:spcBef>
              <a:spcAft>
                <a:spcPct val="0"/>
              </a:spcAft>
              <a:buClr>
                <a:srgbClr val="000000"/>
              </a:buClr>
              <a:buSzPct val="100000"/>
              <a:buFont typeface="Arial" pitchFamily="34" charset="0"/>
              <a:buChar char="•"/>
              <a:tabLst/>
              <a:defRPr/>
            </a:pPr>
            <a:r>
              <a:rPr lang="en-US" dirty="0" smtClean="0"/>
              <a:t>If</a:t>
            </a:r>
            <a:r>
              <a:rPr lang="en-US" baseline="0" dirty="0" smtClean="0"/>
              <a:t> there is o</a:t>
            </a:r>
            <a:r>
              <a:rPr lang="en-US" dirty="0" smtClean="0"/>
              <a:t>nly one faculty member at a university in a particular field, the institution</a:t>
            </a:r>
            <a:r>
              <a:rPr lang="en-US" baseline="0" dirty="0" smtClean="0"/>
              <a:t> may not be able to purchase materials for them. (LEGs.)</a:t>
            </a:r>
            <a:endParaRPr lang="en-US"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Arial" pitchFamily="34" charset="0"/>
              <a:buChar char="•"/>
              <a:tabLst/>
              <a:defRPr/>
            </a:pPr>
            <a:r>
              <a:rPr lang="en-US" dirty="0" smtClean="0"/>
              <a:t>No universal flagship journals like </a:t>
            </a:r>
            <a:r>
              <a:rPr lang="en-US" i="1" dirty="0" smtClean="0"/>
              <a:t>Science </a:t>
            </a:r>
            <a:r>
              <a:rPr lang="en-US" i="0" dirty="0" smtClean="0"/>
              <a:t>or</a:t>
            </a:r>
            <a:r>
              <a:rPr lang="en-US" i="0" baseline="0" dirty="0" smtClean="0"/>
              <a:t> </a:t>
            </a:r>
            <a:r>
              <a:rPr lang="en-US" i="1" baseline="0" dirty="0" smtClean="0"/>
              <a:t>Nature </a:t>
            </a:r>
            <a:r>
              <a:rPr lang="en-US" dirty="0" smtClean="0"/>
              <a:t>(but also fewer papers going through review at the top outlets, so it’s not as expensive as</a:t>
            </a:r>
            <a:r>
              <a:rPr lang="en-US" baseline="0" dirty="0" smtClean="0"/>
              <a:t> wading through the </a:t>
            </a:r>
            <a:r>
              <a:rPr lang="en-US" baseline="0" dirty="0" err="1" smtClean="0"/>
              <a:t>drek</a:t>
            </a:r>
            <a:r>
              <a:rPr lang="en-US" dirty="0" smtClean="0"/>
              <a:t>)</a:t>
            </a:r>
          </a:p>
          <a:p>
            <a:pPr marL="0" marR="0" indent="0" algn="l" defTabSz="457200" rtl="0" eaLnBrk="0" fontAlgn="base" latinLnBrk="0" hangingPunct="0">
              <a:lnSpc>
                <a:spcPct val="100000"/>
              </a:lnSpc>
              <a:spcBef>
                <a:spcPct val="30000"/>
              </a:spcBef>
              <a:spcAft>
                <a:spcPct val="0"/>
              </a:spcAft>
              <a:buClr>
                <a:srgbClr val="000000"/>
              </a:buClr>
              <a:buSzPct val="100000"/>
              <a:buFont typeface="Arial" pitchFamily="34" charset="0"/>
              <a:buChar char="•"/>
              <a:tabLst/>
              <a:defRPr/>
            </a:pPr>
            <a:endParaRPr lang="en-US" dirty="0" smtClean="0"/>
          </a:p>
          <a:p>
            <a:pPr>
              <a:buFont typeface="Wingdings" pitchFamily="2" charset="2"/>
              <a:buNone/>
            </a:pPr>
            <a:r>
              <a:rPr lang="en-US" b="1" dirty="0" smtClean="0"/>
              <a:t>Publishing ‘data’ often requires expensive permissions, type-setting, and layout charges</a:t>
            </a:r>
          </a:p>
          <a:p>
            <a:pPr>
              <a:buFont typeface="Arial" pitchFamily="34" charset="0"/>
              <a:buChar char="•"/>
            </a:pPr>
            <a:r>
              <a:rPr lang="en-US" dirty="0" smtClean="0"/>
              <a:t>Typesetting</a:t>
            </a:r>
            <a:r>
              <a:rPr lang="en-US" baseline="0" dirty="0" smtClean="0"/>
              <a:t> – Ancient Greek is often messed up by presses. </a:t>
            </a:r>
          </a:p>
          <a:p>
            <a:pPr>
              <a:buFont typeface="Arial" pitchFamily="34" charset="0"/>
              <a:buChar char="•"/>
            </a:pPr>
            <a:r>
              <a:rPr lang="en-US" baseline="0" dirty="0" smtClean="0"/>
              <a:t>Reproduction fees for illustrations</a:t>
            </a:r>
          </a:p>
          <a:p>
            <a:pPr>
              <a:buFont typeface="Arial" pitchFamily="34" charset="0"/>
              <a:buChar char="•"/>
            </a:pPr>
            <a:r>
              <a:rPr lang="en-US" baseline="0" dirty="0" smtClean="0"/>
              <a:t>Color costs money</a:t>
            </a:r>
          </a:p>
          <a:p>
            <a:pPr>
              <a:buFont typeface="Arial" pitchFamily="34" charset="0"/>
              <a:buChar char="•"/>
            </a:pPr>
            <a:endParaRPr lang="en-US" baseline="0" dirty="0" smtClean="0"/>
          </a:p>
          <a:p>
            <a:pPr>
              <a:buFont typeface="Arial" pitchFamily="34" charset="0"/>
              <a:buNone/>
            </a:pPr>
            <a:r>
              <a:rPr lang="en-US" baseline="0" dirty="0" smtClean="0"/>
              <a:t>So, with this background laid out: how are the humanities and social sciences thinking about using open-access publication mechanisms to address these concerns and enhance the </a:t>
            </a:r>
            <a:r>
              <a:rPr lang="en-US" baseline="0" dirty="0" err="1" smtClean="0"/>
              <a:t>visilibility</a:t>
            </a:r>
            <a:r>
              <a:rPr lang="en-US" baseline="0" dirty="0" smtClean="0"/>
              <a:t> of their work in the digital age?</a:t>
            </a:r>
          </a:p>
        </p:txBody>
      </p:sp>
      <p:sp>
        <p:nvSpPr>
          <p:cNvPr id="4" name="Slide Number Placeholder 3"/>
          <p:cNvSpPr>
            <a:spLocks noGrp="1"/>
          </p:cNvSpPr>
          <p:nvPr>
            <p:ph type="sldNum" idx="10"/>
          </p:nvPr>
        </p:nvSpPr>
        <p:spPr/>
        <p:txBody>
          <a:bodyPr/>
          <a:lstStyle/>
          <a:p>
            <a:fld id="{53BF1A56-4E03-474D-8755-EA5A0E4FEB1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chemeClr val="tx1"/>
                </a:solidFill>
                <a:latin typeface="Times New Roman" pitchFamily="16" charset="0"/>
                <a:ea typeface="+mn-ea"/>
                <a:cs typeface="+mn-cs"/>
              </a:rPr>
              <a:t>[Sophia]</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solidFill>
                  <a:schemeClr val="tx1"/>
                </a:solidFill>
              </a:rPr>
              <a:t>There</a:t>
            </a:r>
            <a:r>
              <a:rPr lang="en-US" baseline="0" dirty="0" smtClean="0">
                <a:solidFill>
                  <a:schemeClr val="tx1"/>
                </a:solidFill>
              </a:rPr>
              <a:t> are certainly completely open-access journals in the humanities and social sciences, which Laurie will speak to in a moment. But i</a:t>
            </a:r>
            <a:r>
              <a:rPr lang="en-US" dirty="0" smtClean="0">
                <a:solidFill>
                  <a:schemeClr val="tx1"/>
                </a:solidFill>
              </a:rPr>
              <a:t>n many of the social sciences,</a:t>
            </a:r>
            <a:r>
              <a:rPr lang="en-US" baseline="0" dirty="0" smtClean="0">
                <a:solidFill>
                  <a:schemeClr val="tx1"/>
                </a:solidFill>
              </a:rPr>
              <a:t> </a:t>
            </a:r>
            <a:r>
              <a:rPr lang="en-US" dirty="0" smtClean="0">
                <a:solidFill>
                  <a:schemeClr val="tx1"/>
                </a:solidFill>
              </a:rPr>
              <a:t>there is also a strong tradition of posting</a:t>
            </a:r>
            <a:r>
              <a:rPr lang="en-US" baseline="0" dirty="0" smtClean="0">
                <a:solidFill>
                  <a:schemeClr val="tx1"/>
                </a:solidFill>
              </a:rPr>
              <a:t> well-developed working papers to personal websites, and sometimes even preprints. (I’ve heard there is a ‘don’t ask, don’t tell’ culture with many social science journals.) </a:t>
            </a:r>
            <a:r>
              <a:rPr lang="en-US" dirty="0" smtClean="0">
                <a:solidFill>
                  <a:schemeClr val="tx1"/>
                </a:solidFill>
              </a:rPr>
              <a:t>Increasingly, this tradition is extending to sharing one’s work in </a:t>
            </a:r>
            <a:r>
              <a:rPr lang="en-US" baseline="0" dirty="0" smtClean="0">
                <a:solidFill>
                  <a:schemeClr val="tx1"/>
                </a:solidFill>
              </a:rPr>
              <a:t>occasional paper series, and working paper repositories. </a:t>
            </a:r>
            <a:r>
              <a:rPr lang="en-US" dirty="0" smtClean="0">
                <a:solidFill>
                  <a:schemeClr val="tx1"/>
                </a:solidFill>
              </a:rPr>
              <a:t>In economics, for example,</a:t>
            </a:r>
            <a:r>
              <a:rPr lang="en-US" baseline="0" dirty="0" smtClean="0">
                <a:solidFill>
                  <a:schemeClr val="tx1"/>
                </a:solidFill>
              </a:rPr>
              <a:t> </a:t>
            </a:r>
            <a:r>
              <a:rPr lang="en-US" dirty="0" smtClean="0">
                <a:solidFill>
                  <a:schemeClr val="tx1"/>
                </a:solidFill>
              </a:rPr>
              <a:t>it’s downright encouraged to get your work out there in occasional or working paper form for feedback and attribution,</a:t>
            </a:r>
            <a:r>
              <a:rPr lang="en-US" baseline="0" dirty="0" smtClean="0">
                <a:solidFill>
                  <a:schemeClr val="tx1"/>
                </a:solidFill>
              </a:rPr>
              <a:t> b/c the lag to publication is too long. You get, as some call it, ‘reputation’ credit for posting your papers. I’ll mention a few of these repositories here.</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baseline="0" dirty="0" smtClean="0">
              <a:solidFill>
                <a:schemeClr val="tx1"/>
              </a:solidFill>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solidFill>
                  <a:schemeClr val="tx1"/>
                </a:solidFill>
              </a:rPr>
              <a:t>The most well known open-access repository in the social sciences and humanities is the SSRN, or Social Science Research Network. (</a:t>
            </a:r>
            <a:r>
              <a:rPr lang="en-US" dirty="0" smtClean="0">
                <a:solidFill>
                  <a:schemeClr val="tx1"/>
                </a:solidFill>
              </a:rPr>
              <a:t>SSRN has again been named the Number 1 Open Access Repository in the World (for July, 2012) by the Ranking Web of World Repositories. The SSRN was</a:t>
            </a:r>
            <a:r>
              <a:rPr lang="en-US" baseline="0" dirty="0" smtClean="0">
                <a:solidFill>
                  <a:schemeClr val="tx1"/>
                </a:solidFill>
              </a:rPr>
              <a:t> founded in 1994, and today has over 1.3 million users in 23 research areas spanning the humanities, and more recently, some of the social sciences (Classics, Rhetoric, Music, Philosophy, American Literature). They also have a </a:t>
            </a:r>
            <a:r>
              <a:rPr lang="en-US" dirty="0" smtClean="0">
                <a:solidFill>
                  <a:schemeClr val="tx1"/>
                </a:solidFill>
              </a:rPr>
              <a:t>Partners in Publishing program to post forthcoming papers to SSRN,</a:t>
            </a:r>
            <a:r>
              <a:rPr lang="en-US" baseline="0" dirty="0" smtClean="0">
                <a:solidFill>
                  <a:schemeClr val="tx1"/>
                </a:solidFill>
              </a:rPr>
              <a:t> but anything an author uploads is downloadable for free</a:t>
            </a:r>
            <a:r>
              <a:rPr lang="en-US" dirty="0" smtClean="0">
                <a:solidFill>
                  <a:schemeClr val="tx1"/>
                </a:solidFill>
              </a:rPr>
              <a:t> The SSRN is a great way to aggregate and distill literature as a reader,</a:t>
            </a:r>
            <a:r>
              <a:rPr lang="en-US" baseline="0" dirty="0" smtClean="0">
                <a:solidFill>
                  <a:schemeClr val="tx1"/>
                </a:solidFill>
              </a:rPr>
              <a:t> but an as an author receive usage statistics, early feedback, etc. It’s important to note that most users post “penultimate drafts” to SSRN, simultaneous to journal acceptance. SSRN allows bibliographic information to be updated when a paper is published. </a:t>
            </a:r>
            <a:r>
              <a:rPr lang="en-US" dirty="0" smtClean="0">
                <a:solidFill>
                  <a:schemeClr val="tx1"/>
                </a:solidFill>
              </a:rPr>
              <a:t>A related but semi-open-access</a:t>
            </a:r>
            <a:r>
              <a:rPr lang="en-US" baseline="0" dirty="0" smtClean="0">
                <a:solidFill>
                  <a:schemeClr val="tx1"/>
                </a:solidFill>
              </a:rPr>
              <a:t> </a:t>
            </a:r>
            <a:r>
              <a:rPr lang="en-US" dirty="0" smtClean="0">
                <a:solidFill>
                  <a:schemeClr val="tx1"/>
                </a:solidFill>
              </a:rPr>
              <a:t>repository is the National Bureau of Economic Research, which makes work accessible to journalists, government employees, and residents of developing</a:t>
            </a:r>
            <a:r>
              <a:rPr lang="en-US" baseline="0" dirty="0" smtClean="0">
                <a:solidFill>
                  <a:schemeClr val="tx1"/>
                </a:solidFill>
              </a:rPr>
              <a:t> countries. </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dirty="0" smtClean="0">
              <a:solidFill>
                <a:schemeClr val="tx1"/>
              </a:solidFill>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solidFill>
                  <a:schemeClr val="tx1"/>
                </a:solidFill>
              </a:rPr>
              <a:t>Some humanities, particular classics, are also</a:t>
            </a:r>
            <a:r>
              <a:rPr lang="en-US" baseline="0" dirty="0" smtClean="0">
                <a:solidFill>
                  <a:schemeClr val="tx1"/>
                </a:solidFill>
              </a:rPr>
              <a:t> seeing a growing working paper culture. </a:t>
            </a:r>
            <a:r>
              <a:rPr lang="en-US" dirty="0" smtClean="0">
                <a:solidFill>
                  <a:schemeClr val="tx1"/>
                </a:solidFill>
              </a:rPr>
              <a:t>The Princeton/Stanford Working Papers in Classics works to make the results of current research undertaken by members of Princeton and Stanford Universities in the field of classics available in advance of final publication. Harvard’s Center for Hellenic Studies also</a:t>
            </a:r>
            <a:r>
              <a:rPr lang="en-US" baseline="0" dirty="0" smtClean="0">
                <a:solidFill>
                  <a:schemeClr val="tx1"/>
                </a:solidFill>
              </a:rPr>
              <a:t> has a “First Draft” section to disseminate work pre-publication. Again, these are ways to earn reputation credit, begin the citation process, and solicit some peer review in parallel to the formal publication process. </a:t>
            </a:r>
            <a:endParaRPr lang="en-US" dirty="0" smtClean="0">
              <a:solidFill>
                <a:schemeClr val="tx1"/>
              </a:solidFill>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baseline="0" dirty="0" smtClean="0">
              <a:solidFill>
                <a:schemeClr val="tx1"/>
              </a:solidFill>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solidFill>
                  <a:schemeClr val="tx1"/>
                </a:solidFill>
              </a:rPr>
              <a:t>The final form of working papers that exists is found in conference</a:t>
            </a:r>
            <a:r>
              <a:rPr lang="en-US" baseline="0" dirty="0" smtClean="0">
                <a:solidFill>
                  <a:schemeClr val="tx1"/>
                </a:solidFill>
              </a:rPr>
              <a:t> paper repositories, as maintained by many scholarly societies in the social sciences in particular. These can be hosted by SSRN or “All Academic” company. </a:t>
            </a:r>
            <a:r>
              <a:rPr lang="en-US" dirty="0" smtClean="0">
                <a:solidFill>
                  <a:schemeClr val="tx1"/>
                </a:solidFill>
              </a:rPr>
              <a:t>All Academic works to maintain the scholarly merit of each publication in our collection. In most cases, authors retain copyright. Users are asked to comply with the wishes of the scholar. Many of the papers are conference papers and other unpublished manuscripts. Scholars may request contact before citing these works.  Not for commercial uses.</a:t>
            </a:r>
          </a:p>
          <a:p>
            <a:endParaRPr lang="en-US" dirty="0" smtClean="0">
              <a:solidFill>
                <a:schemeClr val="tx1"/>
              </a:solidFill>
            </a:endParaRPr>
          </a:p>
          <a:p>
            <a:r>
              <a:rPr lang="en-US" dirty="0" smtClean="0">
                <a:solidFill>
                  <a:schemeClr val="tx1"/>
                </a:solidFill>
              </a:rPr>
              <a:t>Again, it depends on the culture of a subfield. In econometrics, there is a bigger fear of being scooped. Other fields are more sharing. Generally speaking, younger scholars need to establish</a:t>
            </a:r>
            <a:r>
              <a:rPr lang="en-US" baseline="0" dirty="0" smtClean="0">
                <a:solidFill>
                  <a:schemeClr val="tx1"/>
                </a:solidFill>
              </a:rPr>
              <a:t> their street </a:t>
            </a:r>
            <a:r>
              <a:rPr lang="en-US" baseline="0" dirty="0" err="1" smtClean="0">
                <a:solidFill>
                  <a:schemeClr val="tx1"/>
                </a:solidFill>
              </a:rPr>
              <a:t>cred</a:t>
            </a:r>
            <a:r>
              <a:rPr lang="en-US" baseline="0" dirty="0" smtClean="0">
                <a:solidFill>
                  <a:schemeClr val="tx1"/>
                </a:solidFill>
              </a:rPr>
              <a:t> through traditional, peer-reviewed output before OA papers are read. </a:t>
            </a:r>
          </a:p>
          <a:p>
            <a:endParaRPr lang="en-US" baseline="0" dirty="0" smtClean="0">
              <a:solidFill>
                <a:schemeClr val="tx1"/>
              </a:solidFill>
            </a:endParaRPr>
          </a:p>
          <a:p>
            <a:endParaRPr lang="en-US" dirty="0" smtClean="0">
              <a:solidFill>
                <a:schemeClr val="tx1"/>
              </a:solidFill>
            </a:endParaRPr>
          </a:p>
        </p:txBody>
      </p:sp>
      <p:sp>
        <p:nvSpPr>
          <p:cNvPr id="4" name="Slide Number Placeholder 3"/>
          <p:cNvSpPr>
            <a:spLocks noGrp="1"/>
          </p:cNvSpPr>
          <p:nvPr>
            <p:ph type="sldNum" idx="10"/>
          </p:nvPr>
        </p:nvSpPr>
        <p:spPr/>
        <p:txBody>
          <a:bodyPr/>
          <a:lstStyle/>
          <a:p>
            <a:fld id="{53BF1A56-4E03-474D-8755-EA5A0E4FEB1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[Sophia]</a:t>
            </a:r>
          </a:p>
          <a:p>
            <a:endParaRPr lang="en-US" dirty="0" smtClean="0"/>
          </a:p>
          <a:p>
            <a:r>
              <a:rPr lang="en-US" dirty="0" smtClean="0"/>
              <a:t>The</a:t>
            </a:r>
            <a:r>
              <a:rPr lang="en-US" baseline="0" dirty="0" smtClean="0"/>
              <a:t> Humanities and Social Sciences have been innovative in thinking about what kinds of content can be made open access. Book and exhibition reviews, for example, don’t usually keep journals financially afloat, but they can be important units of scholarly work in some fields. CF: Bryn </a:t>
            </a:r>
            <a:r>
              <a:rPr lang="en-US" baseline="0" dirty="0" err="1" smtClean="0"/>
              <a:t>Mawr</a:t>
            </a:r>
            <a:r>
              <a:rPr lang="en-US" baseline="0" dirty="0" smtClean="0"/>
              <a:t> Classical Review that is distributed by listserv, and the American Journal of Archaeology publishes book and exhibition reviews in OA. </a:t>
            </a:r>
          </a:p>
          <a:p>
            <a:endParaRPr lang="en-US" baseline="0" dirty="0" smtClean="0"/>
          </a:p>
          <a:p>
            <a:r>
              <a:rPr lang="en-US" baseline="0" dirty="0" smtClean="0"/>
              <a:t>Listservs and blogs such as H-Net and Savage Minds in anthropology are also useful ways to share resources and commentaries in a field, as well as one’s own scholarship in some cases, to unrestricted publics (within reason).</a:t>
            </a:r>
          </a:p>
          <a:p>
            <a:endParaRPr lang="en-US" baseline="0" dirty="0" smtClean="0"/>
          </a:p>
          <a:p>
            <a:r>
              <a:rPr lang="en-US" baseline="0" dirty="0" smtClean="0"/>
              <a:t>Finally, we all complain about our students reading Wikipedia, but Stanford actually did something about it in hosting the Stanford Encyclopedia of Philosophy. </a:t>
            </a:r>
            <a:endParaRPr lang="en-US" dirty="0"/>
          </a:p>
        </p:txBody>
      </p:sp>
      <p:sp>
        <p:nvSpPr>
          <p:cNvPr id="4" name="Slide Number Placeholder 3"/>
          <p:cNvSpPr>
            <a:spLocks noGrp="1"/>
          </p:cNvSpPr>
          <p:nvPr>
            <p:ph type="sldNum" idx="10"/>
          </p:nvPr>
        </p:nvSpPr>
        <p:spPr/>
        <p:txBody>
          <a:bodyPr/>
          <a:lstStyle/>
          <a:p>
            <a:fld id="{53BF1A56-4E03-474D-8755-EA5A0E4FEB1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[Sophia]</a:t>
            </a:r>
          </a:p>
          <a:p>
            <a:endParaRPr lang="en-US" dirty="0" smtClean="0"/>
          </a:p>
          <a:p>
            <a:r>
              <a:rPr lang="en-US" dirty="0" smtClean="0"/>
              <a:t>Laurie</a:t>
            </a:r>
            <a:r>
              <a:rPr lang="en-US" baseline="0" dirty="0" smtClean="0"/>
              <a:t> and I are also fond of describing the many excellent data curation projects in the humanities at UF, which feature open access to primary sources, and frequently interwoven with scholarly commentary. The future of the scholarly edition is open access.</a:t>
            </a:r>
            <a:endParaRPr lang="en-US" dirty="0"/>
          </a:p>
        </p:txBody>
      </p:sp>
      <p:sp>
        <p:nvSpPr>
          <p:cNvPr id="4" name="Slide Number Placeholder 3"/>
          <p:cNvSpPr>
            <a:spLocks noGrp="1"/>
          </p:cNvSpPr>
          <p:nvPr>
            <p:ph type="sldNum" idx="10"/>
          </p:nvPr>
        </p:nvSpPr>
        <p:spPr/>
        <p:txBody>
          <a:bodyPr/>
          <a:lstStyle/>
          <a:p>
            <a:fld id="{53BF1A56-4E03-474D-8755-EA5A0E4FEB1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5FB587F-4786-450F-B374-534E30DD9A9D}" type="slidenum">
              <a:rPr lang="en-US"/>
              <a:pPr/>
              <a:t>6</a:t>
            </a:fld>
            <a:endParaRPr lang="en-US"/>
          </a:p>
        </p:txBody>
      </p:sp>
      <p:sp>
        <p:nvSpPr>
          <p:cNvPr id="1228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[Sophia]</a:t>
            </a:r>
          </a:p>
          <a:p>
            <a:r>
              <a:rPr lang="en-US" dirty="0" smtClean="0"/>
              <a:t>I showed this slide last year at OA week, but I’m bringing it back to emphasize that open access publication opportunities are often related to needs concerning the</a:t>
            </a:r>
            <a:r>
              <a:rPr lang="en-US" baseline="0" dirty="0" smtClean="0"/>
              <a:t> digital availability of data. </a:t>
            </a:r>
            <a:r>
              <a:rPr lang="en-US" dirty="0" smtClean="0"/>
              <a:t>You may be wondering, for example, why am I talking so much about classical disciplines? Well, the relatively small amount of data in fields</a:t>
            </a:r>
            <a:r>
              <a:rPr lang="en-US" baseline="0" dirty="0" smtClean="0"/>
              <a:t> like Greek Literature and Epigraphy is moving entirely online to a place where Greek texts can be published, searched, improved, translated, and secondary scholarship can be published with deep links to databases and images. Why pay for a high-quality reproduction of an image when you can perpetually link to it online?</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[Sophia]</a:t>
            </a:r>
          </a:p>
          <a:p>
            <a:endParaRPr lang="en-US" dirty="0" smtClean="0"/>
          </a:p>
          <a:p>
            <a:r>
              <a:rPr lang="en-US" dirty="0" smtClean="0"/>
              <a:t>Images from the Yale Center for British Art are now accessible through the Google Art Project, which provides high-resolution digital images of art from museums worldwide. </a:t>
            </a:r>
          </a:p>
          <a:p>
            <a:endParaRPr lang="en-US" dirty="0" smtClean="0"/>
          </a:p>
          <a:p>
            <a:r>
              <a:rPr lang="en-US" dirty="0" smtClean="0"/>
              <a:t>Jack</a:t>
            </a:r>
            <a:r>
              <a:rPr lang="en-US" baseline="0" dirty="0" smtClean="0"/>
              <a:t> Stenner here in our School of Art + Art History has a YouTube channel where he makes documentation of his performance and digital installation pieces available.</a:t>
            </a:r>
          </a:p>
          <a:p>
            <a:endParaRPr lang="en-US" baseline="0" dirty="0" smtClean="0"/>
          </a:p>
          <a:p>
            <a:r>
              <a:rPr lang="en-US" baseline="0" dirty="0" smtClean="0"/>
              <a:t>Scholars who work in producing new media technologies, such as at Berkeley’s Center for New Music and Audio Technologies, release software downloads for scholars and amateurs, some in open-source. </a:t>
            </a:r>
          </a:p>
          <a:p>
            <a:endParaRPr lang="en-US" baseline="0" dirty="0" smtClean="0"/>
          </a:p>
          <a:p>
            <a:r>
              <a:rPr lang="en-US" baseline="0" dirty="0" smtClean="0"/>
              <a:t>So, with this ‘yang’ of OA behind us, I turn now to Laurie to speak more about the ‘yin’ of OA publication through books, journals, and other outlets.</a:t>
            </a:r>
            <a:endParaRPr lang="en-US" dirty="0"/>
          </a:p>
        </p:txBody>
      </p:sp>
      <p:sp>
        <p:nvSpPr>
          <p:cNvPr id="4" name="Slide Number Placeholder 3"/>
          <p:cNvSpPr>
            <a:spLocks noGrp="1"/>
          </p:cNvSpPr>
          <p:nvPr>
            <p:ph type="sldNum" idx="10"/>
          </p:nvPr>
        </p:nvSpPr>
        <p:spPr/>
        <p:txBody>
          <a:bodyPr/>
          <a:lstStyle/>
          <a:p>
            <a:fld id="{53BF1A56-4E03-474D-8755-EA5A0E4FEB1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rgbClr val="000000"/>
                </a:solidFill>
                <a:latin typeface="Times New Roman" pitchFamily="16" charset="0"/>
                <a:ea typeface="+mn-ea"/>
                <a:cs typeface="+mn-cs"/>
              </a:rPr>
              <a:t>[Laurie]</a:t>
            </a:r>
          </a:p>
          <a:p>
            <a:r>
              <a:rPr lang="en-US" sz="1200" kern="1200" dirty="0" smtClean="0">
                <a:solidFill>
                  <a:srgbClr val="000000"/>
                </a:solidFill>
                <a:latin typeface="Times New Roman" pitchFamily="16" charset="0"/>
                <a:ea typeface="+mn-ea"/>
                <a:cs typeface="+mn-cs"/>
              </a:rPr>
              <a:t>Scholarly</a:t>
            </a:r>
            <a:r>
              <a:rPr lang="en-US" sz="1200" kern="1200" baseline="0" dirty="0" smtClean="0">
                <a:solidFill>
                  <a:srgbClr val="000000"/>
                </a:solidFill>
                <a:latin typeface="Times New Roman" pitchFamily="16" charset="0"/>
                <a:ea typeface="+mn-ea"/>
                <a:cs typeface="+mn-cs"/>
              </a:rPr>
              <a:t> fields, societies, and publishers are all working through publishing successfully in service of their core values and goals in the digital age in different ways. </a:t>
            </a:r>
          </a:p>
          <a:p>
            <a:endParaRPr lang="en-US" sz="1200" kern="1200" dirty="0" smtClean="0">
              <a:solidFill>
                <a:srgbClr val="000000"/>
              </a:solidFill>
              <a:latin typeface="Times New Roman" pitchFamily="16" charset="0"/>
              <a:ea typeface="+mn-ea"/>
              <a:cs typeface="+mn-cs"/>
            </a:endParaRPr>
          </a:p>
          <a:p>
            <a:r>
              <a:rPr lang="en-US" sz="1200" kern="1200" dirty="0" smtClean="0">
                <a:solidFill>
                  <a:srgbClr val="000000"/>
                </a:solidFill>
                <a:latin typeface="Times New Roman" pitchFamily="16" charset="0"/>
                <a:ea typeface="+mn-ea"/>
                <a:cs typeface="+mn-cs"/>
              </a:rPr>
              <a:t>The examples on this slide</a:t>
            </a:r>
            <a:r>
              <a:rPr lang="en-US" sz="1200" kern="1200" baseline="0" dirty="0" smtClean="0">
                <a:solidFill>
                  <a:srgbClr val="000000"/>
                </a:solidFill>
                <a:latin typeface="Times New Roman" pitchFamily="16" charset="0"/>
                <a:ea typeface="+mn-ea"/>
                <a:cs typeface="+mn-cs"/>
              </a:rPr>
              <a:t> show several journals published at UF that are primarily or heavily humanities and social sciences and that are being published as Open Access, Refereed journals.</a:t>
            </a:r>
          </a:p>
          <a:p>
            <a:endParaRPr lang="en-US" sz="1200" kern="1200" baseline="0" dirty="0" smtClean="0">
              <a:solidFill>
                <a:srgbClr val="000000"/>
              </a:solidFill>
              <a:latin typeface="Times New Roman" pitchFamily="16" charset="0"/>
              <a:ea typeface="+mn-ea"/>
              <a:cs typeface="+mn-cs"/>
            </a:endParaRPr>
          </a:p>
          <a:p>
            <a:r>
              <a:rPr lang="en-US" sz="1200" kern="1200" baseline="0" dirty="0" smtClean="0">
                <a:solidFill>
                  <a:srgbClr val="000000"/>
                </a:solidFill>
                <a:latin typeface="Times New Roman" pitchFamily="16" charset="0"/>
                <a:ea typeface="+mn-ea"/>
                <a:cs typeface="+mn-cs"/>
              </a:rPr>
              <a:t>These and other journals elect to be openly available online while supporting traditional peer review for different reasons. In many cases, OA publishing simply makes the most sense for the core goals and allows the journals to overcome prior obstacles and offers additional benefits. In fact, the clear value and mission alignment of Open Access publishing can mean the journals don’t first identify as Open Access, they identify as scholarly journals that, of course, are Open Access because it simply makes sense.</a:t>
            </a:r>
          </a:p>
          <a:p>
            <a:endParaRPr lang="en-US" sz="1200" kern="1200" baseline="0" dirty="0" smtClean="0">
              <a:solidFill>
                <a:srgbClr val="000000"/>
              </a:solidFill>
              <a:latin typeface="Times New Roman" pitchFamily="16" charset="0"/>
              <a:ea typeface="+mn-ea"/>
              <a:cs typeface="+mn-cs"/>
            </a:endParaRPr>
          </a:p>
          <a:p>
            <a:r>
              <a:rPr lang="en-US" sz="1200" kern="1200" baseline="0" dirty="0" smtClean="0">
                <a:solidFill>
                  <a:srgbClr val="000000"/>
                </a:solidFill>
                <a:latin typeface="Times New Roman" pitchFamily="16" charset="0"/>
                <a:ea typeface="+mn-ea"/>
                <a:cs typeface="+mn-cs"/>
              </a:rPr>
              <a:t>So, the journals here are:</a:t>
            </a:r>
          </a:p>
          <a:p>
            <a:pPr marL="171450" marR="0" indent="-171450" algn="l" defTabSz="457200" rtl="0" eaLnBrk="0" fontAlgn="base" latinLnBrk="0" hangingPunct="0">
              <a:lnSpc>
                <a:spcPct val="100000"/>
              </a:lnSpc>
              <a:spcBef>
                <a:spcPct val="30000"/>
              </a:spcBef>
              <a:spcAft>
                <a:spcPct val="0"/>
              </a:spcAft>
              <a:buClr>
                <a:srgbClr val="000000"/>
              </a:buClr>
              <a:buSzPct val="100000"/>
              <a:buFont typeface="Arial" pitchFamily="34" charset="0"/>
              <a:buChar char="•"/>
              <a:tabLst/>
              <a:defRPr/>
            </a:pPr>
            <a:r>
              <a:rPr lang="en-US" i="1" dirty="0" err="1" smtClean="0"/>
              <a:t>Interamerican</a:t>
            </a:r>
            <a:r>
              <a:rPr lang="en-US" i="1" baseline="0" dirty="0" smtClean="0"/>
              <a:t> Journal of Psychology  </a:t>
            </a:r>
            <a:br>
              <a:rPr lang="en-US" i="1" baseline="0" dirty="0" smtClean="0"/>
            </a:br>
            <a:r>
              <a:rPr lang="en-US" i="0" baseline="0" dirty="0" smtClean="0"/>
              <a:t>[Area studies, needs to be OA to actually reach the scholarly community]</a:t>
            </a:r>
            <a:endParaRPr lang="en-US" i="1" dirty="0" smtClean="0"/>
          </a:p>
          <a:p>
            <a:pPr marL="171450" marR="0" indent="-171450" algn="l" defTabSz="457200" rtl="0" eaLnBrk="0" fontAlgn="base" latinLnBrk="0" hangingPunct="0">
              <a:lnSpc>
                <a:spcPct val="100000"/>
              </a:lnSpc>
              <a:spcBef>
                <a:spcPct val="30000"/>
              </a:spcBef>
              <a:spcAft>
                <a:spcPct val="0"/>
              </a:spcAft>
              <a:buClr>
                <a:srgbClr val="000000"/>
              </a:buClr>
              <a:buSzPct val="100000"/>
              <a:buFont typeface="Arial" pitchFamily="34" charset="0"/>
              <a:buChar char="•"/>
              <a:tabLst/>
              <a:defRPr/>
            </a:pPr>
            <a:r>
              <a:rPr lang="en-US" i="1" dirty="0" err="1" smtClean="0"/>
              <a:t>ImageTexT</a:t>
            </a:r>
            <a:r>
              <a:rPr lang="en-US" i="1" dirty="0" smtClean="0"/>
              <a:t>: Interdisciplinary Comic Studies</a:t>
            </a:r>
            <a:br>
              <a:rPr lang="en-US" i="1" dirty="0" smtClean="0"/>
            </a:br>
            <a:r>
              <a:rPr lang="en-US" sz="1200" kern="1200" dirty="0" smtClean="0">
                <a:solidFill>
                  <a:srgbClr val="000000"/>
                </a:solidFill>
                <a:latin typeface="Times New Roman" pitchFamily="16" charset="0"/>
                <a:ea typeface="+mn-ea"/>
                <a:cs typeface="+mn-cs"/>
              </a:rPr>
              <a:t>The </a:t>
            </a:r>
            <a:r>
              <a:rPr lang="en-US" sz="1200" kern="1200" dirty="0" err="1" smtClean="0">
                <a:solidFill>
                  <a:srgbClr val="000000"/>
                </a:solidFill>
                <a:latin typeface="Times New Roman" pitchFamily="16" charset="0"/>
                <a:ea typeface="+mn-ea"/>
                <a:cs typeface="+mn-cs"/>
              </a:rPr>
              <a:t>ImageTexT</a:t>
            </a:r>
            <a:r>
              <a:rPr lang="en-US" sz="1200" kern="1200" dirty="0" smtClean="0">
                <a:solidFill>
                  <a:srgbClr val="000000"/>
                </a:solidFill>
                <a:latin typeface="Times New Roman" pitchFamily="16" charset="0"/>
                <a:ea typeface="+mn-ea"/>
                <a:cs typeface="+mn-cs"/>
              </a:rPr>
              <a:t> Journal, supported by the Department of English, is another great example of something that couldn’t be done as a fully traditional journal because of the heavy use of images (it also has conference proceedings, exhibits, and other components, but is still generally traditional aside from the visual aspects).</a:t>
            </a:r>
            <a:endParaRPr lang="en-US" i="1" dirty="0" smtClean="0"/>
          </a:p>
          <a:p>
            <a:pPr marL="171450" marR="0" indent="-171450" algn="l" defTabSz="457200" rtl="0" eaLnBrk="0" fontAlgn="base" latinLnBrk="0" hangingPunct="0">
              <a:lnSpc>
                <a:spcPct val="100000"/>
              </a:lnSpc>
              <a:spcBef>
                <a:spcPct val="30000"/>
              </a:spcBef>
              <a:spcAft>
                <a:spcPct val="0"/>
              </a:spcAft>
              <a:buClr>
                <a:srgbClr val="000000"/>
              </a:buClr>
              <a:buSzPct val="100000"/>
              <a:buFont typeface="Arial" pitchFamily="34" charset="0"/>
              <a:buChar char="•"/>
              <a:tabLst/>
              <a:defRPr/>
            </a:pPr>
            <a:r>
              <a:rPr lang="en-US" i="1" dirty="0" smtClean="0"/>
              <a:t>African Studies Quarterly </a:t>
            </a:r>
            <a:br>
              <a:rPr lang="en-US" i="1" dirty="0" smtClean="0"/>
            </a:br>
            <a:r>
              <a:rPr lang="en-US" i="0" baseline="0" dirty="0" smtClean="0"/>
              <a:t>[Area studies, needs to be OA to actually reach the scholarly community; was OA before OA was a term]</a:t>
            </a:r>
            <a:endParaRPr lang="en-US" i="1" dirty="0" smtClean="0"/>
          </a:p>
          <a:p>
            <a:pPr marL="171450" indent="-171450">
              <a:buFont typeface="Arial" pitchFamily="34" charset="0"/>
              <a:buChar char="•"/>
            </a:pPr>
            <a:r>
              <a:rPr lang="en-US" i="1" dirty="0" smtClean="0"/>
              <a:t>Florida Law Review</a:t>
            </a:r>
            <a:br>
              <a:rPr lang="en-US" i="1" dirty="0" smtClean="0"/>
            </a:br>
            <a:r>
              <a:rPr lang="en-US" i="0" u="none" dirty="0" smtClean="0"/>
              <a:t>Legal studies, so needs to be online to be usable and useful.</a:t>
            </a:r>
            <a:endParaRPr lang="en-US" sz="1200" i="0" u="none" kern="1200" dirty="0" smtClean="0">
              <a:solidFill>
                <a:srgbClr val="000000"/>
              </a:solidFill>
              <a:latin typeface="Times New Roman" pitchFamily="16" charset="0"/>
              <a:ea typeface="+mn-ea"/>
              <a:cs typeface="+mn-cs"/>
            </a:endParaRPr>
          </a:p>
          <a:p>
            <a:pPr marL="171450" indent="-171450">
              <a:buFont typeface="Arial" pitchFamily="34" charset="0"/>
              <a:buChar char="•"/>
            </a:pPr>
            <a:r>
              <a:rPr lang="en-US" sz="1200" i="1" kern="1200" dirty="0" smtClean="0">
                <a:solidFill>
                  <a:srgbClr val="000000"/>
                </a:solidFill>
                <a:latin typeface="Times New Roman" pitchFamily="16" charset="0"/>
                <a:ea typeface="+mn-ea"/>
                <a:cs typeface="+mn-cs"/>
              </a:rPr>
              <a:t>Journal</a:t>
            </a:r>
            <a:r>
              <a:rPr lang="en-US" sz="1200" i="1" kern="1200" baseline="0" dirty="0" smtClean="0">
                <a:solidFill>
                  <a:srgbClr val="000000"/>
                </a:solidFill>
                <a:latin typeface="Times New Roman" pitchFamily="16" charset="0"/>
                <a:ea typeface="+mn-ea"/>
                <a:cs typeface="+mn-cs"/>
              </a:rPr>
              <a:t> of Undergraduate Research</a:t>
            </a:r>
            <a:br>
              <a:rPr lang="en-US" sz="1200" i="1" kern="1200" baseline="0" dirty="0" smtClean="0">
                <a:solidFill>
                  <a:srgbClr val="000000"/>
                </a:solidFill>
                <a:latin typeface="Times New Roman" pitchFamily="16" charset="0"/>
                <a:ea typeface="+mn-ea"/>
                <a:cs typeface="+mn-cs"/>
              </a:rPr>
            </a:br>
            <a:r>
              <a:rPr lang="en-US" sz="1200" i="0" kern="1200" baseline="0" dirty="0" smtClean="0">
                <a:solidFill>
                  <a:srgbClr val="000000"/>
                </a:solidFill>
                <a:latin typeface="Times New Roman" pitchFamily="16" charset="0"/>
                <a:ea typeface="+mn-ea"/>
                <a:cs typeface="+mn-cs"/>
              </a:rPr>
              <a:t>Published originally fully online and continues to do so, and now publishes directly to the IR. </a:t>
            </a:r>
            <a:r>
              <a:rPr lang="en-US" sz="1200" kern="1200" dirty="0" smtClean="0">
                <a:solidFill>
                  <a:srgbClr val="000000"/>
                </a:solidFill>
                <a:latin typeface="Times New Roman" pitchFamily="16" charset="0"/>
                <a:ea typeface="+mn-ea"/>
                <a:cs typeface="+mn-cs"/>
              </a:rPr>
              <a:t>Created to support</a:t>
            </a:r>
            <a:r>
              <a:rPr lang="en-US" sz="1200" kern="1200" baseline="0" dirty="0" smtClean="0">
                <a:solidFill>
                  <a:srgbClr val="000000"/>
                </a:solidFill>
                <a:latin typeface="Times New Roman" pitchFamily="16" charset="0"/>
                <a:ea typeface="+mn-ea"/>
                <a:cs typeface="+mn-cs"/>
              </a:rPr>
              <a:t> and showcase quality undergraduate research and, of necessity, needed to be online to share the research.</a:t>
            </a:r>
            <a:endParaRPr lang="en-US" sz="1200" kern="1200" dirty="0">
              <a:solidFill>
                <a:srgbClr val="000000"/>
              </a:solidFill>
              <a:latin typeface="Times New Roman" pitchFamily="16" charset="0"/>
              <a:ea typeface="+mn-ea"/>
              <a:cs typeface="+mn-cs"/>
            </a:endParaRPr>
          </a:p>
        </p:txBody>
      </p:sp>
      <p:sp>
        <p:nvSpPr>
          <p:cNvPr id="4" name="Slide Number Placeholder 3"/>
          <p:cNvSpPr>
            <a:spLocks noGrp="1"/>
          </p:cNvSpPr>
          <p:nvPr>
            <p:ph type="sldNum" idx="10"/>
          </p:nvPr>
        </p:nvSpPr>
        <p:spPr/>
        <p:txBody>
          <a:bodyPr/>
          <a:lstStyle/>
          <a:p>
            <a:fld id="{53BF1A56-4E03-474D-8755-EA5A0E4FEB1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[Laurie]</a:t>
            </a:r>
          </a:p>
          <a:p>
            <a:r>
              <a:rPr lang="en-US" dirty="0" smtClean="0"/>
              <a:t>Just how much money are those royalty checks worth</a:t>
            </a:r>
            <a:r>
              <a:rPr lang="en-US" baseline="0" dirty="0" smtClean="0"/>
              <a:t> to you? For some scholars, not as much as the widespread dissemination of their work.</a:t>
            </a:r>
            <a:endParaRPr lang="en-US" dirty="0" smtClean="0"/>
          </a:p>
          <a:p>
            <a:endParaRPr lang="en-US" dirty="0" smtClean="0"/>
          </a:p>
          <a:p>
            <a:r>
              <a:rPr lang="en-US" dirty="0" smtClean="0"/>
              <a:t>Recent</a:t>
            </a:r>
            <a:r>
              <a:rPr lang="en-US" baseline="0" dirty="0" smtClean="0"/>
              <a:t> news stories abound of University and Academic presses digitizing their backlists, as well as new initiatives to develop all-digital, open access books from the very start as with California Classical Studies and the ACLS Humanities E-books, and there are new tools to help in this process like Open Monograph Press from the Public Knowledge Project.</a:t>
            </a:r>
          </a:p>
          <a:p>
            <a:endParaRPr lang="en-US" baseline="0" dirty="0" smtClean="0"/>
          </a:p>
          <a:p>
            <a:r>
              <a:rPr lang="en-US" baseline="0" dirty="0" smtClean="0"/>
              <a:t>Included with some of these initiatives are additional efforts to rethink how to successfully do peer review, maintaining the same rigor and quality but trying to grapple with the issues of lengthy time delays. Still other initiatives seek to grapple with core problems. </a:t>
            </a:r>
          </a:p>
          <a:p>
            <a:endParaRPr lang="en-US" baseline="0" dirty="0" smtClean="0"/>
          </a:p>
          <a:p>
            <a:r>
              <a:rPr lang="en-US" baseline="0" dirty="0" smtClean="0"/>
              <a:t>For instance, an article appeared in The Chronicle just last week on a new e-book initiative for Art, Art History, and Architecture from Yale Press. This is critical because art history needs high quality images to be included with their textual arguments. This continues to be extremely difficult and costly in print and digitally because of permissions. The new initiative is supported by a grant from the Mellon Foundation to Yale press specifically to support “how to make digital art-history publishing work better” (</a:t>
            </a:r>
            <a:r>
              <a:rPr lang="en-US" dirty="0" smtClean="0">
                <a:hlinkClick r:id="rId3"/>
              </a:rPr>
              <a:t>http://chronicle.com/article/Hot-Type-Art-Publishers-Look/135068/</a:t>
            </a:r>
            <a:r>
              <a:rPr lang="en-US" dirty="0" smtClean="0"/>
              <a:t>). </a:t>
            </a:r>
          </a:p>
          <a:p>
            <a:endParaRPr lang="en-US" dirty="0" smtClean="0"/>
          </a:p>
          <a:p>
            <a:r>
              <a:rPr lang="en-US" dirty="0" smtClean="0"/>
              <a:t>This sort</a:t>
            </a:r>
            <a:r>
              <a:rPr lang="en-US" baseline="0" dirty="0" smtClean="0"/>
              <a:t> of work is part of an overall trend where publishers, scholars, and our other core collaborators are working together to rethink how we  do scholarship and scholarly communications in the digital age, and a great deal of how we do it ties to why we do it, which again means that more and more of our work is Open Access, even if we don’t necessarily use that term.</a:t>
            </a:r>
            <a:endParaRPr lang="en-US" sz="1200" kern="1200" dirty="0">
              <a:solidFill>
                <a:srgbClr val="000000"/>
              </a:solidFill>
              <a:latin typeface="Times New Roman" pitchFamily="16" charset="0"/>
              <a:ea typeface="+mn-ea"/>
              <a:cs typeface="+mn-cs"/>
            </a:endParaRPr>
          </a:p>
        </p:txBody>
      </p:sp>
      <p:sp>
        <p:nvSpPr>
          <p:cNvPr id="4" name="Slide Number Placeholder 3"/>
          <p:cNvSpPr>
            <a:spLocks noGrp="1"/>
          </p:cNvSpPr>
          <p:nvPr>
            <p:ph type="sldNum" idx="10"/>
          </p:nvPr>
        </p:nvSpPr>
        <p:spPr/>
        <p:txBody>
          <a:bodyPr/>
          <a:lstStyle/>
          <a:p>
            <a:fld id="{53BF1A56-4E03-474D-8755-EA5A0E4FEB1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6/3/11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610AB-9A8A-459B-B798-0F2FA73EEBEC}" type="slidenum">
              <a:rPr lang="en-US" smtClean="0"/>
              <a:pPr/>
              <a:t>‹#›</a:t>
            </a:fld>
            <a:fld id="{EE54AAAA-05D7-4A37-8D0C-A30182AD2D6F}" type="slidenum">
              <a:rPr lang="en-US" smtClean="0"/>
              <a:pPr/>
              <a:t>‹#›</a:t>
            </a:fld>
            <a:endParaRPr lang="en-US"/>
          </a:p>
        </p:txBody>
      </p:sp>
    </p:spTree>
    <p:extLst>
      <p:ext uri="{BB962C8B-B14F-4D97-AF65-F5344CB8AC3E}">
        <p14:creationId xmlns:p14="http://schemas.microsoft.com/office/powerpoint/2010/main" val="154011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6/3/11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70F8C-46B7-4FB8-813F-9B0A6FA2A53D}" type="slidenum">
              <a:rPr lang="en-US" smtClean="0"/>
              <a:pPr/>
              <a:t>‹#›</a:t>
            </a:fld>
            <a:fld id="{F16708F7-575F-4D3B-ADAE-02869DA8A2B3}" type="slidenum">
              <a:rPr lang="en-US" smtClean="0"/>
              <a:pPr/>
              <a:t>‹#›</a:t>
            </a:fld>
            <a:endParaRPr lang="en-US"/>
          </a:p>
        </p:txBody>
      </p:sp>
    </p:spTree>
    <p:extLst>
      <p:ext uri="{BB962C8B-B14F-4D97-AF65-F5344CB8AC3E}">
        <p14:creationId xmlns:p14="http://schemas.microsoft.com/office/powerpoint/2010/main" val="29330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6/3/11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60C94-2DA9-4C76-868E-DAA6B8588FE1}" type="slidenum">
              <a:rPr lang="en-US" smtClean="0"/>
              <a:pPr/>
              <a:t>‹#›</a:t>
            </a:fld>
            <a:fld id="{93DD164C-B862-44CA-A363-AC24643109F0}" type="slidenum">
              <a:rPr lang="en-US" smtClean="0"/>
              <a:pPr/>
              <a:t>‹#›</a:t>
            </a:fld>
            <a:endParaRPr lang="en-US"/>
          </a:p>
        </p:txBody>
      </p:sp>
    </p:spTree>
    <p:extLst>
      <p:ext uri="{BB962C8B-B14F-4D97-AF65-F5344CB8AC3E}">
        <p14:creationId xmlns:p14="http://schemas.microsoft.com/office/powerpoint/2010/main" val="23022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6/3/11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8FA33-546D-469F-90C5-33AB7E85936B}" type="slidenum">
              <a:rPr lang="en-US" smtClean="0"/>
              <a:pPr/>
              <a:t>‹#›</a:t>
            </a:fld>
            <a:fld id="{4A35D9FA-351F-465C-A6BD-6085104D35DA}" type="slidenum">
              <a:rPr lang="en-US" smtClean="0"/>
              <a:pPr/>
              <a:t>‹#›</a:t>
            </a:fld>
            <a:endParaRPr lang="en-US"/>
          </a:p>
        </p:txBody>
      </p:sp>
    </p:spTree>
    <p:extLst>
      <p:ext uri="{BB962C8B-B14F-4D97-AF65-F5344CB8AC3E}">
        <p14:creationId xmlns:p14="http://schemas.microsoft.com/office/powerpoint/2010/main" val="180308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6/3/11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22D93-C6EB-4D67-BAB1-A25C60DDA566}" type="slidenum">
              <a:rPr lang="en-US" smtClean="0"/>
              <a:pPr/>
              <a:t>‹#›</a:t>
            </a:fld>
            <a:fld id="{53EFDC70-FCFE-4AB6-8F14-4F1F2E8806D1}" type="slidenum">
              <a:rPr lang="en-US" smtClean="0"/>
              <a:pPr/>
              <a:t>‹#›</a:t>
            </a:fld>
            <a:endParaRPr lang="en-US"/>
          </a:p>
        </p:txBody>
      </p:sp>
    </p:spTree>
    <p:extLst>
      <p:ext uri="{BB962C8B-B14F-4D97-AF65-F5344CB8AC3E}">
        <p14:creationId xmlns:p14="http://schemas.microsoft.com/office/powerpoint/2010/main" val="415413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6/3/11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51FA5-B3D1-4F42-A88B-F89A379DB211}" type="slidenum">
              <a:rPr lang="en-US" smtClean="0"/>
              <a:pPr/>
              <a:t>‹#›</a:t>
            </a:fld>
            <a:fld id="{519D6C56-0A0C-45AB-A549-4764B4E1BDD9}" type="slidenum">
              <a:rPr lang="en-US" smtClean="0"/>
              <a:pPr/>
              <a:t>‹#›</a:t>
            </a:fld>
            <a:endParaRPr lang="en-US"/>
          </a:p>
        </p:txBody>
      </p:sp>
    </p:spTree>
    <p:extLst>
      <p:ext uri="{BB962C8B-B14F-4D97-AF65-F5344CB8AC3E}">
        <p14:creationId xmlns:p14="http://schemas.microsoft.com/office/powerpoint/2010/main" val="105887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6/3/11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5D0C2D-BB9B-454C-A445-9DCEDCF9C824}" type="slidenum">
              <a:rPr lang="en-US" smtClean="0"/>
              <a:pPr/>
              <a:t>‹#›</a:t>
            </a:fld>
            <a:fld id="{492BD3E5-B345-4622-9371-102510517009}" type="slidenum">
              <a:rPr lang="en-US" smtClean="0"/>
              <a:pPr/>
              <a:t>‹#›</a:t>
            </a:fld>
            <a:endParaRPr lang="en-US"/>
          </a:p>
        </p:txBody>
      </p:sp>
    </p:spTree>
    <p:extLst>
      <p:ext uri="{BB962C8B-B14F-4D97-AF65-F5344CB8AC3E}">
        <p14:creationId xmlns:p14="http://schemas.microsoft.com/office/powerpoint/2010/main" val="232231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6/3/11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8B154-C7DD-42B5-B6A6-AFF06D72FF30}" type="slidenum">
              <a:rPr lang="en-US" smtClean="0"/>
              <a:pPr/>
              <a:t>‹#›</a:t>
            </a:fld>
            <a:fld id="{FE935CD0-39CC-4DDF-84E9-37E5566103F1}" type="slidenum">
              <a:rPr lang="en-US" smtClean="0"/>
              <a:pPr/>
              <a:t>‹#›</a:t>
            </a:fld>
            <a:endParaRPr lang="en-US"/>
          </a:p>
        </p:txBody>
      </p:sp>
    </p:spTree>
    <p:extLst>
      <p:ext uri="{BB962C8B-B14F-4D97-AF65-F5344CB8AC3E}">
        <p14:creationId xmlns:p14="http://schemas.microsoft.com/office/powerpoint/2010/main" val="49669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6/3/11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5198F-4DEB-473C-BE0A-844F644A151E}" type="slidenum">
              <a:rPr lang="en-US" smtClean="0"/>
              <a:pPr/>
              <a:t>‹#›</a:t>
            </a:fld>
            <a:fld id="{F6771BCB-1593-4A4D-9350-980546A031EC}" type="slidenum">
              <a:rPr lang="en-US" smtClean="0"/>
              <a:pPr/>
              <a:t>‹#›</a:t>
            </a:fld>
            <a:endParaRPr lang="en-US"/>
          </a:p>
        </p:txBody>
      </p:sp>
    </p:spTree>
    <p:extLst>
      <p:ext uri="{BB962C8B-B14F-4D97-AF65-F5344CB8AC3E}">
        <p14:creationId xmlns:p14="http://schemas.microsoft.com/office/powerpoint/2010/main" val="98021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6/3/11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3640D-73DB-486A-A69D-0E0868F07D56}" type="slidenum">
              <a:rPr lang="en-US" smtClean="0"/>
              <a:pPr/>
              <a:t>‹#›</a:t>
            </a:fld>
            <a:fld id="{51703975-7C41-491B-AAA3-DBF7FB1180A5}" type="slidenum">
              <a:rPr lang="en-US" smtClean="0"/>
              <a:pPr/>
              <a:t>‹#›</a:t>
            </a:fld>
            <a:endParaRPr lang="en-US"/>
          </a:p>
        </p:txBody>
      </p:sp>
    </p:spTree>
    <p:extLst>
      <p:ext uri="{BB962C8B-B14F-4D97-AF65-F5344CB8AC3E}">
        <p14:creationId xmlns:p14="http://schemas.microsoft.com/office/powerpoint/2010/main" val="46403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6/3/11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31182-8B24-4B85-AEC1-8D10976D65DE}" type="slidenum">
              <a:rPr lang="en-US" smtClean="0"/>
              <a:pPr/>
              <a:t>‹#›</a:t>
            </a:fld>
            <a:fld id="{2A50DE8A-38D3-49FA-8E7F-3C627FA87AB8}" type="slidenum">
              <a:rPr lang="en-US" smtClean="0"/>
              <a:pPr/>
              <a:t>‹#›</a:t>
            </a:fld>
            <a:endParaRPr lang="en-US"/>
          </a:p>
        </p:txBody>
      </p:sp>
    </p:spTree>
    <p:extLst>
      <p:ext uri="{BB962C8B-B14F-4D97-AF65-F5344CB8AC3E}">
        <p14:creationId xmlns:p14="http://schemas.microsoft.com/office/powerpoint/2010/main" val="372246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6/3/11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AC696-9F02-4332-95D0-E33C526E531D}" type="slidenum">
              <a:rPr lang="en-US" smtClean="0"/>
              <a:pPr/>
              <a:t>‹#›</a:t>
            </a:fld>
            <a:fld id="{6A9D74C3-5697-46A3-A2B6-31E3AB224A32}" type="slidenum">
              <a:rPr lang="en-US" smtClean="0"/>
              <a:pPr/>
              <a:t>‹#›</a:t>
            </a:fld>
            <a:endParaRPr lang="en-US"/>
          </a:p>
        </p:txBody>
      </p:sp>
    </p:spTree>
    <p:extLst>
      <p:ext uri="{BB962C8B-B14F-4D97-AF65-F5344CB8AC3E}">
        <p14:creationId xmlns:p14="http://schemas.microsoft.com/office/powerpoint/2010/main" val="305865953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39.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62200"/>
            <a:ext cx="9144000" cy="1468438"/>
          </a:xfrm>
        </p:spPr>
        <p:txBody>
          <a:bodyPr>
            <a:normAutofit fontScale="90000"/>
          </a:bodyPr>
          <a:lstStyle/>
          <a:p>
            <a:pPr algn="ctr"/>
            <a:r>
              <a:rPr lang="en-US" sz="4000" b="1" dirty="0">
                <a:solidFill>
                  <a:schemeClr val="bg1"/>
                </a:solidFill>
                <a:latin typeface="Times New Roman" pitchFamily="18" charset="0"/>
                <a:cs typeface="Times New Roman" pitchFamily="18" charset="0"/>
              </a:rPr>
              <a:t>Open access isn’t just for the sciences: </a:t>
            </a:r>
            <a:r>
              <a:rPr lang="en-US" sz="4000" b="1" dirty="0" smtClean="0">
                <a:solidFill>
                  <a:schemeClr val="bg1"/>
                </a:solidFill>
                <a:latin typeface="Times New Roman" pitchFamily="18" charset="0"/>
                <a:cs typeface="Times New Roman" pitchFamily="18" charset="0"/>
              </a:rPr>
              <a:t/>
            </a:r>
            <a:br>
              <a:rPr lang="en-US" sz="4000" b="1" dirty="0" smtClean="0">
                <a:solidFill>
                  <a:schemeClr val="bg1"/>
                </a:solidFill>
                <a:latin typeface="Times New Roman" pitchFamily="18" charset="0"/>
                <a:cs typeface="Times New Roman" pitchFamily="18" charset="0"/>
              </a:rPr>
            </a:br>
            <a:r>
              <a:rPr lang="en-US" sz="4000" b="1" dirty="0" smtClean="0">
                <a:solidFill>
                  <a:schemeClr val="bg1"/>
                </a:solidFill>
                <a:latin typeface="Times New Roman" pitchFamily="18" charset="0"/>
                <a:cs typeface="Times New Roman" pitchFamily="18" charset="0"/>
              </a:rPr>
              <a:t>Digital </a:t>
            </a:r>
            <a:r>
              <a:rPr lang="en-US" sz="4000" b="1" dirty="0">
                <a:solidFill>
                  <a:schemeClr val="bg1"/>
                </a:solidFill>
                <a:latin typeface="Times New Roman" pitchFamily="18" charset="0"/>
                <a:cs typeface="Times New Roman" pitchFamily="18" charset="0"/>
              </a:rPr>
              <a:t>scholarship in the </a:t>
            </a:r>
            <a:r>
              <a:rPr lang="en-US" sz="4000" b="1" u="sng" dirty="0">
                <a:solidFill>
                  <a:schemeClr val="bg1"/>
                </a:solidFill>
                <a:latin typeface="Times New Roman" pitchFamily="18" charset="0"/>
                <a:cs typeface="Times New Roman" pitchFamily="18" charset="0"/>
              </a:rPr>
              <a:t>humanities</a:t>
            </a:r>
            <a:r>
              <a:rPr lang="en-US" sz="4000" b="1" dirty="0">
                <a:solidFill>
                  <a:schemeClr val="bg1"/>
                </a:solidFill>
                <a:latin typeface="Times New Roman" pitchFamily="18" charset="0"/>
                <a:cs typeface="Times New Roman" pitchFamily="18" charset="0"/>
              </a:rPr>
              <a:t> </a:t>
            </a:r>
            <a:r>
              <a:rPr lang="en-US" sz="4000" b="1" dirty="0" smtClean="0">
                <a:solidFill>
                  <a:schemeClr val="bg1"/>
                </a:solidFill>
                <a:latin typeface="Times New Roman" pitchFamily="18" charset="0"/>
                <a:cs typeface="Times New Roman" pitchFamily="18" charset="0"/>
              </a:rPr>
              <a:t/>
            </a:r>
            <a:br>
              <a:rPr lang="en-US" sz="4000" b="1" dirty="0" smtClean="0">
                <a:solidFill>
                  <a:schemeClr val="bg1"/>
                </a:solidFill>
                <a:latin typeface="Times New Roman" pitchFamily="18" charset="0"/>
                <a:cs typeface="Times New Roman" pitchFamily="18" charset="0"/>
              </a:rPr>
            </a:br>
            <a:r>
              <a:rPr lang="en-US" sz="4000" b="1" dirty="0" smtClean="0">
                <a:solidFill>
                  <a:schemeClr val="bg1"/>
                </a:solidFill>
                <a:latin typeface="Times New Roman" pitchFamily="18" charset="0"/>
                <a:cs typeface="Times New Roman" pitchFamily="18" charset="0"/>
              </a:rPr>
              <a:t>and </a:t>
            </a:r>
            <a:r>
              <a:rPr lang="en-US" sz="4000" b="1" u="sng" dirty="0">
                <a:solidFill>
                  <a:schemeClr val="bg1"/>
                </a:solidFill>
                <a:latin typeface="Times New Roman" pitchFamily="18" charset="0"/>
                <a:cs typeface="Times New Roman" pitchFamily="18" charset="0"/>
              </a:rPr>
              <a:t>social </a:t>
            </a:r>
            <a:r>
              <a:rPr lang="en-US" sz="4000" b="1" u="sng" dirty="0" smtClean="0">
                <a:solidFill>
                  <a:schemeClr val="bg1"/>
                </a:solidFill>
                <a:latin typeface="Times New Roman" pitchFamily="18" charset="0"/>
                <a:cs typeface="Times New Roman" pitchFamily="18" charset="0"/>
              </a:rPr>
              <a:t>sciences</a:t>
            </a:r>
            <a:endParaRPr lang="en-US" sz="4000" dirty="0">
              <a:latin typeface="Times New Roman" pitchFamily="18" charset="0"/>
              <a:cs typeface="Times New Roman" pitchFamily="18" charset="0"/>
            </a:endParaRPr>
          </a:p>
        </p:txBody>
      </p:sp>
      <p:sp>
        <p:nvSpPr>
          <p:cNvPr id="6" name="Date Placeholder 2"/>
          <p:cNvSpPr>
            <a:spLocks noGrp="1"/>
          </p:cNvSpPr>
          <p:nvPr>
            <p:ph type="dt" idx="4294967295"/>
          </p:nvPr>
        </p:nvSpPr>
        <p:spPr>
          <a:xfrm>
            <a:off x="381000" y="6324600"/>
            <a:ext cx="4572000" cy="304800"/>
          </a:xfrm>
        </p:spPr>
        <p:txBody>
          <a:bodyPr/>
          <a:lstStyle/>
          <a:p>
            <a:r>
              <a:rPr lang="en-US" b="1" dirty="0" smtClean="0">
                <a:solidFill>
                  <a:schemeClr val="bg1"/>
                </a:solidFill>
                <a:latin typeface="Times New Roman" pitchFamily="18" charset="0"/>
                <a:cs typeface="Times New Roman" pitchFamily="18" charset="0"/>
              </a:rPr>
              <a:t>UF Open Access Week, 23-24 October 2012</a:t>
            </a:r>
            <a:endParaRPr lang="en-US" b="1" dirty="0">
              <a:solidFill>
                <a:schemeClr val="bg1"/>
              </a:solidFill>
              <a:latin typeface="Times New Roman" pitchFamily="18" charset="0"/>
              <a:cs typeface="Times New Roman" pitchFamily="18" charset="0"/>
            </a:endParaRPr>
          </a:p>
        </p:txBody>
      </p:sp>
      <p:sp>
        <p:nvSpPr>
          <p:cNvPr id="5" name="Rectangle 4"/>
          <p:cNvSpPr/>
          <p:nvPr/>
        </p:nvSpPr>
        <p:spPr bwMode="auto">
          <a:xfrm>
            <a:off x="381000" y="4724400"/>
            <a:ext cx="8763000" cy="1447800"/>
          </a:xfrm>
          <a:prstGeom prst="rect">
            <a:avLst/>
          </a:prstGeom>
          <a:solidFill>
            <a:srgbClr val="E637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r>
              <a:rPr lang="en-US" b="1" dirty="0">
                <a:solidFill>
                  <a:schemeClr val="bg1"/>
                </a:solidFill>
                <a:latin typeface="Times New Roman" pitchFamily="18" charset="0"/>
                <a:cs typeface="Times New Roman" pitchFamily="18" charset="0"/>
              </a:rPr>
              <a:t>Dr. Sophia Krzys Acord, Associate Director, </a:t>
            </a:r>
            <a:br>
              <a:rPr lang="en-US" b="1" dirty="0">
                <a:solidFill>
                  <a:schemeClr val="bg1"/>
                </a:solidFill>
                <a:latin typeface="Times New Roman" pitchFamily="18" charset="0"/>
                <a:cs typeface="Times New Roman" pitchFamily="18" charset="0"/>
              </a:rPr>
            </a:br>
            <a:r>
              <a:rPr lang="en-US" b="1" dirty="0">
                <a:solidFill>
                  <a:schemeClr val="bg1"/>
                </a:solidFill>
                <a:latin typeface="Times New Roman" pitchFamily="18" charset="0"/>
                <a:cs typeface="Times New Roman" pitchFamily="18" charset="0"/>
              </a:rPr>
              <a:t>Center for the Humanities and the Public Sphere</a:t>
            </a:r>
            <a:br>
              <a:rPr lang="en-US" b="1" dirty="0">
                <a:solidFill>
                  <a:schemeClr val="bg1"/>
                </a:solidFill>
                <a:latin typeface="Times New Roman" pitchFamily="18" charset="0"/>
                <a:cs typeface="Times New Roman" pitchFamily="18" charset="0"/>
              </a:rPr>
            </a:br>
            <a:r>
              <a:rPr lang="en-US" b="1" dirty="0">
                <a:solidFill>
                  <a:schemeClr val="bg1"/>
                </a:solidFill>
                <a:latin typeface="Times New Roman" pitchFamily="18" charset="0"/>
                <a:cs typeface="Times New Roman" pitchFamily="18" charset="0"/>
              </a:rPr>
              <a:t/>
            </a:r>
            <a:br>
              <a:rPr lang="en-US" b="1" dirty="0">
                <a:solidFill>
                  <a:schemeClr val="bg1"/>
                </a:solidFill>
                <a:latin typeface="Times New Roman" pitchFamily="18" charset="0"/>
                <a:cs typeface="Times New Roman" pitchFamily="18" charset="0"/>
              </a:rPr>
            </a:br>
            <a:r>
              <a:rPr lang="en-US" b="1" dirty="0">
                <a:solidFill>
                  <a:schemeClr val="bg1"/>
                </a:solidFill>
                <a:latin typeface="Times New Roman" pitchFamily="18" charset="0"/>
                <a:cs typeface="Times New Roman" pitchFamily="18" charset="0"/>
              </a:rPr>
              <a:t>Dr. Laurie Taylor, Digital Humanities Librarian, </a:t>
            </a:r>
            <a:br>
              <a:rPr lang="en-US" b="1" dirty="0">
                <a:solidFill>
                  <a:schemeClr val="bg1"/>
                </a:solidFill>
                <a:latin typeface="Times New Roman" pitchFamily="18" charset="0"/>
                <a:cs typeface="Times New Roman" pitchFamily="18" charset="0"/>
              </a:rPr>
            </a:br>
            <a:r>
              <a:rPr lang="en-US" b="1" dirty="0">
                <a:solidFill>
                  <a:schemeClr val="bg1"/>
                </a:solidFill>
                <a:latin typeface="Times New Roman" pitchFamily="18" charset="0"/>
                <a:cs typeface="Times New Roman" pitchFamily="18" charset="0"/>
              </a:rPr>
              <a:t>UF </a:t>
            </a:r>
            <a:r>
              <a:rPr lang="en-US" b="1" dirty="0" err="1">
                <a:solidFill>
                  <a:schemeClr val="bg1"/>
                </a:solidFill>
                <a:latin typeface="Times New Roman" pitchFamily="18" charset="0"/>
                <a:cs typeface="Times New Roman" pitchFamily="18" charset="0"/>
              </a:rPr>
              <a:t>Smathers</a:t>
            </a:r>
            <a:r>
              <a:rPr lang="en-US" b="1" dirty="0">
                <a:solidFill>
                  <a:schemeClr val="bg1"/>
                </a:solidFill>
                <a:latin typeface="Times New Roman" pitchFamily="18" charset="0"/>
                <a:cs typeface="Times New Roman" pitchFamily="18" charset="0"/>
              </a:rPr>
              <a:t> Libraries</a:t>
            </a:r>
            <a:endParaRPr kumimoji="0" lang="en-US" sz="1800" b="0" i="0" u="none" strike="noStrike" cap="none" normalizeH="0" baseline="0" dirty="0" smtClean="0">
              <a:ln>
                <a:noFill/>
              </a:ln>
              <a:effectLst/>
              <a:latin typeface="Arial" charset="0"/>
              <a:ea typeface="MS Gothic" charset="-128"/>
            </a:endParaRPr>
          </a:p>
        </p:txBody>
      </p:sp>
    </p:spTree>
    <p:extLst>
      <p:ext uri="{BB962C8B-B14F-4D97-AF65-F5344CB8AC3E}">
        <p14:creationId xmlns:p14="http://schemas.microsoft.com/office/powerpoint/2010/main" val="4200208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alpha val="7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132" y="1447800"/>
            <a:ext cx="8229600" cy="4622601"/>
          </a:xfrm>
        </p:spPr>
        <p:txBody>
          <a:bodyPr>
            <a:noAutofit/>
          </a:bodyPr>
          <a:lstStyle/>
          <a:p>
            <a:pPr marL="0" indent="0" algn="just">
              <a:buNone/>
            </a:pPr>
            <a:r>
              <a:rPr lang="en-US" sz="1800" dirty="0" smtClean="0">
                <a:solidFill>
                  <a:schemeClr val="bg1"/>
                </a:solidFill>
                <a:latin typeface="Times New Roman" pitchFamily="16" charset="0"/>
              </a:rPr>
              <a:t>Many </a:t>
            </a:r>
            <a:r>
              <a:rPr lang="en-US" sz="1800" dirty="0">
                <a:solidFill>
                  <a:schemeClr val="bg1"/>
                </a:solidFill>
                <a:latin typeface="Times New Roman" pitchFamily="16" charset="0"/>
              </a:rPr>
              <a:t>disciplinary associations have been dubious of the open access movement, saying that it would hurt their revenues from </a:t>
            </a:r>
            <a:r>
              <a:rPr lang="en-US" sz="1800" dirty="0" smtClean="0">
                <a:solidFill>
                  <a:schemeClr val="bg1"/>
                </a:solidFill>
                <a:latin typeface="Times New Roman" pitchFamily="16" charset="0"/>
              </a:rPr>
              <a:t>journals (either </a:t>
            </a:r>
            <a:r>
              <a:rPr lang="en-US" sz="1800" dirty="0">
                <a:solidFill>
                  <a:schemeClr val="bg1"/>
                </a:solidFill>
                <a:latin typeface="Times New Roman" pitchFamily="16" charset="0"/>
              </a:rPr>
              <a:t>directly through subscriptions or indirectly as an incentive to become a member of the association).</a:t>
            </a:r>
            <a:br>
              <a:rPr lang="en-US" sz="1800" dirty="0">
                <a:solidFill>
                  <a:schemeClr val="bg1"/>
                </a:solidFill>
                <a:latin typeface="Times New Roman" pitchFamily="16" charset="0"/>
              </a:rPr>
            </a:br>
            <a:r>
              <a:rPr lang="en-US" sz="1800" dirty="0" smtClean="0">
                <a:solidFill>
                  <a:schemeClr val="bg1"/>
                </a:solidFill>
                <a:latin typeface="Times New Roman" pitchFamily="16" charset="0"/>
              </a:rPr>
              <a:t>[Rosemary] </a:t>
            </a:r>
            <a:r>
              <a:rPr lang="en-US" sz="1800" dirty="0" err="1" smtClean="0">
                <a:solidFill>
                  <a:schemeClr val="bg1"/>
                </a:solidFill>
                <a:latin typeface="Times New Roman" pitchFamily="16" charset="0"/>
              </a:rPr>
              <a:t>Feal</a:t>
            </a:r>
            <a:r>
              <a:rPr lang="en-US" sz="1800" dirty="0" smtClean="0">
                <a:solidFill>
                  <a:schemeClr val="bg1"/>
                </a:solidFill>
                <a:latin typeface="Times New Roman" pitchFamily="16" charset="0"/>
              </a:rPr>
              <a:t> [Executive Director] said </a:t>
            </a:r>
            <a:r>
              <a:rPr lang="en-US" sz="1800" dirty="0">
                <a:solidFill>
                  <a:schemeClr val="bg1"/>
                </a:solidFill>
                <a:latin typeface="Times New Roman" pitchFamily="16" charset="0"/>
              </a:rPr>
              <a:t>she did not share those concerns. </a:t>
            </a:r>
            <a:endParaRPr lang="en-US" sz="1800" dirty="0" smtClean="0">
              <a:solidFill>
                <a:schemeClr val="bg1"/>
              </a:solidFill>
              <a:latin typeface="Times New Roman" pitchFamily="16" charset="0"/>
            </a:endParaRPr>
          </a:p>
          <a:p>
            <a:pPr marL="0" indent="0" algn="just">
              <a:buNone/>
            </a:pPr>
            <a:endParaRPr lang="en-US" sz="1800" dirty="0">
              <a:solidFill>
                <a:schemeClr val="bg1"/>
              </a:solidFill>
              <a:latin typeface="Times New Roman" pitchFamily="16" charset="0"/>
            </a:endParaRPr>
          </a:p>
          <a:p>
            <a:pPr marL="0" indent="0" algn="just">
              <a:buNone/>
            </a:pPr>
            <a:r>
              <a:rPr lang="en-US" sz="1800" dirty="0" smtClean="0">
                <a:solidFill>
                  <a:schemeClr val="bg1"/>
                </a:solidFill>
                <a:latin typeface="Times New Roman" pitchFamily="16" charset="0"/>
              </a:rPr>
              <a:t>"</a:t>
            </a:r>
            <a:r>
              <a:rPr lang="en-US" sz="1800" dirty="0">
                <a:solidFill>
                  <a:schemeClr val="bg1"/>
                </a:solidFill>
                <a:latin typeface="Times New Roman" pitchFamily="16" charset="0"/>
              </a:rPr>
              <a:t>We believe the value of </a:t>
            </a:r>
            <a:r>
              <a:rPr lang="en-US" sz="1800" i="1" dirty="0">
                <a:solidFill>
                  <a:schemeClr val="bg1"/>
                </a:solidFill>
                <a:latin typeface="Times New Roman" pitchFamily="16" charset="0"/>
              </a:rPr>
              <a:t>PMLA</a:t>
            </a:r>
            <a:r>
              <a:rPr lang="en-US" sz="1800" dirty="0">
                <a:solidFill>
                  <a:schemeClr val="bg1"/>
                </a:solidFill>
                <a:latin typeface="Times New Roman" pitchFamily="16" charset="0"/>
              </a:rPr>
              <a:t> is not just the individual article, but the curation </a:t>
            </a:r>
            <a:r>
              <a:rPr lang="en-US" sz="1800" dirty="0" smtClean="0">
                <a:solidFill>
                  <a:schemeClr val="bg1"/>
                </a:solidFill>
                <a:latin typeface="Times New Roman" pitchFamily="16" charset="0"/>
              </a:rPr>
              <a:t>of </a:t>
            </a:r>
            <a:r>
              <a:rPr lang="en-US" sz="1800" dirty="0">
                <a:solidFill>
                  <a:schemeClr val="bg1"/>
                </a:solidFill>
                <a:latin typeface="Times New Roman" pitchFamily="16" charset="0"/>
              </a:rPr>
              <a:t>the issue," </a:t>
            </a:r>
            <a:r>
              <a:rPr lang="en-US" sz="1800" dirty="0" smtClean="0">
                <a:solidFill>
                  <a:schemeClr val="bg1"/>
                </a:solidFill>
                <a:latin typeface="Times New Roman" pitchFamily="16" charset="0"/>
              </a:rPr>
              <a:t>she </a:t>
            </a:r>
            <a:r>
              <a:rPr lang="en-US" sz="1800" dirty="0">
                <a:solidFill>
                  <a:schemeClr val="bg1"/>
                </a:solidFill>
                <a:latin typeface="Times New Roman" pitchFamily="16" charset="0"/>
              </a:rPr>
              <a:t>said. </a:t>
            </a:r>
            <a:r>
              <a:rPr lang="en-US" sz="1800" i="1" dirty="0">
                <a:solidFill>
                  <a:schemeClr val="bg1"/>
                </a:solidFill>
                <a:latin typeface="Times New Roman" pitchFamily="16" charset="0"/>
              </a:rPr>
              <a:t>PMLA </a:t>
            </a:r>
            <a:r>
              <a:rPr lang="en-US" sz="1800" dirty="0">
                <a:solidFill>
                  <a:schemeClr val="bg1"/>
                </a:solidFill>
                <a:latin typeface="Times New Roman" pitchFamily="16" charset="0"/>
              </a:rPr>
              <a:t>regularly includes thematic issues or issues where articles relate to one another. While there will be value in reading </a:t>
            </a:r>
            <a:r>
              <a:rPr lang="en-US" sz="1800" dirty="0" smtClean="0">
                <a:solidFill>
                  <a:schemeClr val="bg1"/>
                </a:solidFill>
                <a:latin typeface="Times New Roman" pitchFamily="16" charset="0"/>
              </a:rPr>
              <a:t>individual </a:t>
            </a:r>
            <a:r>
              <a:rPr lang="en-US" sz="1800" dirty="0">
                <a:solidFill>
                  <a:schemeClr val="bg1"/>
                </a:solidFill>
                <a:latin typeface="Times New Roman" pitchFamily="16" charset="0"/>
              </a:rPr>
              <a:t>articles, she said, that does not replace the journal. Further, she said, the individual articles posted elsewhere could attract </a:t>
            </a:r>
            <a:r>
              <a:rPr lang="en-US" sz="1800" dirty="0" smtClean="0">
                <a:solidFill>
                  <a:schemeClr val="bg1"/>
                </a:solidFill>
                <a:latin typeface="Times New Roman" pitchFamily="16" charset="0"/>
              </a:rPr>
              <a:t>interest </a:t>
            </a:r>
            <a:r>
              <a:rPr lang="en-US" sz="1800" dirty="0">
                <a:solidFill>
                  <a:schemeClr val="bg1"/>
                </a:solidFill>
                <a:latin typeface="Times New Roman" pitchFamily="16" charset="0"/>
              </a:rPr>
              <a:t>to the journal. </a:t>
            </a:r>
            <a:r>
              <a:rPr lang="en-US" sz="1800" dirty="0" smtClean="0">
                <a:solidFill>
                  <a:schemeClr val="bg1"/>
                </a:solidFill>
                <a:latin typeface="Times New Roman" pitchFamily="16" charset="0"/>
              </a:rPr>
              <a:t>The </a:t>
            </a:r>
            <a:r>
              <a:rPr lang="en-US" sz="1800" dirty="0">
                <a:solidFill>
                  <a:schemeClr val="bg1"/>
                </a:solidFill>
                <a:latin typeface="Times New Roman" pitchFamily="16" charset="0"/>
              </a:rPr>
              <a:t>MLA's journal policies tend to be watched by many humanities related associations, and </a:t>
            </a:r>
            <a:r>
              <a:rPr lang="en-US" sz="1800" dirty="0" err="1">
                <a:solidFill>
                  <a:schemeClr val="bg1"/>
                </a:solidFill>
                <a:latin typeface="Times New Roman" pitchFamily="16" charset="0"/>
              </a:rPr>
              <a:t>Feal</a:t>
            </a:r>
            <a:r>
              <a:rPr lang="en-US" sz="1800" dirty="0">
                <a:solidFill>
                  <a:schemeClr val="bg1"/>
                </a:solidFill>
                <a:latin typeface="Times New Roman" pitchFamily="16" charset="0"/>
              </a:rPr>
              <a:t> said she hoped the </a:t>
            </a:r>
            <a:r>
              <a:rPr lang="en-US" sz="1800" dirty="0" smtClean="0">
                <a:solidFill>
                  <a:schemeClr val="bg1"/>
                </a:solidFill>
                <a:latin typeface="Times New Roman" pitchFamily="16" charset="0"/>
              </a:rPr>
              <a:t> MLA </a:t>
            </a:r>
            <a:r>
              <a:rPr lang="en-US" sz="1800" dirty="0">
                <a:solidFill>
                  <a:schemeClr val="bg1"/>
                </a:solidFill>
                <a:latin typeface="Times New Roman" pitchFamily="16" charset="0"/>
              </a:rPr>
              <a:t>change would have an influence in encouraging open access. "While recognizing that each association and journal has its own </a:t>
            </a:r>
            <a:r>
              <a:rPr lang="en-US" sz="1800" dirty="0" smtClean="0">
                <a:solidFill>
                  <a:schemeClr val="bg1"/>
                </a:solidFill>
                <a:latin typeface="Times New Roman" pitchFamily="16" charset="0"/>
              </a:rPr>
              <a:t>business </a:t>
            </a:r>
            <a:r>
              <a:rPr lang="en-US" sz="1800" dirty="0">
                <a:solidFill>
                  <a:schemeClr val="bg1"/>
                </a:solidFill>
                <a:latin typeface="Times New Roman" pitchFamily="16" charset="0"/>
              </a:rPr>
              <a:t>model, we hope that they will find ways, like the MLA, to disseminate their scholarship </a:t>
            </a:r>
            <a:r>
              <a:rPr lang="en-US" sz="1800" dirty="0" smtClean="0">
                <a:solidFill>
                  <a:schemeClr val="bg1"/>
                </a:solidFill>
                <a:latin typeface="Times New Roman" pitchFamily="16" charset="0"/>
              </a:rPr>
              <a:t>broadly.” 	</a:t>
            </a:r>
          </a:p>
          <a:p>
            <a:pPr marL="0" indent="0" algn="just">
              <a:buNone/>
            </a:pPr>
            <a:endParaRPr lang="en-US" sz="1800" b="1" i="1" dirty="0">
              <a:solidFill>
                <a:schemeClr val="bg1"/>
              </a:solidFill>
              <a:latin typeface="Times New Roman" pitchFamily="16" charset="0"/>
            </a:endParaRPr>
          </a:p>
          <a:p>
            <a:pPr marL="0" indent="0" algn="just">
              <a:buNone/>
            </a:pPr>
            <a:r>
              <a:rPr lang="en-US" sz="1800" b="1" i="1" dirty="0" smtClean="0">
                <a:solidFill>
                  <a:schemeClr val="bg1"/>
                </a:solidFill>
                <a:latin typeface="Times New Roman" pitchFamily="16" charset="0"/>
              </a:rPr>
              <a:t>							</a:t>
            </a:r>
            <a:r>
              <a:rPr lang="en-US" sz="1800" b="1" i="1" dirty="0" err="1" smtClean="0">
                <a:solidFill>
                  <a:schemeClr val="bg1"/>
                </a:solidFill>
                <a:latin typeface="Times New Roman" pitchFamily="16" charset="0"/>
              </a:rPr>
              <a:t>InsideHigherEd</a:t>
            </a:r>
            <a:endParaRPr lang="en-US" sz="1800" b="1" i="1" dirty="0">
              <a:solidFill>
                <a:schemeClr val="bg1"/>
              </a:solidFill>
            </a:endParaRPr>
          </a:p>
        </p:txBody>
      </p:sp>
      <p:pic>
        <p:nvPicPr>
          <p:cNvPr id="9" name="Picture 2" descr="M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935523"/>
            <a:ext cx="2531916" cy="77007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657600" y="0"/>
            <a:ext cx="5448300" cy="1143000"/>
          </a:xfrm>
          <a:prstGeom prst="rect">
            <a:avLst/>
          </a:prstGeom>
          <a:noFill/>
          <a:ln w="9525">
            <a:noFill/>
            <a:round/>
            <a:headEnd/>
            <a:tailEnd/>
          </a:ln>
          <a:effectLst/>
        </p:spPr>
        <p:txBody>
          <a:bodyPr vert="horz" wrap="square" lIns="90000" tIns="45000" rIns="90000" bIns="45000" numCol="1" anchor="ctr" anchorCtr="0" compatLnSpc="1">
            <a:prstTxWarp prst="textNoShape">
              <a:avLst/>
            </a:prstTxWarp>
          </a:bodyPr>
          <a:lstStyle>
            <a:lvl1pPr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2pPr>
            <a:lvl3pPr marL="1143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3pPr>
            <a:lvl4pPr marL="1600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4pPr>
            <a:lvl5pPr marL="20574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9pPr>
          </a:lstStyle>
          <a:p>
            <a:pPr algn="ctr"/>
            <a:r>
              <a:rPr lang="en-US" sz="2800" b="1" dirty="0">
                <a:solidFill>
                  <a:schemeClr val="bg1"/>
                </a:solidFill>
                <a:latin typeface="Times New Roman" pitchFamily="18" charset="0"/>
                <a:cs typeface="Times New Roman" pitchFamily="18" charset="0"/>
              </a:rPr>
              <a:t> Open Access Policies by Scholarly Societies &amp; </a:t>
            </a:r>
            <a:r>
              <a:rPr lang="en-US" sz="2800" b="1" dirty="0" smtClean="0">
                <a:solidFill>
                  <a:schemeClr val="bg1"/>
                </a:solidFill>
                <a:latin typeface="Times New Roman" pitchFamily="18" charset="0"/>
                <a:cs typeface="Times New Roman" pitchFamily="18" charset="0"/>
              </a:rPr>
              <a:t>Communities</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90117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alpha val="7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953000"/>
          </a:xfrm>
        </p:spPr>
        <p:txBody>
          <a:bodyPr>
            <a:normAutofit/>
          </a:bodyPr>
          <a:lstStyle/>
          <a:p>
            <a:pPr marL="0" indent="0">
              <a:buNone/>
            </a:pPr>
            <a:r>
              <a:rPr lang="en-US" sz="2600" dirty="0" smtClean="0">
                <a:solidFill>
                  <a:schemeClr val="bg1"/>
                </a:solidFill>
                <a:latin typeface="Times New Roman" pitchFamily="16" charset="0"/>
              </a:rPr>
              <a:t>“</a:t>
            </a:r>
            <a:r>
              <a:rPr lang="en-US" sz="2600" dirty="0">
                <a:solidFill>
                  <a:schemeClr val="bg1"/>
                </a:solidFill>
                <a:latin typeface="Times New Roman" pitchFamily="16" charset="0"/>
              </a:rPr>
              <a:t>The current system of access to journal content certainly contains elements of </a:t>
            </a:r>
            <a:r>
              <a:rPr lang="en-US" sz="2600" dirty="0" smtClean="0">
                <a:solidFill>
                  <a:schemeClr val="bg1"/>
                </a:solidFill>
                <a:latin typeface="Times New Roman" pitchFamily="16" charset="0"/>
              </a:rPr>
              <a:t>unfairness […]. </a:t>
            </a:r>
            <a:r>
              <a:rPr lang="en-US" sz="2600" dirty="0">
                <a:solidFill>
                  <a:schemeClr val="bg1"/>
                </a:solidFill>
                <a:latin typeface="Times New Roman" pitchFamily="16" charset="0"/>
              </a:rPr>
              <a:t>But solutions that ignore the wide differences between the respective landscapes of science and humanities journals generate new, and more difficult, dilemmas. Requiring authors to pay the costs of their own publications is not the answer. The AHA suggests that historians begin thoughtful conversations at their own institutions and participate in the discussions that we will initiate at our annual meeting, our web site and other appropriate venues</a:t>
            </a:r>
            <a:r>
              <a:rPr lang="en-US" sz="2600" dirty="0" smtClean="0">
                <a:solidFill>
                  <a:schemeClr val="bg1"/>
                </a:solidFill>
                <a:latin typeface="Times New Roman" pitchFamily="16" charset="0"/>
              </a:rPr>
              <a:t>.”</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096000"/>
            <a:ext cx="4286849" cy="400106"/>
          </a:xfrm>
          <a:prstGeom prst="rect">
            <a:avLst/>
          </a:prstGeom>
        </p:spPr>
      </p:pic>
      <p:sp>
        <p:nvSpPr>
          <p:cNvPr id="5" name="Title 1"/>
          <p:cNvSpPr txBox="1">
            <a:spLocks/>
          </p:cNvSpPr>
          <p:nvPr/>
        </p:nvSpPr>
        <p:spPr bwMode="auto">
          <a:xfrm>
            <a:off x="3657600" y="0"/>
            <a:ext cx="5448300" cy="1143000"/>
          </a:xfrm>
          <a:prstGeom prst="rect">
            <a:avLst/>
          </a:prstGeom>
          <a:noFill/>
          <a:ln w="9525">
            <a:noFill/>
            <a:round/>
            <a:headEnd/>
            <a:tailEnd/>
          </a:ln>
          <a:effectLst/>
        </p:spPr>
        <p:txBody>
          <a:bodyPr vert="horz" wrap="square" lIns="90000" tIns="45000" rIns="90000" bIns="45000" numCol="1" anchor="ctr" anchorCtr="0" compatLnSpc="1">
            <a:prstTxWarp prst="textNoShape">
              <a:avLst/>
            </a:prstTxWarp>
          </a:bodyPr>
          <a:lstStyle>
            <a:lvl1pPr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2pPr>
            <a:lvl3pPr marL="1143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3pPr>
            <a:lvl4pPr marL="1600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4pPr>
            <a:lvl5pPr marL="20574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9pPr>
          </a:lstStyle>
          <a:p>
            <a:pPr algn="ctr"/>
            <a:r>
              <a:rPr lang="en-US" sz="2800" b="1" dirty="0">
                <a:solidFill>
                  <a:schemeClr val="bg1"/>
                </a:solidFill>
                <a:latin typeface="Times New Roman" pitchFamily="18" charset="0"/>
                <a:cs typeface="Times New Roman" pitchFamily="18" charset="0"/>
              </a:rPr>
              <a:t> Open Access Policies by Scholarly Societies &amp; </a:t>
            </a:r>
            <a:r>
              <a:rPr lang="en-US" sz="2800" b="1" dirty="0" smtClean="0">
                <a:solidFill>
                  <a:schemeClr val="bg1"/>
                </a:solidFill>
                <a:latin typeface="Times New Roman" pitchFamily="18" charset="0"/>
                <a:cs typeface="Times New Roman" pitchFamily="18" charset="0"/>
              </a:rPr>
              <a:t>Communities</a:t>
            </a:r>
            <a:endParaRPr lang="en-US" sz="2800" b="1" dirty="0">
              <a:solidFill>
                <a:schemeClr val="bg1"/>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alpha val="7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SCOAP</a:t>
            </a:r>
            <a:r>
              <a:rPr lang="en-US" baseline="30000" dirty="0" smtClean="0"/>
              <a:t>3</a:t>
            </a:r>
            <a:r>
              <a:rPr lang="en-US" dirty="0" smtClean="0"/>
              <a:t> - Sponsoring </a:t>
            </a:r>
            <a:r>
              <a:rPr lang="en-US" dirty="0"/>
              <a:t>Consortium for Open Access Publishing in Particle Physics</a:t>
            </a:r>
            <a:endParaRPr lang="en-US" dirty="0" smtClean="0"/>
          </a:p>
          <a:p>
            <a:endParaRPr lang="en-US" dirty="0"/>
          </a:p>
        </p:txBody>
      </p:sp>
      <p:pic>
        <p:nvPicPr>
          <p:cNvPr id="2052" name="Picture 4" descr="http://scoap3.org/images/logo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52600"/>
            <a:ext cx="2133600" cy="1746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63" y="1395663"/>
            <a:ext cx="8916537" cy="4572000"/>
          </a:xfrm>
          <a:prstGeom prst="rect">
            <a:avLst/>
          </a:prstGeom>
        </p:spPr>
      </p:pic>
      <p:sp>
        <p:nvSpPr>
          <p:cNvPr id="7" name="Title 1"/>
          <p:cNvSpPr txBox="1">
            <a:spLocks/>
          </p:cNvSpPr>
          <p:nvPr/>
        </p:nvSpPr>
        <p:spPr bwMode="auto">
          <a:xfrm>
            <a:off x="3657600" y="0"/>
            <a:ext cx="5448300" cy="1143000"/>
          </a:xfrm>
          <a:prstGeom prst="rect">
            <a:avLst/>
          </a:prstGeom>
          <a:noFill/>
          <a:ln w="9525">
            <a:noFill/>
            <a:round/>
            <a:headEnd/>
            <a:tailEnd/>
          </a:ln>
          <a:effectLst/>
        </p:spPr>
        <p:txBody>
          <a:bodyPr vert="horz" wrap="square" lIns="90000" tIns="45000" rIns="90000" bIns="45000" numCol="1" anchor="ctr" anchorCtr="0" compatLnSpc="1">
            <a:prstTxWarp prst="textNoShape">
              <a:avLst/>
            </a:prstTxWarp>
          </a:bodyPr>
          <a:lstStyle>
            <a:lvl1pPr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2pPr>
            <a:lvl3pPr marL="1143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3pPr>
            <a:lvl4pPr marL="1600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4pPr>
            <a:lvl5pPr marL="20574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9pPr>
          </a:lstStyle>
          <a:p>
            <a:pPr algn="ctr"/>
            <a:r>
              <a:rPr lang="en-US" sz="2800" b="1" dirty="0">
                <a:solidFill>
                  <a:schemeClr val="bg1"/>
                </a:solidFill>
                <a:latin typeface="Times New Roman" pitchFamily="18" charset="0"/>
                <a:cs typeface="Times New Roman" pitchFamily="18" charset="0"/>
              </a:rPr>
              <a:t> Open Access Policies by Scholarly Societies &amp; </a:t>
            </a:r>
            <a:r>
              <a:rPr lang="en-US" sz="2800" b="1" dirty="0" smtClean="0">
                <a:solidFill>
                  <a:schemeClr val="bg1"/>
                </a:solidFill>
                <a:latin typeface="Times New Roman" pitchFamily="18" charset="0"/>
                <a:cs typeface="Times New Roman" pitchFamily="18" charset="0"/>
              </a:rPr>
              <a:t>Communities</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9377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alpha val="70000"/>
          </a:srgbClr>
        </a:solidFill>
        <a:effectLst/>
      </p:bgPr>
    </p:bg>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3" cstate="print"/>
          <a:srcRect/>
          <a:stretch>
            <a:fillRect/>
          </a:stretch>
        </p:blipFill>
        <p:spPr bwMode="auto">
          <a:xfrm>
            <a:off x="6705600" y="4419600"/>
            <a:ext cx="2286000" cy="2224216"/>
          </a:xfrm>
          <a:prstGeom prst="rect">
            <a:avLst/>
          </a:prstGeom>
          <a:noFill/>
          <a:ln w="9525" algn="ctr">
            <a:noFill/>
            <a:miter lim="800000"/>
            <a:headEnd/>
            <a:tailEnd/>
          </a:ln>
        </p:spPr>
      </p:pic>
      <p:sp>
        <p:nvSpPr>
          <p:cNvPr id="26627" name="Rectangle 3"/>
          <p:cNvSpPr>
            <a:spLocks noGrp="1" noChangeArrowheads="1"/>
          </p:cNvSpPr>
          <p:nvPr>
            <p:ph idx="1"/>
          </p:nvPr>
        </p:nvSpPr>
        <p:spPr>
          <a:xfrm>
            <a:off x="152400" y="1447800"/>
            <a:ext cx="6400800" cy="5410200"/>
          </a:xfrm>
        </p:spPr>
        <p:txBody>
          <a:bodyPr>
            <a:normAutofit/>
          </a:bodyPr>
          <a:lstStyle/>
          <a:p>
            <a:r>
              <a:rPr lang="en-US" sz="2400" dirty="0" smtClean="0">
                <a:solidFill>
                  <a:schemeClr val="bg1"/>
                </a:solidFill>
                <a:latin typeface="Times New Roman" pitchFamily="18" charset="0"/>
                <a:cs typeface="Times New Roman" pitchFamily="18" charset="0"/>
              </a:rPr>
              <a:t>Incentivize senior faculty to establish high-quality refereed OA outlets.</a:t>
            </a:r>
          </a:p>
          <a:p>
            <a:r>
              <a:rPr lang="en-US" sz="2400" dirty="0" smtClean="0">
                <a:solidFill>
                  <a:schemeClr val="bg1"/>
                </a:solidFill>
                <a:latin typeface="Times New Roman" pitchFamily="18" charset="0"/>
                <a:cs typeface="Times New Roman" pitchFamily="18" charset="0"/>
              </a:rPr>
              <a:t>Treat dissertations and creative works differently to avoid impeding the publishing process.</a:t>
            </a:r>
          </a:p>
          <a:p>
            <a:r>
              <a:rPr lang="en-US" sz="2400" dirty="0" smtClean="0">
                <a:solidFill>
                  <a:schemeClr val="bg1"/>
                </a:solidFill>
                <a:latin typeface="Times New Roman" pitchFamily="18" charset="0"/>
                <a:cs typeface="Times New Roman" pitchFamily="18" charset="0"/>
              </a:rPr>
              <a:t>Think about primary and secondary sources as two sides of the same OA coin.</a:t>
            </a:r>
          </a:p>
          <a:p>
            <a:r>
              <a:rPr lang="en-US" sz="2400" dirty="0" smtClean="0">
                <a:solidFill>
                  <a:schemeClr val="bg1"/>
                </a:solidFill>
                <a:latin typeface="Times New Roman" pitchFamily="18" charset="0"/>
                <a:cs typeface="Times New Roman" pitchFamily="18" charset="0"/>
              </a:rPr>
              <a:t>Think creatively about ways that Universities can distribute subscription fees to support the costs of publishing for scholarly societies.</a:t>
            </a:r>
            <a:endParaRPr lang="en-US" sz="2400" dirty="0" smtClean="0">
              <a:latin typeface="Times New Roman" pitchFamily="18" charset="0"/>
              <a:cs typeface="Times New Roman" pitchFamily="18" charset="0"/>
            </a:endParaRPr>
          </a:p>
          <a:p>
            <a:pPr eaLnBrk="1" hangingPunct="1"/>
            <a:endParaRPr lang="en-US" sz="2400" b="1" dirty="0" smtClean="0">
              <a:latin typeface="Times New Roman" pitchFamily="18" charset="0"/>
              <a:cs typeface="Times New Roman" pitchFamily="18" charset="0"/>
            </a:endParaRPr>
          </a:p>
        </p:txBody>
      </p:sp>
      <p:sp>
        <p:nvSpPr>
          <p:cNvPr id="6" name="Title 1"/>
          <p:cNvSpPr txBox="1">
            <a:spLocks/>
          </p:cNvSpPr>
          <p:nvPr/>
        </p:nvSpPr>
        <p:spPr bwMode="auto">
          <a:xfrm>
            <a:off x="3657600" y="0"/>
            <a:ext cx="5448300" cy="1143000"/>
          </a:xfrm>
          <a:prstGeom prst="rect">
            <a:avLst/>
          </a:prstGeom>
          <a:noFill/>
          <a:ln w="9525">
            <a:noFill/>
            <a:round/>
            <a:headEnd/>
            <a:tailEnd/>
          </a:ln>
          <a:effectLst/>
        </p:spPr>
        <p:txBody>
          <a:bodyPr vert="horz" wrap="square" lIns="90000" tIns="45000" rIns="90000" bIns="45000" numCol="1" anchor="ctr" anchorCtr="0" compatLnSpc="1">
            <a:prstTxWarp prst="textNoShape">
              <a:avLst/>
            </a:prstTxWarp>
          </a:bodyPr>
          <a:lstStyle>
            <a:lvl1pPr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2pPr>
            <a:lvl3pPr marL="1143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3pPr>
            <a:lvl4pPr marL="1600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4pPr>
            <a:lvl5pPr marL="20574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9pPr>
          </a:lstStyle>
          <a:p>
            <a:pPr algn="ctr"/>
            <a:r>
              <a:rPr lang="en-US" sz="2800" b="1" dirty="0">
                <a:solidFill>
                  <a:schemeClr val="bg1"/>
                </a:solidFill>
                <a:latin typeface="Times New Roman" pitchFamily="18" charset="0"/>
                <a:cs typeface="Times New Roman" pitchFamily="18" charset="0"/>
              </a:rPr>
              <a:t>Considerations Moving </a:t>
            </a:r>
            <a:r>
              <a:rPr lang="en-US" sz="2800" b="1" dirty="0" smtClean="0">
                <a:solidFill>
                  <a:schemeClr val="bg1"/>
                </a:solidFill>
                <a:latin typeface="Times New Roman" pitchFamily="18" charset="0"/>
                <a:cs typeface="Times New Roman" pitchFamily="18" charset="0"/>
              </a:rPr>
              <a:t>Forward</a:t>
            </a:r>
            <a:endParaRPr lang="en-U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62200"/>
            <a:ext cx="9144000" cy="1468438"/>
          </a:xfrm>
        </p:spPr>
        <p:txBody>
          <a:bodyPr/>
          <a:lstStyle/>
          <a:p>
            <a:pPr algn="ctr"/>
            <a:r>
              <a:rPr lang="en-US" sz="6000" b="1" dirty="0" smtClean="0">
                <a:solidFill>
                  <a:schemeClr val="bg1"/>
                </a:solidFill>
                <a:latin typeface="Times New Roman" pitchFamily="18" charset="0"/>
                <a:cs typeface="Times New Roman" pitchFamily="18" charset="0"/>
              </a:rPr>
              <a:t>Thank you</a:t>
            </a:r>
            <a:endParaRPr lang="en-US" sz="6000" dirty="0">
              <a:latin typeface="Times New Roman" pitchFamily="18" charset="0"/>
              <a:cs typeface="Times New Roman" pitchFamily="18" charset="0"/>
            </a:endParaRPr>
          </a:p>
        </p:txBody>
      </p:sp>
      <p:sp>
        <p:nvSpPr>
          <p:cNvPr id="6" name="Date Placeholder 2"/>
          <p:cNvSpPr>
            <a:spLocks noGrp="1"/>
          </p:cNvSpPr>
          <p:nvPr>
            <p:ph type="dt" idx="4294967295"/>
          </p:nvPr>
        </p:nvSpPr>
        <p:spPr>
          <a:xfrm>
            <a:off x="381000" y="6324600"/>
            <a:ext cx="4572000" cy="304800"/>
          </a:xfrm>
        </p:spPr>
        <p:txBody>
          <a:bodyPr/>
          <a:lstStyle/>
          <a:p>
            <a:r>
              <a:rPr lang="en-US" b="1" dirty="0" smtClean="0">
                <a:solidFill>
                  <a:schemeClr val="bg1"/>
                </a:solidFill>
                <a:latin typeface="Times New Roman" pitchFamily="18" charset="0"/>
                <a:cs typeface="Times New Roman" pitchFamily="18" charset="0"/>
              </a:rPr>
              <a:t>UF Open Access Week, 23-24 October 2012</a:t>
            </a:r>
            <a:endParaRPr lang="en-US" b="1" dirty="0">
              <a:solidFill>
                <a:schemeClr val="bg1"/>
              </a:solidFill>
              <a:latin typeface="Times New Roman" pitchFamily="18" charset="0"/>
              <a:cs typeface="Times New Roman" pitchFamily="18" charset="0"/>
            </a:endParaRPr>
          </a:p>
        </p:txBody>
      </p:sp>
      <p:sp>
        <p:nvSpPr>
          <p:cNvPr id="5" name="Rectangle 4"/>
          <p:cNvSpPr/>
          <p:nvPr/>
        </p:nvSpPr>
        <p:spPr bwMode="auto">
          <a:xfrm>
            <a:off x="381000" y="4724400"/>
            <a:ext cx="8763000" cy="1447800"/>
          </a:xfrm>
          <a:prstGeom prst="rect">
            <a:avLst/>
          </a:prstGeom>
          <a:solidFill>
            <a:srgbClr val="E637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r>
              <a:rPr lang="en-US" b="1" dirty="0">
                <a:solidFill>
                  <a:schemeClr val="bg1"/>
                </a:solidFill>
                <a:latin typeface="Times New Roman" pitchFamily="18" charset="0"/>
                <a:cs typeface="Times New Roman" pitchFamily="18" charset="0"/>
              </a:rPr>
              <a:t>Dr. Sophia Krzys Acord, Associate Director, </a:t>
            </a:r>
            <a:br>
              <a:rPr lang="en-US" b="1" dirty="0">
                <a:solidFill>
                  <a:schemeClr val="bg1"/>
                </a:solidFill>
                <a:latin typeface="Times New Roman" pitchFamily="18" charset="0"/>
                <a:cs typeface="Times New Roman" pitchFamily="18" charset="0"/>
              </a:rPr>
            </a:br>
            <a:r>
              <a:rPr lang="en-US" b="1" dirty="0">
                <a:solidFill>
                  <a:schemeClr val="bg1"/>
                </a:solidFill>
                <a:latin typeface="Times New Roman" pitchFamily="18" charset="0"/>
                <a:cs typeface="Times New Roman" pitchFamily="18" charset="0"/>
              </a:rPr>
              <a:t>Center for the Humanities and the Public Sphere</a:t>
            </a:r>
            <a:br>
              <a:rPr lang="en-US" b="1" dirty="0">
                <a:solidFill>
                  <a:schemeClr val="bg1"/>
                </a:solidFill>
                <a:latin typeface="Times New Roman" pitchFamily="18" charset="0"/>
                <a:cs typeface="Times New Roman" pitchFamily="18" charset="0"/>
              </a:rPr>
            </a:br>
            <a:r>
              <a:rPr lang="en-US" b="1" dirty="0">
                <a:solidFill>
                  <a:schemeClr val="bg1"/>
                </a:solidFill>
                <a:latin typeface="Times New Roman" pitchFamily="18" charset="0"/>
                <a:cs typeface="Times New Roman" pitchFamily="18" charset="0"/>
              </a:rPr>
              <a:t/>
            </a:r>
            <a:br>
              <a:rPr lang="en-US" b="1" dirty="0">
                <a:solidFill>
                  <a:schemeClr val="bg1"/>
                </a:solidFill>
                <a:latin typeface="Times New Roman" pitchFamily="18" charset="0"/>
                <a:cs typeface="Times New Roman" pitchFamily="18" charset="0"/>
              </a:rPr>
            </a:br>
            <a:r>
              <a:rPr lang="en-US" b="1" dirty="0">
                <a:solidFill>
                  <a:schemeClr val="bg1"/>
                </a:solidFill>
                <a:latin typeface="Times New Roman" pitchFamily="18" charset="0"/>
                <a:cs typeface="Times New Roman" pitchFamily="18" charset="0"/>
              </a:rPr>
              <a:t>Dr. Laurie Taylor, Digital Humanities Librarian, </a:t>
            </a:r>
            <a:br>
              <a:rPr lang="en-US" b="1" dirty="0">
                <a:solidFill>
                  <a:schemeClr val="bg1"/>
                </a:solidFill>
                <a:latin typeface="Times New Roman" pitchFamily="18" charset="0"/>
                <a:cs typeface="Times New Roman" pitchFamily="18" charset="0"/>
              </a:rPr>
            </a:br>
            <a:r>
              <a:rPr lang="en-US" b="1" dirty="0">
                <a:solidFill>
                  <a:schemeClr val="bg1"/>
                </a:solidFill>
                <a:latin typeface="Times New Roman" pitchFamily="18" charset="0"/>
                <a:cs typeface="Times New Roman" pitchFamily="18" charset="0"/>
              </a:rPr>
              <a:t>UF </a:t>
            </a:r>
            <a:r>
              <a:rPr lang="en-US" b="1" dirty="0" err="1">
                <a:solidFill>
                  <a:schemeClr val="bg1"/>
                </a:solidFill>
                <a:latin typeface="Times New Roman" pitchFamily="18" charset="0"/>
                <a:cs typeface="Times New Roman" pitchFamily="18" charset="0"/>
              </a:rPr>
              <a:t>Smathers</a:t>
            </a:r>
            <a:r>
              <a:rPr lang="en-US" b="1" dirty="0">
                <a:solidFill>
                  <a:schemeClr val="bg1"/>
                </a:solidFill>
                <a:latin typeface="Times New Roman" pitchFamily="18" charset="0"/>
                <a:cs typeface="Times New Roman" pitchFamily="18" charset="0"/>
              </a:rPr>
              <a:t> Libraries</a:t>
            </a:r>
            <a:endParaRPr kumimoji="0" lang="en-US" sz="1800" b="0" i="0" u="none" strike="noStrike" cap="none" normalizeH="0" baseline="0" dirty="0" smtClean="0">
              <a:ln>
                <a:noFill/>
              </a:ln>
              <a:effectLst/>
              <a:latin typeface="Arial" charset="0"/>
              <a:ea typeface="MS Gothic" charset="-128"/>
            </a:endParaRPr>
          </a:p>
        </p:txBody>
      </p:sp>
      <p:pic>
        <p:nvPicPr>
          <p:cNvPr id="7" name="Picture 2" descr="S:\Humanities\Logos\Signature Orange-Blue.tif"/>
          <p:cNvPicPr>
            <a:picLocks noChangeAspect="1" noChangeArrowheads="1"/>
          </p:cNvPicPr>
          <p:nvPr/>
        </p:nvPicPr>
        <p:blipFill>
          <a:blip r:embed="rId4" cstate="print"/>
          <a:srcRect/>
          <a:stretch>
            <a:fillRect/>
          </a:stretch>
        </p:blipFill>
        <p:spPr bwMode="auto">
          <a:xfrm>
            <a:off x="405063" y="304800"/>
            <a:ext cx="3870117" cy="849594"/>
          </a:xfrm>
          <a:prstGeom prst="rect">
            <a:avLst/>
          </a:prstGeom>
          <a:noFill/>
        </p:spPr>
      </p:pic>
      <p:pic>
        <p:nvPicPr>
          <p:cNvPr id="8" name="Picture 2" descr="http://blogs.uflib.ufl.edu/news/files/2011/09/Smathers-Libraries-UF2.jpg"/>
          <p:cNvPicPr>
            <a:picLocks noChangeAspect="1" noChangeArrowheads="1"/>
          </p:cNvPicPr>
          <p:nvPr/>
        </p:nvPicPr>
        <p:blipFill>
          <a:blip r:embed="rId5" cstate="print"/>
          <a:srcRect/>
          <a:stretch>
            <a:fillRect/>
          </a:stretch>
        </p:blipFill>
        <p:spPr bwMode="auto">
          <a:xfrm>
            <a:off x="5510463" y="304800"/>
            <a:ext cx="3376884" cy="856424"/>
          </a:xfrm>
          <a:prstGeom prst="rect">
            <a:avLst/>
          </a:prstGeom>
          <a:noFill/>
        </p:spPr>
      </p:pic>
    </p:spTree>
    <p:extLst>
      <p:ext uri="{BB962C8B-B14F-4D97-AF65-F5344CB8AC3E}">
        <p14:creationId xmlns:p14="http://schemas.microsoft.com/office/powerpoint/2010/main" val="2853987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alpha val="7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72000"/>
          </a:xfrm>
        </p:spPr>
        <p:txBody>
          <a:bodyPr>
            <a:normAutofit/>
          </a:bodyPr>
          <a:lstStyle/>
          <a:p>
            <a:pPr marL="457200" indent="-457200">
              <a:buFont typeface="Arial" pitchFamily="34" charset="0"/>
              <a:buChar char="•"/>
            </a:pPr>
            <a:r>
              <a:rPr lang="en-US" dirty="0" smtClean="0">
                <a:solidFill>
                  <a:schemeClr val="bg1"/>
                </a:solidFill>
                <a:latin typeface="Times New Roman" pitchFamily="18" charset="0"/>
                <a:cs typeface="Times New Roman" pitchFamily="18" charset="0"/>
              </a:rPr>
              <a:t>Long lag time to publication </a:t>
            </a:r>
          </a:p>
          <a:p>
            <a:pPr marL="457200" indent="-457200">
              <a:buFont typeface="Arial" pitchFamily="34" charset="0"/>
              <a:buChar char="•"/>
            </a:pPr>
            <a:r>
              <a:rPr lang="en-US" dirty="0" smtClean="0">
                <a:solidFill>
                  <a:schemeClr val="bg1"/>
                </a:solidFill>
                <a:latin typeface="Times New Roman" pitchFamily="18" charset="0"/>
                <a:cs typeface="Times New Roman" pitchFamily="18" charset="0"/>
              </a:rPr>
              <a:t>Larger scholarly outputs </a:t>
            </a:r>
          </a:p>
          <a:p>
            <a:pPr marL="457200" indent="-457200">
              <a:buFont typeface="Arial" pitchFamily="34" charset="0"/>
              <a:buChar char="•"/>
            </a:pPr>
            <a:r>
              <a:rPr lang="en-US" dirty="0" smtClean="0">
                <a:solidFill>
                  <a:schemeClr val="bg1"/>
                </a:solidFill>
                <a:latin typeface="Times New Roman" pitchFamily="18" charset="0"/>
                <a:cs typeface="Times New Roman" pitchFamily="18" charset="0"/>
              </a:rPr>
              <a:t>Vanishing publication opportunities in some subfields</a:t>
            </a:r>
          </a:p>
          <a:p>
            <a:pPr marL="457200" indent="-457200">
              <a:buFont typeface="Arial" pitchFamily="34" charset="0"/>
              <a:buChar char="•"/>
            </a:pPr>
            <a:r>
              <a:rPr lang="en-US" dirty="0" smtClean="0">
                <a:solidFill>
                  <a:schemeClr val="bg1"/>
                </a:solidFill>
                <a:latin typeface="Times New Roman" pitchFamily="18" charset="0"/>
                <a:cs typeface="Times New Roman" pitchFamily="18" charset="0"/>
              </a:rPr>
              <a:t>Fewer publication outlets, period</a:t>
            </a:r>
          </a:p>
          <a:p>
            <a:pPr marL="457200" indent="-457200">
              <a:buFont typeface="Arial" pitchFamily="34" charset="0"/>
              <a:buChar char="•"/>
            </a:pPr>
            <a:r>
              <a:rPr lang="en-US" dirty="0" smtClean="0">
                <a:solidFill>
                  <a:schemeClr val="bg1"/>
                </a:solidFill>
                <a:latin typeface="Times New Roman" pitchFamily="18" charset="0"/>
                <a:cs typeface="Times New Roman" pitchFamily="18" charset="0"/>
              </a:rPr>
              <a:t>Many small and low-paradigm fields</a:t>
            </a:r>
          </a:p>
          <a:p>
            <a:pPr marL="457200" indent="-457200">
              <a:buFont typeface="Arial" pitchFamily="34" charset="0"/>
              <a:buChar char="•"/>
            </a:pPr>
            <a:r>
              <a:rPr lang="en-US" dirty="0" smtClean="0">
                <a:solidFill>
                  <a:schemeClr val="bg1"/>
                </a:solidFill>
                <a:latin typeface="Times New Roman" pitchFamily="18" charset="0"/>
                <a:cs typeface="Times New Roman" pitchFamily="18" charset="0"/>
              </a:rPr>
              <a:t>Publishing ‘data’ often requires expensive permissions, type-setting, and layout charges</a:t>
            </a:r>
          </a:p>
          <a:p>
            <a:pPr>
              <a:buFont typeface="Wingdings" pitchFamily="2" charset="2"/>
              <a:buChar char="Ø"/>
            </a:pPr>
            <a:endParaRPr lang="en-US" dirty="0" smtClean="0">
              <a:solidFill>
                <a:schemeClr val="bg1"/>
              </a:solidFill>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solidFill>
                  <a:schemeClr val="bg1"/>
                </a:solidFill>
              </a:rPr>
              <a:t>Unique publishing concerns in the Humanities and Social Sciences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alpha val="7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5263" y="0"/>
            <a:ext cx="5138737" cy="1143000"/>
          </a:xfrm>
        </p:spPr>
        <p:txBody>
          <a:bodyPr/>
          <a:lstStyle/>
          <a:p>
            <a:pPr algn="ctr"/>
            <a:r>
              <a:rPr lang="en-US" sz="2800" b="1" dirty="0" smtClean="0">
                <a:solidFill>
                  <a:schemeClr val="bg1"/>
                </a:solidFill>
                <a:latin typeface="Times New Roman" pitchFamily="18" charset="0"/>
                <a:cs typeface="Times New Roman" pitchFamily="18" charset="0"/>
              </a:rPr>
              <a:t>Working papers and preprints</a:t>
            </a:r>
            <a:endParaRPr lang="en-US" sz="2800" b="1" dirty="0">
              <a:solidFill>
                <a:schemeClr val="bg1"/>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cstate="print"/>
          <a:srcRect/>
          <a:stretch>
            <a:fillRect/>
          </a:stretch>
        </p:blipFill>
        <p:spPr bwMode="auto">
          <a:xfrm>
            <a:off x="0" y="5156367"/>
            <a:ext cx="3733800" cy="170163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3315" name="Picture 3"/>
          <p:cNvPicPr>
            <a:picLocks noChangeAspect="1" noChangeArrowheads="1"/>
          </p:cNvPicPr>
          <p:nvPr/>
        </p:nvPicPr>
        <p:blipFill>
          <a:blip r:embed="rId4" cstate="print"/>
          <a:srcRect l="36325"/>
          <a:stretch>
            <a:fillRect/>
          </a:stretch>
        </p:blipFill>
        <p:spPr bwMode="auto">
          <a:xfrm>
            <a:off x="457200" y="990600"/>
            <a:ext cx="3548063" cy="37338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3319" name="Picture 7"/>
          <p:cNvPicPr>
            <a:picLocks noChangeAspect="1" noChangeArrowheads="1"/>
          </p:cNvPicPr>
          <p:nvPr/>
        </p:nvPicPr>
        <p:blipFill>
          <a:blip r:embed="rId5" cstate="print"/>
          <a:srcRect/>
          <a:stretch>
            <a:fillRect/>
          </a:stretch>
        </p:blipFill>
        <p:spPr bwMode="auto">
          <a:xfrm>
            <a:off x="4114800" y="4071708"/>
            <a:ext cx="5029200" cy="278629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3320" name="Picture 8"/>
          <p:cNvPicPr>
            <a:picLocks noChangeAspect="1" noChangeArrowheads="1"/>
          </p:cNvPicPr>
          <p:nvPr/>
        </p:nvPicPr>
        <p:blipFill>
          <a:blip r:embed="rId6" cstate="print"/>
          <a:srcRect b="54019"/>
          <a:stretch>
            <a:fillRect/>
          </a:stretch>
        </p:blipFill>
        <p:spPr bwMode="auto">
          <a:xfrm>
            <a:off x="4381500" y="1356648"/>
            <a:ext cx="4495799" cy="252955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3313" name="Picture 1"/>
          <p:cNvPicPr>
            <a:picLocks noChangeAspect="1" noChangeArrowheads="1"/>
          </p:cNvPicPr>
          <p:nvPr/>
        </p:nvPicPr>
        <p:blipFill>
          <a:blip r:embed="rId7" cstate="print"/>
          <a:srcRect/>
          <a:stretch>
            <a:fillRect/>
          </a:stretch>
        </p:blipFill>
        <p:spPr bwMode="auto">
          <a:xfrm>
            <a:off x="3124200" y="5486400"/>
            <a:ext cx="3305745" cy="13716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alpha val="70000"/>
          </a:srgbClr>
        </a:solidFill>
        <a:effectLst/>
      </p:bgPr>
    </p:bg>
    <p:spTree>
      <p:nvGrpSpPr>
        <p:cNvPr id="1" name=""/>
        <p:cNvGrpSpPr/>
        <p:nvPr/>
      </p:nvGrpSpPr>
      <p:grpSpPr>
        <a:xfrm>
          <a:off x="0" y="0"/>
          <a:ext cx="0" cy="0"/>
          <a:chOff x="0" y="0"/>
          <a:chExt cx="0" cy="0"/>
        </a:xfrm>
      </p:grpSpPr>
      <p:pic>
        <p:nvPicPr>
          <p:cNvPr id="10241" name="Picture 1"/>
          <p:cNvPicPr>
            <a:picLocks noGrp="1" noChangeAspect="1" noChangeArrowheads="1"/>
          </p:cNvPicPr>
          <p:nvPr>
            <p:ph idx="1"/>
          </p:nvPr>
        </p:nvPicPr>
        <p:blipFill>
          <a:blip r:embed="rId3" cstate="print"/>
          <a:srcRect/>
          <a:stretch>
            <a:fillRect/>
          </a:stretch>
        </p:blipFill>
        <p:spPr bwMode="auto">
          <a:xfrm>
            <a:off x="7010400" y="1295400"/>
            <a:ext cx="1638300" cy="27241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0242" name="Picture 2"/>
          <p:cNvPicPr>
            <a:picLocks noChangeAspect="1" noChangeArrowheads="1"/>
          </p:cNvPicPr>
          <p:nvPr/>
        </p:nvPicPr>
        <p:blipFill>
          <a:blip r:embed="rId4" cstate="print"/>
          <a:srcRect/>
          <a:stretch>
            <a:fillRect/>
          </a:stretch>
        </p:blipFill>
        <p:spPr bwMode="auto">
          <a:xfrm>
            <a:off x="394211" y="1295400"/>
            <a:ext cx="6158989" cy="20097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0243" name="Picture 3"/>
          <p:cNvPicPr>
            <a:picLocks noChangeAspect="1" noChangeArrowheads="1"/>
          </p:cNvPicPr>
          <p:nvPr/>
        </p:nvPicPr>
        <p:blipFill>
          <a:blip r:embed="rId5" cstate="print"/>
          <a:srcRect b="31497"/>
          <a:stretch>
            <a:fillRect/>
          </a:stretch>
        </p:blipFill>
        <p:spPr bwMode="auto">
          <a:xfrm>
            <a:off x="914400" y="5532184"/>
            <a:ext cx="5905500" cy="132581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0245" name="Picture 5"/>
          <p:cNvPicPr>
            <a:picLocks noChangeAspect="1" noChangeArrowheads="1"/>
          </p:cNvPicPr>
          <p:nvPr/>
        </p:nvPicPr>
        <p:blipFill>
          <a:blip r:embed="rId6" cstate="print"/>
          <a:srcRect/>
          <a:stretch>
            <a:fillRect/>
          </a:stretch>
        </p:blipFill>
        <p:spPr bwMode="auto">
          <a:xfrm>
            <a:off x="4854290" y="3352800"/>
            <a:ext cx="4289710" cy="2286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0246" name="Picture 6"/>
          <p:cNvPicPr>
            <a:picLocks noChangeAspect="1" noChangeArrowheads="1"/>
          </p:cNvPicPr>
          <p:nvPr/>
        </p:nvPicPr>
        <p:blipFill>
          <a:blip r:embed="rId7" cstate="print"/>
          <a:srcRect/>
          <a:stretch>
            <a:fillRect/>
          </a:stretch>
        </p:blipFill>
        <p:spPr bwMode="auto">
          <a:xfrm>
            <a:off x="304800" y="3276600"/>
            <a:ext cx="4343400" cy="223728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8" name="Title 1"/>
          <p:cNvSpPr txBox="1">
            <a:spLocks/>
          </p:cNvSpPr>
          <p:nvPr/>
        </p:nvSpPr>
        <p:spPr bwMode="auto">
          <a:xfrm>
            <a:off x="4381500" y="0"/>
            <a:ext cx="4762500" cy="1143000"/>
          </a:xfrm>
          <a:prstGeom prst="rect">
            <a:avLst/>
          </a:prstGeom>
          <a:noFill/>
          <a:ln w="9525">
            <a:noFill/>
            <a:round/>
            <a:headEnd/>
            <a:tailEnd/>
          </a:ln>
          <a:effectLst/>
        </p:spPr>
        <p:txBody>
          <a:bodyPr vert="horz" wrap="square" lIns="90000" tIns="45000" rIns="90000" bIns="45000" numCol="1" anchor="ctr" anchorCtr="0" compatLnSpc="1">
            <a:prstTxWarp prst="textNoShape">
              <a:avLst/>
            </a:prstTxWarp>
          </a:bodyPr>
          <a:lstStyle>
            <a:lvl1pPr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2pPr>
            <a:lvl3pPr marL="1143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3pPr>
            <a:lvl4pPr marL="1600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4pPr>
            <a:lvl5pPr marL="20574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9pPr>
          </a:lstStyle>
          <a:p>
            <a:pPr algn="ctr"/>
            <a:r>
              <a:rPr lang="en-US" sz="2800" b="1" dirty="0">
                <a:solidFill>
                  <a:schemeClr val="bg1"/>
                </a:solidFill>
                <a:latin typeface="Times New Roman" pitchFamily="18" charset="0"/>
                <a:cs typeface="Times New Roman" pitchFamily="18" charset="0"/>
              </a:rPr>
              <a:t>Reviews and commentaries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alpha val="70000"/>
          </a:srgb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105" y="1146772"/>
            <a:ext cx="3968816" cy="3462159"/>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389" y="3047999"/>
            <a:ext cx="3852111" cy="3748509"/>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3551752"/>
            <a:ext cx="2509939" cy="3244756"/>
          </a:xfrm>
          <a:prstGeom prst="rect">
            <a:avLst/>
          </a:prstGeom>
          <a:effectLst>
            <a:outerShdw blurRad="50800" dist="38100" dir="2700000" algn="tl" rotWithShape="0">
              <a:prstClr val="black">
                <a:alpha val="40000"/>
              </a:prstClr>
            </a:outerShdw>
          </a:effectLst>
        </p:spPr>
      </p:pic>
      <p:pic>
        <p:nvPicPr>
          <p:cNvPr id="9217" name="Picture 1"/>
          <p:cNvPicPr>
            <a:picLocks noChangeAspect="1" noChangeArrowheads="1"/>
          </p:cNvPicPr>
          <p:nvPr/>
        </p:nvPicPr>
        <p:blipFill>
          <a:blip r:embed="rId6" cstate="print"/>
          <a:srcRect/>
          <a:stretch>
            <a:fillRect/>
          </a:stretch>
        </p:blipFill>
        <p:spPr bwMode="auto">
          <a:xfrm>
            <a:off x="533400" y="838200"/>
            <a:ext cx="3886200" cy="203965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Title 1"/>
          <p:cNvSpPr txBox="1">
            <a:spLocks/>
          </p:cNvSpPr>
          <p:nvPr/>
        </p:nvSpPr>
        <p:spPr bwMode="auto">
          <a:xfrm>
            <a:off x="4381500" y="0"/>
            <a:ext cx="4762500" cy="1143000"/>
          </a:xfrm>
          <a:prstGeom prst="rect">
            <a:avLst/>
          </a:prstGeom>
          <a:noFill/>
          <a:ln w="9525">
            <a:noFill/>
            <a:round/>
            <a:headEnd/>
            <a:tailEnd/>
          </a:ln>
          <a:effectLst/>
        </p:spPr>
        <p:txBody>
          <a:bodyPr vert="horz" wrap="square" lIns="90000" tIns="45000" rIns="90000" bIns="45000" numCol="1" anchor="ctr" anchorCtr="0" compatLnSpc="1">
            <a:prstTxWarp prst="textNoShape">
              <a:avLst/>
            </a:prstTxWarp>
          </a:bodyPr>
          <a:lstStyle>
            <a:lvl1pPr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2pPr>
            <a:lvl3pPr marL="1143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3pPr>
            <a:lvl4pPr marL="1600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4pPr>
            <a:lvl5pPr marL="20574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9pPr>
          </a:lstStyle>
          <a:p>
            <a:pPr algn="ctr"/>
            <a:r>
              <a:rPr lang="en-US" sz="2800" b="1" dirty="0">
                <a:solidFill>
                  <a:schemeClr val="bg1"/>
                </a:solidFill>
                <a:latin typeface="Times New Roman" pitchFamily="18" charset="0"/>
                <a:cs typeface="Times New Roman" pitchFamily="18" charset="0"/>
              </a:rPr>
              <a:t>Archives and databases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alpha val="70000"/>
          </a:srgbClr>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5943600" y="5029200"/>
            <a:ext cx="2897188" cy="1676400"/>
          </a:xfrm>
        </p:spPr>
        <p:txBody>
          <a:bodyPr>
            <a:normAutofit/>
          </a:bodyPr>
          <a:lstStyle/>
          <a:p>
            <a:r>
              <a:rPr lang="en-US" sz="1800" b="0" dirty="0" smtClean="0">
                <a:solidFill>
                  <a:schemeClr val="bg1"/>
                </a:solidFill>
                <a:latin typeface="Times New Roman" pitchFamily="18" charset="0"/>
                <a:cs typeface="Times New Roman" pitchFamily="18" charset="0"/>
              </a:rPr>
              <a:t>Courtesy of: </a:t>
            </a:r>
          </a:p>
          <a:p>
            <a:r>
              <a:rPr lang="en-US" sz="1800" b="0" dirty="0" smtClean="0">
                <a:solidFill>
                  <a:schemeClr val="bg1"/>
                </a:solidFill>
                <a:latin typeface="Times New Roman" pitchFamily="18" charset="0"/>
                <a:cs typeface="Times New Roman" pitchFamily="18" charset="0"/>
              </a:rPr>
              <a:t>Steven C. Wheatley, vice president, American Council of Learned Societies</a:t>
            </a:r>
            <a:endParaRPr lang="en-US" sz="1800" b="0" dirty="0">
              <a:solidFill>
                <a:schemeClr val="bg1"/>
              </a:solidFill>
              <a:latin typeface="Times New Roman" pitchFamily="18" charset="0"/>
              <a:cs typeface="Times New Roman" pitchFamily="18" charset="0"/>
            </a:endParaRPr>
          </a:p>
        </p:txBody>
      </p:sp>
      <p:pic>
        <p:nvPicPr>
          <p:cNvPr id="1026" name="Picture 2"/>
          <p:cNvPicPr>
            <a:picLocks noGrp="1" noChangeAspect="1" noChangeArrowheads="1"/>
          </p:cNvPicPr>
          <p:nvPr>
            <p:ph sz="half" idx="2"/>
          </p:nvPr>
        </p:nvPicPr>
        <p:blipFill>
          <a:blip r:embed="rId3" cstate="print"/>
          <a:stretch>
            <a:fillRect/>
          </a:stretch>
        </p:blipFill>
        <p:spPr bwMode="auto">
          <a:xfrm>
            <a:off x="228600" y="1170432"/>
            <a:ext cx="5665492" cy="4011168"/>
          </a:xfrm>
          <a:prstGeom prst="rect">
            <a:avLst/>
          </a:prstGeom>
          <a:noFill/>
          <a:ln w="9525">
            <a:noFill/>
            <a:miter lim="800000"/>
            <a:headEnd/>
            <a:tailEnd/>
          </a:ln>
        </p:spPr>
      </p:pic>
      <p:sp>
        <p:nvSpPr>
          <p:cNvPr id="16" name="Text Placeholder 11"/>
          <p:cNvSpPr>
            <a:spLocks noGrp="1"/>
          </p:cNvSpPr>
          <p:nvPr>
            <p:ph type="body" sz="quarter" idx="3"/>
          </p:nvPr>
        </p:nvSpPr>
        <p:spPr>
          <a:xfrm>
            <a:off x="228600" y="5257800"/>
            <a:ext cx="4953000" cy="1219200"/>
          </a:xfrm>
        </p:spPr>
        <p:txBody>
          <a:bodyPr>
            <a:normAutofit/>
          </a:bodyPr>
          <a:lstStyle/>
          <a:p>
            <a:r>
              <a:rPr lang="en-US" sz="2800" b="0" dirty="0" smtClean="0">
                <a:solidFill>
                  <a:schemeClr val="bg1"/>
                </a:solidFill>
                <a:latin typeface="Times New Roman" pitchFamily="18" charset="0"/>
                <a:cs typeface="Times New Roman" pitchFamily="18" charset="0"/>
              </a:rPr>
              <a:t>Peer-reviewed </a:t>
            </a:r>
          </a:p>
          <a:p>
            <a:r>
              <a:rPr lang="en-US" sz="2800" b="0" dirty="0" smtClean="0">
                <a:solidFill>
                  <a:schemeClr val="bg1"/>
                </a:solidFill>
                <a:latin typeface="Times New Roman" pitchFamily="18" charset="0"/>
                <a:cs typeface="Times New Roman" pitchFamily="18" charset="0"/>
              </a:rPr>
              <a:t>formal archival publication</a:t>
            </a:r>
            <a:endParaRPr lang="en-US" sz="2800" b="0" dirty="0">
              <a:solidFill>
                <a:schemeClr val="bg1"/>
              </a:solidFill>
              <a:latin typeface="Times New Roman" pitchFamily="18" charset="0"/>
              <a:cs typeface="Times New Roman" pitchFamily="18" charset="0"/>
            </a:endParaRPr>
          </a:p>
        </p:txBody>
      </p:sp>
      <p:sp>
        <p:nvSpPr>
          <p:cNvPr id="15" name="Text Placeholder 11"/>
          <p:cNvSpPr>
            <a:spLocks noGrp="1"/>
          </p:cNvSpPr>
          <p:nvPr>
            <p:ph sz="quarter" idx="4"/>
          </p:nvPr>
        </p:nvSpPr>
        <p:spPr>
          <a:xfrm>
            <a:off x="6172200" y="2133600"/>
            <a:ext cx="2933700" cy="2057400"/>
          </a:xfrm>
        </p:spPr>
        <p:txBody>
          <a:bodyPr>
            <a:noAutofit/>
          </a:bodyPr>
          <a:lstStyle/>
          <a:p>
            <a:pPr>
              <a:lnSpc>
                <a:spcPct val="100000"/>
              </a:lnSpc>
            </a:pPr>
            <a:r>
              <a:rPr lang="en-US" sz="2800" dirty="0" smtClean="0">
                <a:solidFill>
                  <a:schemeClr val="bg1"/>
                </a:solidFill>
                <a:latin typeface="Times New Roman" pitchFamily="18" charset="0"/>
                <a:cs typeface="Times New Roman" pitchFamily="18" charset="0"/>
              </a:rPr>
              <a:t>Data, archives, </a:t>
            </a:r>
          </a:p>
          <a:p>
            <a:pPr>
              <a:lnSpc>
                <a:spcPct val="100000"/>
              </a:lnSpc>
            </a:pPr>
            <a:r>
              <a:rPr lang="en-US" sz="2800" dirty="0" smtClean="0">
                <a:solidFill>
                  <a:schemeClr val="bg1"/>
                </a:solidFill>
                <a:latin typeface="Times New Roman" pitchFamily="18" charset="0"/>
                <a:cs typeface="Times New Roman" pitchFamily="18" charset="0"/>
              </a:rPr>
              <a:t>grey literature, etc.</a:t>
            </a:r>
            <a:endParaRPr lang="en-US" sz="2800" dirty="0">
              <a:solidFill>
                <a:schemeClr val="bg1"/>
              </a:solidFill>
              <a:latin typeface="Times New Roman" pitchFamily="18" charset="0"/>
              <a:cs typeface="Times New Roman" pitchFamily="18" charset="0"/>
            </a:endParaRPr>
          </a:p>
        </p:txBody>
      </p:sp>
      <p:sp>
        <p:nvSpPr>
          <p:cNvPr id="8" name="Title 1"/>
          <p:cNvSpPr txBox="1">
            <a:spLocks/>
          </p:cNvSpPr>
          <p:nvPr/>
        </p:nvSpPr>
        <p:spPr bwMode="auto">
          <a:xfrm>
            <a:off x="3657600" y="0"/>
            <a:ext cx="5448300" cy="1143000"/>
          </a:xfrm>
          <a:prstGeom prst="rect">
            <a:avLst/>
          </a:prstGeom>
          <a:noFill/>
          <a:ln w="9525">
            <a:noFill/>
            <a:round/>
            <a:headEnd/>
            <a:tailEnd/>
          </a:ln>
          <a:effectLst/>
        </p:spPr>
        <p:txBody>
          <a:bodyPr vert="horz" wrap="square" lIns="90000" tIns="45000" rIns="90000" bIns="45000" numCol="1" anchor="ctr" anchorCtr="0" compatLnSpc="1">
            <a:prstTxWarp prst="textNoShape">
              <a:avLst/>
            </a:prstTxWarp>
          </a:bodyPr>
          <a:lstStyle>
            <a:lvl1pPr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2pPr>
            <a:lvl3pPr marL="1143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3pPr>
            <a:lvl4pPr marL="1600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4pPr>
            <a:lvl5pPr marL="20574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9pPr>
          </a:lstStyle>
          <a:p>
            <a:pPr algn="ctr"/>
            <a:r>
              <a:rPr lang="en-US" sz="2800" b="1" dirty="0">
                <a:solidFill>
                  <a:schemeClr val="bg1"/>
                </a:solidFill>
                <a:latin typeface="Times New Roman" pitchFamily="18" charset="0"/>
                <a:cs typeface="Times New Roman" pitchFamily="18" charset="0"/>
              </a:rPr>
              <a:t>The Yin and Yang of Open Access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alpha val="70000"/>
          </a:srgbClr>
        </a:solidFill>
        <a:effectLst/>
      </p:bgPr>
    </p:bg>
    <p:spTree>
      <p:nvGrpSpPr>
        <p:cNvPr id="1" name=""/>
        <p:cNvGrpSpPr/>
        <p:nvPr/>
      </p:nvGrpSpPr>
      <p:grpSpPr>
        <a:xfrm>
          <a:off x="0" y="0"/>
          <a:ext cx="0" cy="0"/>
          <a:chOff x="0" y="0"/>
          <a:chExt cx="0" cy="0"/>
        </a:xfrm>
      </p:grpSpPr>
      <p:pic>
        <p:nvPicPr>
          <p:cNvPr id="57346" name="Picture 2" descr="http://nyogalleristny.files.wordpress.com/2012/04/google-art-project.jpg"/>
          <p:cNvPicPr>
            <a:picLocks noChangeAspect="1" noChangeArrowheads="1"/>
          </p:cNvPicPr>
          <p:nvPr/>
        </p:nvPicPr>
        <p:blipFill>
          <a:blip r:embed="rId3" cstate="print"/>
          <a:srcRect/>
          <a:stretch>
            <a:fillRect/>
          </a:stretch>
        </p:blipFill>
        <p:spPr bwMode="auto">
          <a:xfrm>
            <a:off x="254700" y="745708"/>
            <a:ext cx="5009844" cy="2895600"/>
          </a:xfrm>
          <a:prstGeom prst="rect">
            <a:avLst/>
          </a:prstGeom>
          <a:noFill/>
          <a:effectLst>
            <a:outerShdw blurRad="50800" dist="38100" dir="2700000" algn="tl" rotWithShape="0">
              <a:prstClr val="black">
                <a:alpha val="40000"/>
              </a:prstClr>
            </a:outerShdw>
          </a:effectLst>
        </p:spPr>
      </p:pic>
      <p:pic>
        <p:nvPicPr>
          <p:cNvPr id="57348" name="Picture 4"/>
          <p:cNvPicPr>
            <a:picLocks noChangeAspect="1" noChangeArrowheads="1"/>
          </p:cNvPicPr>
          <p:nvPr/>
        </p:nvPicPr>
        <p:blipFill>
          <a:blip r:embed="rId4" cstate="print"/>
          <a:srcRect/>
          <a:stretch>
            <a:fillRect/>
          </a:stretch>
        </p:blipFill>
        <p:spPr bwMode="auto">
          <a:xfrm>
            <a:off x="254700" y="4191000"/>
            <a:ext cx="6243737" cy="252888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57349" name="Picture 5"/>
          <p:cNvPicPr>
            <a:picLocks noChangeAspect="1" noChangeArrowheads="1"/>
          </p:cNvPicPr>
          <p:nvPr/>
        </p:nvPicPr>
        <p:blipFill>
          <a:blip r:embed="rId5" cstate="print"/>
          <a:srcRect/>
          <a:stretch>
            <a:fillRect/>
          </a:stretch>
        </p:blipFill>
        <p:spPr bwMode="auto">
          <a:xfrm>
            <a:off x="5029200" y="1447800"/>
            <a:ext cx="3915551" cy="416242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7" name="Title 1"/>
          <p:cNvSpPr txBox="1">
            <a:spLocks/>
          </p:cNvSpPr>
          <p:nvPr/>
        </p:nvSpPr>
        <p:spPr bwMode="auto">
          <a:xfrm>
            <a:off x="3657600" y="0"/>
            <a:ext cx="5448300" cy="1143000"/>
          </a:xfrm>
          <a:prstGeom prst="rect">
            <a:avLst/>
          </a:prstGeom>
          <a:noFill/>
          <a:ln w="9525">
            <a:noFill/>
            <a:round/>
            <a:headEnd/>
            <a:tailEnd/>
          </a:ln>
          <a:effectLst/>
        </p:spPr>
        <p:txBody>
          <a:bodyPr vert="horz" wrap="square" lIns="90000" tIns="45000" rIns="90000" bIns="45000" numCol="1" anchor="ctr" anchorCtr="0" compatLnSpc="1">
            <a:prstTxWarp prst="textNoShape">
              <a:avLst/>
            </a:prstTxWarp>
          </a:bodyPr>
          <a:lstStyle>
            <a:lvl1pPr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2pPr>
            <a:lvl3pPr marL="1143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3pPr>
            <a:lvl4pPr marL="1600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4pPr>
            <a:lvl5pPr marL="20574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9pPr>
          </a:lstStyle>
          <a:p>
            <a:pPr algn="ctr"/>
            <a:r>
              <a:rPr lang="en-US" sz="2800" b="1" dirty="0" smtClean="0">
                <a:solidFill>
                  <a:schemeClr val="bg1"/>
                </a:solidFill>
                <a:latin typeface="Times New Roman" pitchFamily="18" charset="0"/>
                <a:cs typeface="Times New Roman" pitchFamily="18" charset="0"/>
              </a:rPr>
              <a:t>OA Art</a:t>
            </a:r>
            <a:endParaRPr lang="en-US"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alpha val="7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75331" y="0"/>
            <a:ext cx="6400800" cy="762000"/>
          </a:xfrm>
        </p:spPr>
        <p:txBody>
          <a:bodyPr>
            <a:normAutofit/>
          </a:bodyPr>
          <a:lstStyle/>
          <a:p>
            <a:pPr algn="r"/>
            <a:r>
              <a:rPr lang="en-US" sz="2800" b="1" dirty="0" smtClean="0">
                <a:solidFill>
                  <a:schemeClr val="bg1"/>
                </a:solidFill>
                <a:latin typeface="Times New Roman" pitchFamily="18" charset="0"/>
                <a:cs typeface="Times New Roman" pitchFamily="18" charset="0"/>
              </a:rPr>
              <a:t>Open Access, Refereed Journals</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458200" cy="5105400"/>
          </a:xfrm>
        </p:spPr>
        <p:txBody>
          <a:bodyPr>
            <a:normAutofit/>
          </a:bodyPr>
          <a:lstStyle/>
          <a:p>
            <a:pPr lvl="1"/>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8600" y="616138"/>
            <a:ext cx="3586438" cy="441920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2195" y="641772"/>
            <a:ext cx="3068308" cy="4843329"/>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2772" y="4883380"/>
            <a:ext cx="2076685" cy="1898419"/>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1191" y="1805507"/>
            <a:ext cx="1805647" cy="1887443"/>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9245" y="4140426"/>
            <a:ext cx="2871558" cy="2641374"/>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alpha val="70000"/>
          </a:srgbClr>
        </a:solidFill>
        <a:effectLst/>
      </p:bgPr>
    </p:bg>
    <p:spTree>
      <p:nvGrpSpPr>
        <p:cNvPr id="1" name=""/>
        <p:cNvGrpSpPr/>
        <p:nvPr/>
      </p:nvGrpSpPr>
      <p:grpSpPr>
        <a:xfrm>
          <a:off x="0" y="0"/>
          <a:ext cx="0" cy="0"/>
          <a:chOff x="0" y="0"/>
          <a:chExt cx="0" cy="0"/>
        </a:xfrm>
      </p:grpSpPr>
      <p:pic>
        <p:nvPicPr>
          <p:cNvPr id="1038" name="Picture 14" descr="Main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334478"/>
            <a:ext cx="3506621" cy="28528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SSING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4424189"/>
            <a:ext cx="1209248" cy="19236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MISSING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4407953"/>
            <a:ext cx="1324067" cy="19398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MISSING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5707" y="1334477"/>
            <a:ext cx="1797293" cy="28528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SSING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8795" y="4424187"/>
            <a:ext cx="1226605" cy="19236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MISSING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577" y="1334478"/>
            <a:ext cx="1943423" cy="285652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ISSING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0999" y="4424187"/>
            <a:ext cx="1219201" cy="19236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4" name="Picture 20" descr="MISSING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24200" y="4424188"/>
            <a:ext cx="1479714" cy="19236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6" name="Picture 22" descr="MISSING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0600" y="4424187"/>
            <a:ext cx="1179185" cy="19236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bwMode="auto">
          <a:xfrm>
            <a:off x="1447800" y="0"/>
            <a:ext cx="7658100" cy="1143000"/>
          </a:xfrm>
          <a:prstGeom prst="rect">
            <a:avLst/>
          </a:prstGeom>
          <a:noFill/>
          <a:ln w="9525">
            <a:noFill/>
            <a:round/>
            <a:headEnd/>
            <a:tailEnd/>
          </a:ln>
          <a:effectLst/>
        </p:spPr>
        <p:txBody>
          <a:bodyPr vert="horz" wrap="square" lIns="90000" tIns="45000" rIns="90000" bIns="45000" numCol="1" anchor="ctr" anchorCtr="0" compatLnSpc="1">
            <a:prstTxWarp prst="textNoShape">
              <a:avLst/>
            </a:prstTxWarp>
          </a:bodyPr>
          <a:lstStyle>
            <a:lvl1pPr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2pPr>
            <a:lvl3pPr marL="1143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3pPr>
            <a:lvl4pPr marL="1600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4pPr>
            <a:lvl5pPr marL="20574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S Gothic" charset="-128"/>
              </a:defRPr>
            </a:lvl9pPr>
          </a:lstStyle>
          <a:p>
            <a:pPr algn="ctr"/>
            <a:r>
              <a:rPr lang="en-US" sz="2800" b="1" dirty="0">
                <a:solidFill>
                  <a:schemeClr val="bg1"/>
                </a:solidFill>
                <a:latin typeface="Times New Roman" pitchFamily="18" charset="0"/>
                <a:cs typeface="Times New Roman" pitchFamily="18" charset="0"/>
              </a:rPr>
              <a:t>Open Access Monographs, “Born Digital/OA” and “Re-born Digital/OA”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1493</TotalTime>
  <Words>3105</Words>
  <Application>Microsoft Office PowerPoint</Application>
  <PresentationFormat>On-screen Show (4:3)</PresentationFormat>
  <Paragraphs>199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Open access isn’t just for the sciences:  Digital scholarship in the humanities  and social sciences</vt:lpstr>
      <vt:lpstr>Unique publishing concerns in the Humanities and Social Sciences</vt:lpstr>
      <vt:lpstr>Working papers and preprints</vt:lpstr>
      <vt:lpstr>PowerPoint Presentation</vt:lpstr>
      <vt:lpstr>PowerPoint Presentation</vt:lpstr>
      <vt:lpstr>PowerPoint Presentation</vt:lpstr>
      <vt:lpstr>PowerPoint Presentation</vt:lpstr>
      <vt:lpstr>Open Access, Refereed Journals</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Acord, Sophia Krzys</dc:creator>
  <cp:lastModifiedBy>Windows User</cp:lastModifiedBy>
  <cp:revision>360</cp:revision>
  <cp:lastPrinted>1601-01-01T00:00:00Z</cp:lastPrinted>
  <dcterms:created xsi:type="dcterms:W3CDTF">1601-01-01T00:00:00Z</dcterms:created>
  <dcterms:modified xsi:type="dcterms:W3CDTF">2012-10-22T13:00:48Z</dcterms:modified>
</cp:coreProperties>
</file>