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sldIdLst>
    <p:sldId id="277" r:id="rId2"/>
    <p:sldId id="304" r:id="rId3"/>
    <p:sldId id="305" r:id="rId4"/>
    <p:sldId id="266" r:id="rId5"/>
    <p:sldId id="301" r:id="rId6"/>
    <p:sldId id="302" r:id="rId7"/>
    <p:sldId id="291" r:id="rId8"/>
    <p:sldId id="292" r:id="rId9"/>
    <p:sldId id="296" r:id="rId10"/>
    <p:sldId id="293" r:id="rId11"/>
    <p:sldId id="294" r:id="rId12"/>
    <p:sldId id="299" r:id="rId13"/>
    <p:sldId id="295" r:id="rId14"/>
    <p:sldId id="298" r:id="rId15"/>
    <p:sldId id="306" r:id="rId16"/>
    <p:sldId id="307" r:id="rId17"/>
    <p:sldId id="300" r:id="rId18"/>
    <p:sldId id="303" r:id="rId19"/>
  </p:sldIdLst>
  <p:sldSz cx="9144000" cy="6858000" type="screen4x3"/>
  <p:notesSz cx="7010400" cy="9296400"/>
  <p:defaultTextStyle>
    <a:defPPr>
      <a:defRPr lang="en-US"/>
    </a:defPPr>
    <a:lvl1pPr algn="l" rtl="0" fontAlgn="base">
      <a:spcBef>
        <a:spcPct val="0"/>
      </a:spcBef>
      <a:spcAft>
        <a:spcPct val="0"/>
      </a:spcAft>
      <a:defRPr sz="6000" kern="1200">
        <a:solidFill>
          <a:schemeClr val="tx1"/>
        </a:solidFill>
        <a:latin typeface="Cambria" pitchFamily="18" charset="0"/>
        <a:ea typeface="+mn-ea"/>
        <a:cs typeface="+mn-cs"/>
      </a:defRPr>
    </a:lvl1pPr>
    <a:lvl2pPr marL="457200" algn="l" rtl="0" fontAlgn="base">
      <a:spcBef>
        <a:spcPct val="0"/>
      </a:spcBef>
      <a:spcAft>
        <a:spcPct val="0"/>
      </a:spcAft>
      <a:defRPr sz="6000" kern="1200">
        <a:solidFill>
          <a:schemeClr val="tx1"/>
        </a:solidFill>
        <a:latin typeface="Cambria" pitchFamily="18" charset="0"/>
        <a:ea typeface="+mn-ea"/>
        <a:cs typeface="+mn-cs"/>
      </a:defRPr>
    </a:lvl2pPr>
    <a:lvl3pPr marL="914400" algn="l" rtl="0" fontAlgn="base">
      <a:spcBef>
        <a:spcPct val="0"/>
      </a:spcBef>
      <a:spcAft>
        <a:spcPct val="0"/>
      </a:spcAft>
      <a:defRPr sz="6000" kern="1200">
        <a:solidFill>
          <a:schemeClr val="tx1"/>
        </a:solidFill>
        <a:latin typeface="Cambria" pitchFamily="18" charset="0"/>
        <a:ea typeface="+mn-ea"/>
        <a:cs typeface="+mn-cs"/>
      </a:defRPr>
    </a:lvl3pPr>
    <a:lvl4pPr marL="1371600" algn="l" rtl="0" fontAlgn="base">
      <a:spcBef>
        <a:spcPct val="0"/>
      </a:spcBef>
      <a:spcAft>
        <a:spcPct val="0"/>
      </a:spcAft>
      <a:defRPr sz="6000" kern="1200">
        <a:solidFill>
          <a:schemeClr val="tx1"/>
        </a:solidFill>
        <a:latin typeface="Cambria" pitchFamily="18" charset="0"/>
        <a:ea typeface="+mn-ea"/>
        <a:cs typeface="+mn-cs"/>
      </a:defRPr>
    </a:lvl4pPr>
    <a:lvl5pPr marL="1828800" algn="l" rtl="0" fontAlgn="base">
      <a:spcBef>
        <a:spcPct val="0"/>
      </a:spcBef>
      <a:spcAft>
        <a:spcPct val="0"/>
      </a:spcAft>
      <a:defRPr sz="6000" kern="1200">
        <a:solidFill>
          <a:schemeClr val="tx1"/>
        </a:solidFill>
        <a:latin typeface="Cambria" pitchFamily="18" charset="0"/>
        <a:ea typeface="+mn-ea"/>
        <a:cs typeface="+mn-cs"/>
      </a:defRPr>
    </a:lvl5pPr>
    <a:lvl6pPr marL="2286000" algn="l" defTabSz="914400" rtl="0" eaLnBrk="1" latinLnBrk="0" hangingPunct="1">
      <a:defRPr sz="6000" kern="1200">
        <a:solidFill>
          <a:schemeClr val="tx1"/>
        </a:solidFill>
        <a:latin typeface="Cambria" pitchFamily="18" charset="0"/>
        <a:ea typeface="+mn-ea"/>
        <a:cs typeface="+mn-cs"/>
      </a:defRPr>
    </a:lvl6pPr>
    <a:lvl7pPr marL="2743200" algn="l" defTabSz="914400" rtl="0" eaLnBrk="1" latinLnBrk="0" hangingPunct="1">
      <a:defRPr sz="6000" kern="1200">
        <a:solidFill>
          <a:schemeClr val="tx1"/>
        </a:solidFill>
        <a:latin typeface="Cambria" pitchFamily="18" charset="0"/>
        <a:ea typeface="+mn-ea"/>
        <a:cs typeface="+mn-cs"/>
      </a:defRPr>
    </a:lvl7pPr>
    <a:lvl8pPr marL="3200400" algn="l" defTabSz="914400" rtl="0" eaLnBrk="1" latinLnBrk="0" hangingPunct="1">
      <a:defRPr sz="6000" kern="1200">
        <a:solidFill>
          <a:schemeClr val="tx1"/>
        </a:solidFill>
        <a:latin typeface="Cambria" pitchFamily="18" charset="0"/>
        <a:ea typeface="+mn-ea"/>
        <a:cs typeface="+mn-cs"/>
      </a:defRPr>
    </a:lvl8pPr>
    <a:lvl9pPr marL="3657600" algn="l" defTabSz="914400" rtl="0" eaLnBrk="1" latinLnBrk="0" hangingPunct="1">
      <a:defRPr sz="6000" kern="1200">
        <a:solidFill>
          <a:schemeClr val="tx1"/>
        </a:solidFill>
        <a:latin typeface="Cambria"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0000"/>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78" autoAdjust="0"/>
    <p:restoredTop sz="71178" autoAdjust="0"/>
  </p:normalViewPr>
  <p:slideViewPr>
    <p:cSldViewPr>
      <p:cViewPr>
        <p:scale>
          <a:sx n="60" d="100"/>
          <a:sy n="60" d="100"/>
        </p:scale>
        <p:origin x="-1560"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fontAlgn="auto">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fontAlgn="auto">
              <a:spcBef>
                <a:spcPts val="0"/>
              </a:spcBef>
              <a:spcAft>
                <a:spcPts val="0"/>
              </a:spcAft>
              <a:defRPr sz="1300">
                <a:latin typeface="+mn-lt"/>
              </a:defRPr>
            </a:lvl1pPr>
          </a:lstStyle>
          <a:p>
            <a:pPr>
              <a:defRPr/>
            </a:pPr>
            <a:fld id="{5242F510-2B45-495A-B783-31EE68B7CEAF}" type="datetimeFigureOut">
              <a:rPr lang="en-US"/>
              <a:pPr>
                <a:defRPr/>
              </a:pPr>
              <a:t>1/2/2013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fontAlgn="auto">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fontAlgn="auto">
              <a:spcBef>
                <a:spcPts val="0"/>
              </a:spcBef>
              <a:spcAft>
                <a:spcPts val="0"/>
              </a:spcAft>
              <a:defRPr sz="1300">
                <a:latin typeface="+mn-lt"/>
              </a:defRPr>
            </a:lvl1pPr>
          </a:lstStyle>
          <a:p>
            <a:pPr>
              <a:defRPr/>
            </a:pPr>
            <a:fld id="{E916D9CE-781E-43F7-B8C4-0F623CF80BEE}" type="slidenum">
              <a:rPr lang="en-US"/>
              <a:pPr>
                <a:defRPr/>
              </a:pPr>
              <a:t>‹#›</a:t>
            </a:fld>
            <a:endParaRPr lang="en-US"/>
          </a:p>
        </p:txBody>
      </p:sp>
    </p:spTree>
    <p:extLst>
      <p:ext uri="{BB962C8B-B14F-4D97-AF65-F5344CB8AC3E}">
        <p14:creationId xmlns:p14="http://schemas.microsoft.com/office/powerpoint/2010/main" val="21865274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ufdc.ufl.edu/l/ufdchelp"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ufdc.ufl.edu/l/permission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Thanks to the Tampa Bay Library Consortium for arranging and hosting this presentation. </a:t>
            </a:r>
          </a:p>
          <a:p>
            <a:endParaRPr lang="en-US" dirty="0"/>
          </a:p>
          <a:p>
            <a:r>
              <a:rPr lang="en-US" dirty="0"/>
              <a:t>Today, we’re speaking about the Florida Digital Newspaper Library.</a:t>
            </a:r>
          </a:p>
          <a:p>
            <a:endParaRPr lang="en-US" dirty="0"/>
          </a:p>
          <a:p>
            <a:r>
              <a:rPr lang="en-US" b="1" dirty="0"/>
              <a:t>====================================================</a:t>
            </a:r>
          </a:p>
          <a:p>
            <a:r>
              <a:rPr lang="en-US" b="1" dirty="0"/>
              <a:t>Full Outline</a:t>
            </a:r>
          </a:p>
          <a:p>
            <a:r>
              <a:rPr lang="en-US" dirty="0"/>
              <a:t>Thanks </a:t>
            </a:r>
          </a:p>
          <a:p>
            <a:r>
              <a:rPr lang="en-US" dirty="0"/>
              <a:t>Introductions</a:t>
            </a:r>
          </a:p>
          <a:p>
            <a:pPr marL="220348" indent="-220348">
              <a:buAutoNum type="arabicPeriod"/>
            </a:pPr>
            <a:r>
              <a:rPr lang="en-US" dirty="0"/>
              <a:t>Overview - Current status and collection goals</a:t>
            </a:r>
          </a:p>
          <a:p>
            <a:pPr marL="661043" lvl="1" indent="-220348">
              <a:buAutoNum type="arabicPeriod"/>
            </a:pPr>
            <a:r>
              <a:rPr lang="en-US" dirty="0"/>
              <a:t>Size and scope</a:t>
            </a:r>
          </a:p>
          <a:p>
            <a:pPr marL="661043" lvl="1" indent="-220348">
              <a:buAutoNum type="arabicPeriod"/>
            </a:pPr>
            <a:r>
              <a:rPr lang="en-US" dirty="0"/>
              <a:t>Needs: 30K microfilm reels at UF alone</a:t>
            </a:r>
          </a:p>
          <a:p>
            <a:pPr marL="220348" indent="-220348">
              <a:buAutoNum type="arabicPeriod"/>
            </a:pPr>
            <a:r>
              <a:rPr lang="en-US" dirty="0"/>
              <a:t>Contents</a:t>
            </a:r>
          </a:p>
          <a:p>
            <a:pPr marL="661043" lvl="1" indent="-220348">
              <a:buAutoNum type="arabicPeriod"/>
            </a:pPr>
            <a:r>
              <a:rPr lang="en-US" dirty="0"/>
              <a:t>Range of time, frame historic and current and explain scope</a:t>
            </a:r>
          </a:p>
          <a:p>
            <a:pPr marL="661043" lvl="1" indent="-220348">
              <a:buAutoNum type="arabicPeriod"/>
            </a:pPr>
            <a:r>
              <a:rPr lang="en-US" dirty="0"/>
              <a:t>example with BCT and others with scattered years </a:t>
            </a:r>
          </a:p>
          <a:p>
            <a:pPr marL="661043" lvl="1" indent="-220348">
              <a:buAutoNum type="arabicPeriod"/>
            </a:pPr>
            <a:r>
              <a:rPr lang="en-US" dirty="0"/>
              <a:t>example with changes: worst of renames and papers that moved cities; Ok. Daily News now just O. News</a:t>
            </a:r>
          </a:p>
          <a:p>
            <a:pPr marL="220348" indent="-220348">
              <a:buAutoNum type="arabicPeriod"/>
            </a:pPr>
            <a:r>
              <a:rPr lang="en-US" dirty="0"/>
              <a:t>Functionality </a:t>
            </a:r>
          </a:p>
          <a:p>
            <a:pPr marL="661043" lvl="1" indent="-220348">
              <a:buAutoNum type="arabicPeriod"/>
            </a:pPr>
            <a:r>
              <a:rPr lang="en-US" dirty="0"/>
              <a:t>Mention regular usability studies</a:t>
            </a:r>
          </a:p>
          <a:p>
            <a:pPr marL="661043" lvl="1" indent="-220348">
              <a:buAutoNum type="arabicPeriod"/>
            </a:pPr>
            <a:r>
              <a:rPr lang="en-US" dirty="0"/>
              <a:t>Enhancements</a:t>
            </a:r>
          </a:p>
          <a:p>
            <a:pPr marL="661043" lvl="1" indent="-220348">
              <a:buAutoNum type="arabicPeriod"/>
            </a:pPr>
            <a:r>
              <a:rPr lang="en-US" dirty="0"/>
              <a:t>Search by date range</a:t>
            </a:r>
          </a:p>
          <a:p>
            <a:pPr marL="220348" indent="-220348">
              <a:buAutoNum type="arabicPeriod"/>
            </a:pPr>
            <a:r>
              <a:rPr lang="en-US" dirty="0"/>
              <a:t>Resources for assisting patrons – </a:t>
            </a:r>
          </a:p>
          <a:p>
            <a:pPr marL="661043" lvl="1" indent="-220348">
              <a:buAutoNum type="arabicPeriod"/>
            </a:pPr>
            <a:r>
              <a:rPr lang="en-US" dirty="0"/>
              <a:t>Examples of common questions</a:t>
            </a:r>
          </a:p>
          <a:p>
            <a:pPr marL="661043" lvl="1" indent="-220348">
              <a:buAutoNum type="arabicPeriod"/>
            </a:pPr>
            <a:r>
              <a:rPr lang="en-US" dirty="0"/>
              <a:t>Approach and walk through several questions</a:t>
            </a:r>
          </a:p>
          <a:p>
            <a:pPr marL="661043" lvl="1" indent="-220348">
              <a:buAutoNum type="arabicPeriod"/>
            </a:pPr>
            <a:r>
              <a:rPr lang="en-US" dirty="0"/>
              <a:t>Where you go from there – new FAQ</a:t>
            </a:r>
          </a:p>
          <a:p>
            <a:pPr marL="220348" indent="-220348">
              <a:buAutoNum type="arabicPeriod"/>
            </a:pPr>
            <a:r>
              <a:rPr lang="en-US" dirty="0"/>
              <a:t>Continuing the conversation </a:t>
            </a:r>
            <a:br>
              <a:rPr lang="en-US" dirty="0"/>
            </a:br>
            <a:r>
              <a:rPr lang="en-US" dirty="0"/>
              <a:t>We’d like to get your feedback and we’ll share how to contact us</a:t>
            </a:r>
          </a:p>
          <a:p>
            <a:pPr marL="220348" indent="-220348">
              <a:buAutoNum type="arabicPeriod"/>
            </a:pPr>
            <a:r>
              <a:rPr lang="en-US" dirty="0"/>
              <a:t>Q&amp;A</a:t>
            </a:r>
          </a:p>
          <a:p>
            <a:endParaRPr lang="en-US" b="1" dirty="0"/>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1</a:t>
            </a:fld>
            <a:endParaRPr lang="en-US"/>
          </a:p>
        </p:txBody>
      </p:sp>
    </p:spTree>
    <p:extLst>
      <p:ext uri="{BB962C8B-B14F-4D97-AF65-F5344CB8AC3E}">
        <p14:creationId xmlns:p14="http://schemas.microsoft.com/office/powerpoint/2010/main" val="4256706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Functionality</a:t>
            </a:r>
          </a:p>
          <a:p>
            <a:pPr eaLnBrk="1" hangingPunct="1"/>
            <a:endParaRPr lang="en-US" dirty="0" smtClean="0"/>
          </a:p>
          <a:p>
            <a:pPr eaLnBrk="1" hangingPunct="1"/>
            <a:r>
              <a:rPr lang="en-US" dirty="0" smtClean="0"/>
              <a:t>In addition to the functionality at the top-most level,</a:t>
            </a:r>
            <a:r>
              <a:rPr lang="en-US" baseline="0" dirty="0" smtClean="0"/>
              <a:t> the FDNL supports many features for each title and each newspaper issue. </a:t>
            </a:r>
          </a:p>
          <a:p>
            <a:pPr eaLnBrk="1" hangingPunct="1"/>
            <a:endParaRPr lang="en-US" baseline="0" dirty="0" smtClean="0"/>
          </a:p>
          <a:p>
            <a:pPr eaLnBrk="1" hangingPunct="1"/>
            <a:r>
              <a:rPr lang="en-US" baseline="0" dirty="0" smtClean="0"/>
              <a:t>The images on this slide show the t</a:t>
            </a:r>
            <a:r>
              <a:rPr lang="en-US" dirty="0" smtClean="0"/>
              <a:t>itle</a:t>
            </a:r>
            <a:r>
              <a:rPr lang="en-US" baseline="0" dirty="0" smtClean="0"/>
              <a:t> level display by date. Additionally, patrons can select “Volume Thumbnails” to see the cover issues for all of the papers. This is a fabulous feature for students looking for a strong headline story for a class paper.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Functionality</a:t>
            </a:r>
          </a:p>
          <a:p>
            <a:pPr eaLnBrk="1" hangingPunct="1"/>
            <a:endParaRPr lang="en-US" dirty="0" smtClean="0"/>
          </a:p>
          <a:p>
            <a:pPr eaLnBrk="1" hangingPunct="1"/>
            <a:r>
              <a:rPr lang="en-US" dirty="0" smtClean="0"/>
              <a:t>At the issue level, there are many different views to support patrons. The slide here shows the simple page image view. Patrons</a:t>
            </a:r>
            <a:r>
              <a:rPr lang="en-US" baseline="0" dirty="0" smtClean="0"/>
              <a:t> can use the “Go To” page numbers to go to a particular page and the “Next” and other buttons to page through the issue.</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The “</a:t>
            </a:r>
            <a:r>
              <a:rPr lang="en-US" dirty="0" err="1" smtClean="0"/>
              <a:t>zoomable</a:t>
            </a:r>
            <a:r>
              <a:rPr lang="en-US" dirty="0" smtClean="0"/>
              <a:t>” tab allows patrons to zoom in to the page image, which is often needed to read the small print.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Patrons can also use the “Thumbnails” tab to see the thumbnails</a:t>
            </a:r>
            <a:r>
              <a:rPr lang="en-US" baseline="0" dirty="0" smtClean="0"/>
              <a:t> for all pages of an issue, which is again great for students looking for a local interest column or other news from a specific date in history.</a:t>
            </a:r>
          </a:p>
          <a:p>
            <a:pPr eaLnBrk="1" hangingPunct="1"/>
            <a:endParaRPr lang="en-US" baseline="0" dirty="0" smtClean="0"/>
          </a:p>
          <a:p>
            <a:pPr eaLnBrk="1" hangingPunct="1"/>
            <a:r>
              <a:rPr lang="en-US" baseline="0" dirty="0" smtClean="0"/>
              <a:t>There are a number of other tabs. One is “citation” which gives all of the citation information for use in referencing the item, including the permanent link.</a:t>
            </a:r>
          </a:p>
          <a:p>
            <a:pPr eaLnBrk="1" hangingPunct="1"/>
            <a:endParaRPr lang="en-US" baseline="0" dirty="0" smtClean="0"/>
          </a:p>
          <a:p>
            <a:pPr eaLnBrk="1" hangingPunct="1"/>
            <a:r>
              <a:rPr lang="en-US" baseline="0" dirty="0" smtClean="0"/>
              <a:t>The “Search” tab allows patrons to search the full text of that specific issue. </a:t>
            </a:r>
          </a:p>
          <a:p>
            <a:pPr eaLnBrk="1" hangingPunct="1"/>
            <a:endParaRPr lang="en-US" baseline="0" dirty="0" smtClean="0"/>
          </a:p>
          <a:p>
            <a:pPr eaLnBrk="1" hangingPunct="1"/>
            <a:r>
              <a:rPr lang="en-US" baseline="0" dirty="0" smtClean="0"/>
              <a:t>The “Map It!” tab shows the location of the publisher for the specific paper.</a:t>
            </a:r>
          </a:p>
          <a:p>
            <a:pPr eaLnBrk="1" hangingPunct="1"/>
            <a:endParaRPr lang="en-US" baseline="0" dirty="0" smtClean="0"/>
          </a:p>
          <a:p>
            <a:pPr eaLnBrk="1" hangingPunct="1"/>
            <a:r>
              <a:rPr lang="en-US" baseline="0" dirty="0" smtClean="0"/>
              <a:t>The “All Issues” tab shows the list of all of the issues listed by date, which was shown on an earlier slide.</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Additionally, many</a:t>
            </a:r>
            <a:r>
              <a:rPr lang="en-US" baseline="0" dirty="0" smtClean="0"/>
              <a:t> of the newer issues are now received as the digital files that the newspapers send to their printers to create the printed newspaper. These “born digital” files are often PDFs. The PDF display is used for these issues and it’s shown on this slide.</a:t>
            </a:r>
          </a:p>
          <a:p>
            <a:pPr eaLnBrk="1" hangingPunct="1"/>
            <a:endParaRPr lang="en-US" baseline="0" dirty="0" smtClean="0"/>
          </a:p>
          <a:p>
            <a:pPr eaLnBrk="1" hangingPunct="1"/>
            <a:r>
              <a:rPr lang="en-US" baseline="0" dirty="0" smtClean="0"/>
              <a:t>In addition to such a wide range of content and so many features, the FDNL is always changing and growing with new issues added daily and new features implemented as resources allow.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smtClean="0"/>
              <a:t>Citation slide, consistency and constancy</a:t>
            </a:r>
            <a:r>
              <a:rPr lang="en-US" baseline="0" dirty="0" smtClean="0"/>
              <a:t> of the permanent URL.</a:t>
            </a:r>
          </a:p>
          <a:p>
            <a:pPr eaLnBrk="1" hangingPunct="1"/>
            <a:endParaRPr lang="en-US" baseline="0" dirty="0" smtClean="0"/>
          </a:p>
          <a:p>
            <a:pPr eaLnBrk="1" hangingPunct="1"/>
            <a:r>
              <a:rPr lang="en-US" baseline="0" dirty="0" smtClean="0"/>
              <a:t>Can also mention small, gray buttons: print, </a:t>
            </a:r>
            <a:r>
              <a:rPr lang="en-US" baseline="0" dirty="0" smtClean="0"/>
              <a:t>send</a:t>
            </a:r>
            <a:r>
              <a:rPr lang="en-US" baseline="0" dirty="0" smtClean="0"/>
              <a:t>, add, and share</a:t>
            </a:r>
            <a:r>
              <a:rPr lang="en-US" baseline="0" dirty="0" smtClean="0"/>
              <a:t>.</a:t>
            </a:r>
          </a:p>
          <a:p>
            <a:pPr eaLnBrk="1" hangingPunct="1"/>
            <a:endParaRPr lang="en-US" baseline="0" dirty="0" smtClean="0"/>
          </a:p>
          <a:p>
            <a:pPr eaLnBrk="1" hangingPunct="1"/>
            <a:r>
              <a:rPr lang="en-US" baseline="0" dirty="0" smtClean="0"/>
              <a:t>After this slide, we move to showing online: http://ufdc.ufl.edu/newspapers </a:t>
            </a:r>
            <a:endParaRPr lang="en-US" baseline="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71450" indent="-171450">
              <a:buFont typeface="Arial" pitchFamily="34" charset="0"/>
              <a:buChar char="•"/>
            </a:pPr>
            <a:r>
              <a:rPr lang="en-US" dirty="0" smtClean="0"/>
              <a:t>Browsing</a:t>
            </a:r>
            <a:r>
              <a:rPr lang="en-US" baseline="0" dirty="0" smtClean="0"/>
              <a:t> all items </a:t>
            </a:r>
          </a:p>
          <a:p>
            <a:pPr marL="628650" lvl="1" indent="-171450">
              <a:buFont typeface="Arial" pitchFamily="34" charset="0"/>
              <a:buChar char="•"/>
            </a:pPr>
            <a:r>
              <a:rPr lang="en-US" baseline="0" dirty="0" smtClean="0"/>
              <a:t>Selecting facet for Air Bases</a:t>
            </a:r>
          </a:p>
          <a:p>
            <a:pPr marL="1085850" lvl="2" indent="-171450">
              <a:buFont typeface="Arial" pitchFamily="34" charset="0"/>
              <a:buChar char="•"/>
            </a:pPr>
            <a:r>
              <a:rPr lang="en-US" baseline="0" dirty="0" smtClean="0"/>
              <a:t>brings up Drew Field Echoes, Southernmost Flyer, Gulf Defender, and </a:t>
            </a:r>
            <a:r>
              <a:rPr lang="en-US" baseline="0" dirty="0" err="1" smtClean="0"/>
              <a:t>Jax</a:t>
            </a:r>
            <a:r>
              <a:rPr lang="en-US" baseline="0" dirty="0" smtClean="0"/>
              <a:t> Air News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Text search for basketball, http://ufdc.ufl.edu/l/fdnl1/results/?text=basketball </a:t>
            </a:r>
          </a:p>
          <a:p>
            <a:pPr marL="628650" lvl="1" indent="-171450">
              <a:buFont typeface="Arial" pitchFamily="34" charset="0"/>
              <a:buChar char="•"/>
            </a:pPr>
            <a:r>
              <a:rPr lang="en-US" baseline="0" dirty="0" smtClean="0"/>
              <a:t>Tyndall Target example is 7</a:t>
            </a:r>
            <a:r>
              <a:rPr lang="en-US" baseline="30000" dirty="0" smtClean="0"/>
              <a:t>th</a:t>
            </a:r>
            <a:r>
              <a:rPr lang="en-US" baseline="0" dirty="0" smtClean="0"/>
              <a:t> result</a:t>
            </a:r>
          </a:p>
          <a:p>
            <a:pPr marL="628650" lvl="1" indent="-171450">
              <a:buFont typeface="Arial" pitchFamily="34" charset="0"/>
              <a:buChar char="•"/>
            </a:pPr>
            <a:r>
              <a:rPr lang="en-US" baseline="0" dirty="0" smtClean="0"/>
              <a:t>Clicking on it brings up search page: http://ufdc.ufl.edu/l/UF00076230/00008/search?search=basketball with text in context</a:t>
            </a:r>
          </a:p>
          <a:p>
            <a:pPr marL="628650" lvl="1" indent="-171450">
              <a:buFont typeface="Arial" pitchFamily="34" charset="0"/>
              <a:buChar char="•"/>
            </a:pPr>
            <a:r>
              <a:rPr lang="en-US" baseline="0" dirty="0" smtClean="0"/>
              <a:t>Text-on-page-highlighting not yet in place, but is in the work queue, but the search page with highlighted text gives context</a:t>
            </a:r>
          </a:p>
          <a:p>
            <a:pPr marL="628650" lvl="1" indent="-171450">
              <a:buFont typeface="Arial" pitchFamily="34" charset="0"/>
              <a:buChar char="•"/>
            </a:pPr>
            <a:r>
              <a:rPr lang="en-US" baseline="0" dirty="0" smtClean="0"/>
              <a:t>Same features already covered with citation, thumbnails, map it, page image, and </a:t>
            </a:r>
            <a:r>
              <a:rPr lang="en-US" baseline="0" dirty="0" err="1" smtClean="0"/>
              <a:t>zoomable</a:t>
            </a:r>
            <a:endParaRPr lang="en-US" baseline="0" dirty="0" smtClean="0"/>
          </a:p>
          <a:p>
            <a:pPr marL="171450" lvl="0" indent="-171450">
              <a:buFont typeface="Arial" pitchFamily="34" charset="0"/>
              <a:buChar char="•"/>
            </a:pPr>
            <a:r>
              <a:rPr lang="en-US" baseline="0" dirty="0" smtClean="0"/>
              <a:t>Let’s say we wanted a great image</a:t>
            </a:r>
          </a:p>
          <a:p>
            <a:pPr marL="628650" lvl="1" indent="-171450">
              <a:buFont typeface="Arial" pitchFamily="34" charset="0"/>
              <a:buChar char="•"/>
            </a:pPr>
            <a:r>
              <a:rPr lang="en-US" baseline="0" dirty="0" smtClean="0"/>
              <a:t>From the single issue, we can click on thumbnails to see the overview: http://ufdc.ufl.edu/l/UF00076230/00008/thumbs?search=basketball </a:t>
            </a:r>
          </a:p>
          <a:p>
            <a:pPr marL="628650" lvl="1" indent="-171450">
              <a:buFont typeface="Arial" pitchFamily="34" charset="0"/>
              <a:buChar char="•"/>
            </a:pPr>
            <a:r>
              <a:rPr lang="en-US" baseline="0" dirty="0" smtClean="0"/>
              <a:t>Let’s say these didn’t work for us, so we can click on all issues: http://ufdc.ufl.edu/l/UF00076230/00008/allvolumes?search=basketball </a:t>
            </a:r>
          </a:p>
          <a:p>
            <a:pPr marL="628650" lvl="1" indent="-171450">
              <a:buFont typeface="Arial" pitchFamily="34" charset="0"/>
              <a:buChar char="•"/>
            </a:pPr>
            <a:r>
              <a:rPr lang="en-US" baseline="0" dirty="0" smtClean="0"/>
              <a:t>Then, on volume thumbnails to see the covers for all of the issues: http://ufdc.ufl.edu/l/UF00076230/00008/allvolumes2?search=basketball </a:t>
            </a:r>
          </a:p>
          <a:p>
            <a:pPr marL="0" indent="0">
              <a:buFont typeface="Arial" pitchFamily="34" charset="0"/>
              <a:buNone/>
            </a:pPr>
            <a:endParaRPr lang="en-US" dirty="0" smtClean="0"/>
          </a:p>
          <a:p>
            <a:pPr marL="171450" indent="-171450">
              <a:buFont typeface="Arial" pitchFamily="34" charset="0"/>
              <a:buChar char="•"/>
            </a:pPr>
            <a:r>
              <a:rPr lang="en-US" dirty="0" smtClean="0"/>
              <a:t>Newspaper search for Air</a:t>
            </a:r>
            <a:r>
              <a:rPr lang="en-US" baseline="0" dirty="0" smtClean="0"/>
              <a:t> </a:t>
            </a:r>
            <a:r>
              <a:rPr lang="en-US" dirty="0" smtClean="0"/>
              <a:t>http://ufdc.ufl.edu/l/fdnl1/results/?t=air+force,,,&amp;f=ZZ,+TI,+AU,+TO </a:t>
            </a:r>
          </a:p>
          <a:p>
            <a:pPr marL="628650" lvl="1" indent="-171450">
              <a:buFont typeface="Arial" pitchFamily="34" charset="0"/>
              <a:buChar char="•"/>
            </a:pPr>
            <a:r>
              <a:rPr lang="en-US" dirty="0" smtClean="0"/>
              <a:t>Use facets to narrow for </a:t>
            </a:r>
            <a:r>
              <a:rPr lang="en-US" dirty="0" err="1" smtClean="0"/>
              <a:t>Jax</a:t>
            </a:r>
            <a:r>
              <a:rPr lang="en-US" dirty="0" smtClean="0"/>
              <a:t>:</a:t>
            </a:r>
            <a:r>
              <a:rPr lang="en-US" baseline="0" dirty="0" smtClean="0"/>
              <a:t> http://ufdc.ufl.edu/l/fdnl1/results/?t=air+force,,,,%22Jacksonville%22&amp;f=ZZ,%20TI,%20AU,%20TO,SP</a:t>
            </a:r>
          </a:p>
          <a:p>
            <a:pPr marL="628650" lvl="1" indent="-171450">
              <a:buFont typeface="Arial" pitchFamily="34" charset="0"/>
              <a:buChar char="•"/>
            </a:pPr>
            <a:r>
              <a:rPr lang="en-US" baseline="0" dirty="0" smtClean="0"/>
              <a:t>The remaining result is the </a:t>
            </a:r>
            <a:r>
              <a:rPr lang="en-US" baseline="0" dirty="0" err="1" smtClean="0"/>
              <a:t>Jax</a:t>
            </a:r>
            <a:r>
              <a:rPr lang="en-US" baseline="0" dirty="0" smtClean="0"/>
              <a:t> Air News</a:t>
            </a:r>
          </a:p>
          <a:p>
            <a:pPr marL="628650" lvl="1" indent="-171450">
              <a:buFont typeface="Arial" pitchFamily="34" charset="0"/>
              <a:buChar char="•"/>
            </a:pPr>
            <a:r>
              <a:rPr lang="en-US" baseline="0" dirty="0" smtClean="0"/>
              <a:t>Clicking on through to the issue: http://ufdc.ufl.edu/l/UF00028307/01495?search=air</a:t>
            </a:r>
          </a:p>
          <a:p>
            <a:pPr marL="628650" lvl="1" indent="-171450">
              <a:buFont typeface="Arial" pitchFamily="34" charset="0"/>
              <a:buChar char="•"/>
            </a:pPr>
            <a:r>
              <a:rPr lang="en-US" baseline="0" dirty="0" smtClean="0"/>
              <a:t>And to the search page: http://ufdc.ufl.edu/l/UF00028307/01495/search?search=air</a:t>
            </a:r>
          </a:p>
          <a:p>
            <a:pPr marL="628650" lvl="1" indent="-171450">
              <a:buFont typeface="Arial" pitchFamily="34" charset="0"/>
              <a:buChar char="•"/>
            </a:pPr>
            <a:r>
              <a:rPr lang="en-US" baseline="0" dirty="0" smtClean="0"/>
              <a:t>Shows the terms we searched for in the search, and we can search for something else like admiral: http://ufdc.ufl.edu/l/UF00028307/01495/search?search=admiral</a:t>
            </a:r>
            <a:endParaRPr lang="en-US" dirty="0" smtClean="0"/>
          </a:p>
          <a:p>
            <a:pPr marL="628650"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16</a:t>
            </a:fld>
            <a:endParaRPr lang="en-US"/>
          </a:p>
        </p:txBody>
      </p:sp>
    </p:spTree>
    <p:extLst>
      <p:ext uri="{BB962C8B-B14F-4D97-AF65-F5344CB8AC3E}">
        <p14:creationId xmlns:p14="http://schemas.microsoft.com/office/powerpoint/2010/main" val="2360765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Resources for assisting patrons </a:t>
            </a:r>
          </a:p>
          <a:p>
            <a:endParaRPr lang="en-US" dirty="0"/>
          </a:p>
          <a:p>
            <a:r>
              <a:rPr lang="en-US" dirty="0"/>
              <a:t>Even with all of this change, we often receive the same types of questions from patrons and these questions have remained fairly consistent over the past few years.</a:t>
            </a:r>
          </a:p>
          <a:p>
            <a:endParaRPr lang="en-US" dirty="0"/>
          </a:p>
          <a:p>
            <a:r>
              <a:rPr lang="en-US" dirty="0"/>
              <a:t>We’ve now covered the contents and functionality of FDNL, and so we’d like to share resources for assisting patrons.</a:t>
            </a:r>
          </a:p>
          <a:p>
            <a:r>
              <a:rPr lang="en-US" dirty="0"/>
              <a:t> </a:t>
            </a:r>
          </a:p>
          <a:p>
            <a:pPr lvl="0"/>
            <a:r>
              <a:rPr lang="en-US" dirty="0"/>
              <a:t>This slide shows several common questions. All of these are listed on the “Help” page, which is accessible from the “Help” link in the top right corner.</a:t>
            </a:r>
          </a:p>
          <a:p>
            <a:pPr lvl="0"/>
            <a:endParaRPr lang="en-US" dirty="0"/>
          </a:p>
          <a:p>
            <a:pPr lvl="0"/>
            <a:r>
              <a:rPr lang="en-US" dirty="0"/>
              <a:t>Additionally, patrons can always email us by clicking on the “Contact Us” link at the bottom of every page.</a:t>
            </a:r>
          </a:p>
          <a:p>
            <a:pPr lvl="0"/>
            <a:endParaRPr lang="en-US" dirty="0"/>
          </a:p>
          <a:p>
            <a:pPr lvl="0"/>
            <a:r>
              <a:rPr lang="en-US" dirty="0"/>
              <a:t>So, let’s go through these questions and answers. </a:t>
            </a:r>
          </a:p>
          <a:p>
            <a:pPr lvl="0"/>
            <a:endParaRPr lang="en-US" dirty="0"/>
          </a:p>
          <a:p>
            <a:pPr defTabSz="881390">
              <a:defRPr/>
            </a:pPr>
            <a:r>
              <a:rPr lang="en-US" b="1" cap="small" dirty="0"/>
              <a:t>Where can I find additional years of a newspaper?</a:t>
            </a:r>
            <a:endParaRPr lang="en-US" cap="small" dirty="0"/>
          </a:p>
          <a:p>
            <a:pPr lvl="0"/>
            <a:r>
              <a:rPr lang="en-US" dirty="0"/>
              <a:t>For newspaper issues that are not online, they are often only available on microfilm. To be certain of this, it’s best to check the title and city for the paper the patron is requesting. As we saw with the Gainesville Sun, Daily Sun, Twice Weekly Sun, the paper may be there but it may be under another name. The confusion over paper names leads to patrons to misremembering the paper name fairly frequently. Also, patrons sometimes ask for a specific paper, thinking it’s the only one in the area and so the only one with what they’re looking for. In some cases, patrons can find what they need in another paper.</a:t>
            </a:r>
          </a:p>
          <a:p>
            <a:pPr lvl="0"/>
            <a:endParaRPr lang="en-US" dirty="0"/>
          </a:p>
          <a:p>
            <a:pPr lvl="0"/>
            <a:r>
              <a:rPr lang="en-US" dirty="0"/>
              <a:t>For the other cases, where the paper is not online, it is most often available in microfilm. We normally recommend that patrons contact their local library to borrow the film using interlibrary loan and then the film can be sent to them, so that they can access the film in their local library.</a:t>
            </a:r>
          </a:p>
          <a:p>
            <a:endParaRPr lang="en-US" dirty="0" smtClean="0"/>
          </a:p>
          <a:p>
            <a:pPr defTabSz="881390">
              <a:defRPr/>
            </a:pPr>
            <a:r>
              <a:rPr lang="en-US" b="1" cap="small" dirty="0"/>
              <a:t>How do I save an image?</a:t>
            </a:r>
          </a:p>
          <a:p>
            <a:r>
              <a:rPr lang="en-US" dirty="0" smtClean="0"/>
              <a:t>Walkthrough</a:t>
            </a:r>
            <a:r>
              <a:rPr lang="en-US" baseline="0" dirty="0" smtClean="0"/>
              <a:t> process: </a:t>
            </a:r>
            <a:r>
              <a:rPr lang="en-US" dirty="0" smtClean="0">
                <a:hlinkClick r:id="rId3"/>
              </a:rPr>
              <a:t>http://ufdc.ufl.edu/l/ufdchelp#save</a:t>
            </a:r>
            <a:endParaRPr lang="en-US" dirty="0" smtClean="0"/>
          </a:p>
          <a:p>
            <a:endParaRPr lang="en-US" dirty="0" smtClean="0"/>
          </a:p>
          <a:p>
            <a:pPr defTabSz="881390">
              <a:defRPr/>
            </a:pPr>
            <a:r>
              <a:rPr lang="en-US" b="1" cap="small" dirty="0"/>
              <a:t>Can I Print an Image for Personal Use?</a:t>
            </a:r>
            <a:endParaRPr lang="en-US" cap="small" dirty="0"/>
          </a:p>
          <a:p>
            <a:r>
              <a:rPr lang="en-US" dirty="0" smtClean="0"/>
              <a:t>Click</a:t>
            </a:r>
            <a:r>
              <a:rPr lang="en-US" baseline="0" dirty="0" smtClean="0"/>
              <a:t> on permissions link: </a:t>
            </a:r>
            <a:r>
              <a:rPr lang="en-US" dirty="0" smtClean="0">
                <a:hlinkClick r:id="rId4"/>
              </a:rPr>
              <a:t>http://ufdc.ufl.edu/l/permissions</a:t>
            </a:r>
            <a:endParaRPr lang="en-US" dirty="0" smtClean="0"/>
          </a:p>
          <a:p>
            <a:r>
              <a:rPr lang="en-US" dirty="0" smtClean="0"/>
              <a:t>Go to Fair Use, remind that libraries</a:t>
            </a:r>
            <a:r>
              <a:rPr lang="en-US" baseline="0" dirty="0" smtClean="0"/>
              <a:t> need to exert and support Fair Use, and a personal copy certainly applies.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17</a:t>
            </a:fld>
            <a:endParaRPr lang="en-US"/>
          </a:p>
        </p:txBody>
      </p:sp>
    </p:spTree>
    <p:extLst>
      <p:ext uri="{BB962C8B-B14F-4D97-AF65-F5344CB8AC3E}">
        <p14:creationId xmlns:p14="http://schemas.microsoft.com/office/powerpoint/2010/main" val="236076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Those are our most frequent questions. We’d like to know what other questions people are receiving and to know how we can provide further support. It may be that we can add a few questions to our FAQ or that a </a:t>
            </a:r>
            <a:r>
              <a:rPr lang="en-US" dirty="0" err="1"/>
              <a:t>LibGuide</a:t>
            </a:r>
            <a:r>
              <a:rPr lang="en-US" dirty="0"/>
              <a:t> is needed or something else. </a:t>
            </a:r>
          </a:p>
          <a:p>
            <a:pPr defTabSz="881390">
              <a:defRPr/>
            </a:pPr>
            <a:endParaRPr lang="en-US" dirty="0"/>
          </a:p>
          <a:p>
            <a:pPr defTabSz="881390">
              <a:defRPr/>
            </a:pPr>
            <a:r>
              <a:rPr lang="en-US" dirty="0"/>
              <a:t>To know what’s needed, we’ll start the conversation here with Q&amp;A.  Please, also continue the conversation by contacting us. We can be reached by clicking the “contact us” form at the bottom of every page in the FDNL. </a:t>
            </a:r>
            <a:br>
              <a:rPr lang="en-US" dirty="0"/>
            </a:br>
            <a:endParaRPr lang="en-US" dirty="0"/>
          </a:p>
          <a:p>
            <a:pPr lvl="0"/>
            <a:r>
              <a:rPr lang="en-US" dirty="0"/>
              <a:t>Thank you for your time today and to the Tampa Bay Library Consortium for hosting this presentation, as well as for the wonderful work to support </a:t>
            </a:r>
            <a:r>
              <a:rPr lang="en-US" dirty="0" err="1"/>
              <a:t>AskA</a:t>
            </a:r>
            <a:r>
              <a:rPr lang="en-US" dirty="0"/>
              <a:t> Librarian.</a:t>
            </a:r>
          </a:p>
          <a:p>
            <a:pPr lvl="0"/>
            <a:endParaRPr lang="en-US" dirty="0"/>
          </a:p>
          <a:p>
            <a:pPr lvl="0"/>
            <a:r>
              <a:rPr lang="en-US" dirty="0"/>
              <a:t>Now let’s open the Q&amp;A.</a:t>
            </a:r>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18</a:t>
            </a:fld>
            <a:endParaRPr lang="en-US"/>
          </a:p>
        </p:txBody>
      </p:sp>
    </p:spTree>
    <p:extLst>
      <p:ext uri="{BB962C8B-B14F-4D97-AF65-F5344CB8AC3E}">
        <p14:creationId xmlns:p14="http://schemas.microsoft.com/office/powerpoint/2010/main" val="236076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First, to get started, we wanted to do introductions.</a:t>
            </a:r>
          </a:p>
          <a:p>
            <a:endParaRPr lang="en-US" dirty="0"/>
          </a:p>
          <a:p>
            <a:r>
              <a:rPr lang="en-US" dirty="0"/>
              <a:t>I’m Laurie Taylor, the Digital Humanities and Outreach Librarian for all of the digital collections supported by UF, including the Florida Digital Newspaper Library.</a:t>
            </a:r>
          </a:p>
          <a:p>
            <a:endParaRPr lang="en-US" dirty="0"/>
          </a:p>
          <a:p>
            <a:r>
              <a:rPr lang="en-US" b="1" dirty="0"/>
              <a:t>Pat introduction.</a:t>
            </a:r>
          </a:p>
          <a:p>
            <a:endParaRPr lang="en-US" b="1" dirty="0"/>
          </a:p>
          <a:p>
            <a:r>
              <a:rPr lang="en-US" dirty="0"/>
              <a:t>We work with a team of people at UF who all support and develop the Florida Digital Newspaper Library.</a:t>
            </a:r>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2</a:t>
            </a:fld>
            <a:endParaRPr lang="en-US"/>
          </a:p>
        </p:txBody>
      </p:sp>
    </p:spTree>
    <p:extLst>
      <p:ext uri="{BB962C8B-B14F-4D97-AF65-F5344CB8AC3E}">
        <p14:creationId xmlns:p14="http://schemas.microsoft.com/office/powerpoint/2010/main" val="4256706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This is the agenda for what the webinar today will cover:</a:t>
            </a:r>
          </a:p>
          <a:p>
            <a:endParaRPr lang="en-US" dirty="0"/>
          </a:p>
          <a:p>
            <a:r>
              <a:rPr lang="en-US" dirty="0"/>
              <a:t>We’ll start by going over what the Florida Digital Newspaper Library is, covering:</a:t>
            </a:r>
          </a:p>
          <a:p>
            <a:r>
              <a:rPr lang="en-US" dirty="0"/>
              <a:t>Current status and collection goals</a:t>
            </a:r>
          </a:p>
          <a:p>
            <a:r>
              <a:rPr lang="en-US" dirty="0"/>
              <a:t>Contents</a:t>
            </a:r>
          </a:p>
          <a:p>
            <a:r>
              <a:rPr lang="en-US" dirty="0"/>
              <a:t>And Functionality</a:t>
            </a:r>
          </a:p>
          <a:p>
            <a:endParaRPr lang="en-US" dirty="0"/>
          </a:p>
          <a:p>
            <a:r>
              <a:rPr lang="en-US" dirty="0"/>
              <a:t>Then, we’ll cover resources for assisting patrons and how to continuing the conversation from the webinar on, before closing with a question and answer session.</a:t>
            </a:r>
          </a:p>
          <a:p>
            <a:endParaRPr lang="en-US" b="1" dirty="0"/>
          </a:p>
          <a:p>
            <a:r>
              <a:rPr lang="en-US" b="1" dirty="0"/>
              <a:t>===========================</a:t>
            </a:r>
          </a:p>
          <a:p>
            <a:pPr marL="220348" indent="-220348">
              <a:buAutoNum type="arabicPeriod"/>
            </a:pPr>
            <a:r>
              <a:rPr lang="en-US" dirty="0"/>
              <a:t>Overview - Current status and collection goals</a:t>
            </a:r>
          </a:p>
          <a:p>
            <a:pPr marL="661043" lvl="1" indent="-220348">
              <a:buAutoNum type="arabicPeriod"/>
            </a:pPr>
            <a:r>
              <a:rPr lang="en-US" dirty="0"/>
              <a:t>Size and scope</a:t>
            </a:r>
          </a:p>
          <a:p>
            <a:pPr marL="661043" lvl="1" indent="-220348">
              <a:buAutoNum type="arabicPeriod"/>
            </a:pPr>
            <a:r>
              <a:rPr lang="en-US" dirty="0"/>
              <a:t>Needs: 30K microfilm reels at UF alone</a:t>
            </a:r>
          </a:p>
          <a:p>
            <a:pPr marL="220348" indent="-220348">
              <a:buAutoNum type="arabicPeriod"/>
            </a:pPr>
            <a:r>
              <a:rPr lang="en-US" dirty="0"/>
              <a:t>Contents</a:t>
            </a:r>
          </a:p>
          <a:p>
            <a:pPr marL="661043" lvl="1" indent="-220348">
              <a:buAutoNum type="arabicPeriod"/>
            </a:pPr>
            <a:r>
              <a:rPr lang="en-US" dirty="0"/>
              <a:t>Range of time, frame historic and current and explain scope</a:t>
            </a:r>
          </a:p>
          <a:p>
            <a:pPr marL="661043" lvl="1" indent="-220348">
              <a:buAutoNum type="arabicPeriod"/>
            </a:pPr>
            <a:r>
              <a:rPr lang="en-US" dirty="0"/>
              <a:t>example with BCT and others with scattered years </a:t>
            </a:r>
          </a:p>
          <a:p>
            <a:pPr marL="661043" lvl="1" indent="-220348">
              <a:buAutoNum type="arabicPeriod"/>
            </a:pPr>
            <a:r>
              <a:rPr lang="en-US" dirty="0"/>
              <a:t>example with changes: worst of renames and papers that moved cities; Ok. Daily News now just O. News</a:t>
            </a:r>
          </a:p>
          <a:p>
            <a:pPr marL="220348" indent="-220348">
              <a:buAutoNum type="arabicPeriod"/>
            </a:pPr>
            <a:r>
              <a:rPr lang="en-US" dirty="0"/>
              <a:t>Functionality </a:t>
            </a:r>
          </a:p>
          <a:p>
            <a:pPr marL="661043" lvl="1" indent="-220348">
              <a:buAutoNum type="arabicPeriod"/>
            </a:pPr>
            <a:r>
              <a:rPr lang="en-US" dirty="0"/>
              <a:t>Mention regular usability studies</a:t>
            </a:r>
          </a:p>
          <a:p>
            <a:pPr marL="661043" lvl="1" indent="-220348">
              <a:buAutoNum type="arabicPeriod"/>
            </a:pPr>
            <a:r>
              <a:rPr lang="en-US" dirty="0"/>
              <a:t>Enhancements</a:t>
            </a:r>
          </a:p>
          <a:p>
            <a:pPr marL="661043" lvl="1" indent="-220348">
              <a:buAutoNum type="arabicPeriod"/>
            </a:pPr>
            <a:r>
              <a:rPr lang="en-US" dirty="0"/>
              <a:t>Search by date range – coming soon</a:t>
            </a:r>
          </a:p>
          <a:p>
            <a:pPr marL="220348" indent="-220348">
              <a:buAutoNum type="arabicPeriod"/>
            </a:pPr>
            <a:r>
              <a:rPr lang="en-US" dirty="0"/>
              <a:t>Resources for assisting patrons – </a:t>
            </a:r>
          </a:p>
          <a:p>
            <a:pPr marL="661043" lvl="1" indent="-220348">
              <a:buAutoNum type="arabicPeriod"/>
            </a:pPr>
            <a:r>
              <a:rPr lang="en-US" dirty="0"/>
              <a:t>Examples of common questions</a:t>
            </a:r>
          </a:p>
          <a:p>
            <a:pPr marL="661043" lvl="1" indent="-220348">
              <a:buAutoNum type="arabicPeriod"/>
            </a:pPr>
            <a:r>
              <a:rPr lang="en-US" dirty="0"/>
              <a:t>Approach and walk through several questions</a:t>
            </a:r>
          </a:p>
          <a:p>
            <a:pPr marL="661043" lvl="1" indent="-220348">
              <a:buAutoNum type="arabicPeriod"/>
            </a:pPr>
            <a:r>
              <a:rPr lang="en-US" dirty="0"/>
              <a:t>Where you go from there – new FAQ</a:t>
            </a:r>
          </a:p>
          <a:p>
            <a:pPr marL="220348" indent="-220348">
              <a:buAutoNum type="arabicPeriod"/>
            </a:pPr>
            <a:r>
              <a:rPr lang="en-US" dirty="0"/>
              <a:t>Continuing the conversation </a:t>
            </a:r>
            <a:br>
              <a:rPr lang="en-US" dirty="0"/>
            </a:br>
            <a:r>
              <a:rPr lang="en-US" dirty="0"/>
              <a:t>We’d like to get your feedback and we’ll share how to contact us</a:t>
            </a:r>
          </a:p>
          <a:p>
            <a:pPr marL="220348" indent="-220348">
              <a:buAutoNum type="arabicPeriod"/>
            </a:pPr>
            <a:r>
              <a:rPr lang="en-US" dirty="0"/>
              <a:t>Q&amp;A</a:t>
            </a:r>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3</a:t>
            </a:fld>
            <a:endParaRPr lang="en-US"/>
          </a:p>
        </p:txBody>
      </p:sp>
    </p:spTree>
    <p:extLst>
      <p:ext uri="{BB962C8B-B14F-4D97-AF65-F5344CB8AC3E}">
        <p14:creationId xmlns:p14="http://schemas.microsoft.com/office/powerpoint/2010/main" val="4256706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b="1" dirty="0"/>
              <a:t>Current Status and Collection Goals</a:t>
            </a:r>
          </a:p>
          <a:p>
            <a:r>
              <a:rPr lang="en-US" dirty="0"/>
              <a:t>The FDNL currently has over 1.3 million pages of historic through current newspapers. The Florida Digital Newspaper Library is accessed over 1 million times each month.</a:t>
            </a:r>
          </a:p>
          <a:p>
            <a:endParaRPr lang="en-US" dirty="0"/>
          </a:p>
          <a:p>
            <a:r>
              <a:rPr lang="en-US" dirty="0"/>
              <a:t>Currently, new issues of local, rural Florida newspapers are added on an ongoing basis. These newspapers replace what UF formerly preserved in microfilm with microfilming ending in 2005 and the process now all-digital.</a:t>
            </a:r>
          </a:p>
          <a:p>
            <a:endParaRPr lang="en-US" dirty="0"/>
          </a:p>
          <a:p>
            <a:pPr defTabSz="881390">
              <a:defRPr/>
            </a:pPr>
            <a:r>
              <a:rPr lang="en-US" dirty="0"/>
              <a:t>The newspapers in the Florida Digital Newspaper Library come from libraries and other organizations throughout the State of Florida. The majority are from the P.K. </a:t>
            </a:r>
            <a:r>
              <a:rPr lang="en-US" dirty="0" err="1"/>
              <a:t>Yonge</a:t>
            </a:r>
            <a:r>
              <a:rPr lang="en-US" dirty="0"/>
              <a:t> Library of Florida History at the George A. Smathers Libraries, University of Florida, which holds the largest collection of newspapers in the State. A collection and preservation effort begun in 1944 called for acquisition of at least one newspaper from each of Florida's 67 counties on an ongoing basis. The library began to produce in-house microfilm copies of its Florida newspapers in 1947, microfilming and now digitizing 67 current Florida newspapers on a regular basis today. Retrospective digitization is undertaken in-house when possible. This is going to remain an ongoing challenge because UF alone has over 30,000 reels of Florida newspapers on microfilm, so there’s a great deal of work to be done.</a:t>
            </a:r>
          </a:p>
          <a:p>
            <a:endParaRPr lang="en-US" dirty="0"/>
          </a:p>
          <a:p>
            <a:r>
              <a:rPr lang="en-US" dirty="0"/>
              <a:t>The Florida Digital Newspaper Library has been funded in part by grants from Florida’s Library Services and Technology Act (LSTA) Grants Program, from the National Endowment for the Humanities' National Digital Newspaper Program, and from the Institute for Museum and Library Services, and receives ongoing support from the University of Florida George A. Smathers Libraries. </a:t>
            </a:r>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AF82F-4801-40BD-A0CA-87C6F13C0532}" type="slidenum">
              <a:rPr lang="en-US"/>
              <a:pPr fontAlgn="base">
                <a:spcBef>
                  <a:spcPct val="0"/>
                </a:spcBef>
                <a:spcAft>
                  <a:spcPct val="0"/>
                </a:spcAft>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0"/>
            <a:r>
              <a:rPr lang="en-US" b="1" dirty="0"/>
              <a:t>Contents</a:t>
            </a:r>
          </a:p>
          <a:p>
            <a:pPr lvl="0"/>
            <a:r>
              <a:rPr lang="en-US" dirty="0"/>
              <a:t>The contents of the FDNL cover historic through current content. Because FDNL grew out of the earlier microfilming program where UF formerly microfilmed many local papers, that process changed to digitization in 2005. Since 2005, UF has no longer microfilmed and instead has digitized Florida newspapers from 2005-present. </a:t>
            </a:r>
          </a:p>
          <a:p>
            <a:pPr lvl="0"/>
            <a:endParaRPr lang="en-US" dirty="0"/>
          </a:p>
          <a:p>
            <a:pPr lvl="0"/>
            <a:r>
              <a:rPr lang="en-US" dirty="0"/>
              <a:t>Thus, much of the content is from 2005-present. </a:t>
            </a:r>
          </a:p>
          <a:p>
            <a:pPr lvl="0"/>
            <a:endParaRPr lang="en-US" dirty="0"/>
          </a:p>
          <a:p>
            <a:pPr lvl="0"/>
            <a:r>
              <a:rPr lang="en-US" dirty="0"/>
              <a:t>While it’s critical to preserve the current news which will eventually become historic, there’s also great interest in the already historic news. </a:t>
            </a:r>
          </a:p>
          <a:p>
            <a:pPr lvl="0"/>
            <a:endParaRPr lang="en-US" dirty="0"/>
          </a:p>
          <a:p>
            <a:pPr lvl="0"/>
            <a:r>
              <a:rPr lang="en-US" dirty="0"/>
              <a:t>Whenever possible, UF has sought grant funding to enable the retrospective digitization of historic Florida newspapers. A great deal of historic newspapers have also been digitized, but this has been as funding allowed so it was opportunistic and tactical rather than a comprehensive or systematic approach. </a:t>
            </a:r>
          </a:p>
          <a:p>
            <a:pPr lvl="0"/>
            <a:endParaRPr lang="en-US" dirty="0"/>
          </a:p>
          <a:p>
            <a:pPr lvl="0"/>
            <a:r>
              <a:rPr lang="en-US" dirty="0"/>
              <a:t>Thus, there are also many historical newspaper issues. </a:t>
            </a:r>
          </a:p>
          <a:p>
            <a:pPr lvl="0"/>
            <a:endParaRPr lang="en-US" dirty="0"/>
          </a:p>
          <a:p>
            <a:pPr lvl="0"/>
            <a:r>
              <a:rPr lang="en-US" dirty="0"/>
              <a:t>In some cases, there are complete or nearly complete runs of a particular newspaper title. </a:t>
            </a:r>
          </a:p>
          <a:p>
            <a:pPr lvl="0"/>
            <a:endParaRPr lang="en-US" dirty="0"/>
          </a:p>
          <a:p>
            <a:pPr lvl="0"/>
            <a:r>
              <a:rPr lang="en-US" dirty="0"/>
              <a:t>For instance, the Bradford County Telegraph from 1888-present is in the FDNL. The majority of years for the </a:t>
            </a:r>
            <a:r>
              <a:rPr lang="en-US" dirty="0" err="1"/>
              <a:t>Jax</a:t>
            </a:r>
            <a:r>
              <a:rPr lang="en-US" dirty="0"/>
              <a:t> Air News are as well. </a:t>
            </a:r>
          </a:p>
          <a:p>
            <a:pPr lvl="0"/>
            <a:endParaRPr lang="en-US" dirty="0"/>
          </a:p>
          <a:p>
            <a:pPr lvl="0"/>
            <a:r>
              <a:rPr lang="en-US" dirty="0"/>
              <a:t>The images on this slide show some of the historic and more recent issues.</a:t>
            </a:r>
          </a:p>
          <a:p>
            <a:pPr lvl="0"/>
            <a:endParaRPr lang="en-US" dirty="0"/>
          </a:p>
          <a:p>
            <a:pPr lvl="0"/>
            <a:r>
              <a:rPr lang="en-US" dirty="0"/>
              <a:t>For many papers, it may only be issues from 2005-present.</a:t>
            </a:r>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5</a:t>
            </a:fld>
            <a:endParaRPr lang="en-US"/>
          </a:p>
        </p:txBody>
      </p:sp>
    </p:spTree>
    <p:extLst>
      <p:ext uri="{BB962C8B-B14F-4D97-AF65-F5344CB8AC3E}">
        <p14:creationId xmlns:p14="http://schemas.microsoft.com/office/powerpoint/2010/main" val="2507301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b="1" dirty="0"/>
              <a:t>Contents</a:t>
            </a:r>
          </a:p>
          <a:p>
            <a:pPr lvl="0" algn="l"/>
            <a:endParaRPr lang="en-US" dirty="0"/>
          </a:p>
          <a:p>
            <a:pPr lvl="0" algn="l"/>
            <a:r>
              <a:rPr lang="en-US" dirty="0"/>
              <a:t>In addition to the range and variety with historical and current newspapers, many of the newspapers themselves change a great deal over time. </a:t>
            </a:r>
          </a:p>
          <a:p>
            <a:pPr lvl="0" algn="l"/>
            <a:endParaRPr lang="en-US" dirty="0"/>
          </a:p>
          <a:p>
            <a:pPr lvl="0" algn="l"/>
            <a:r>
              <a:rPr lang="en-US" dirty="0"/>
              <a:t>For instance, some papers change a word in the name, like the Okeechobee Daily News dropping Daily to become the Okeechobee News. </a:t>
            </a:r>
          </a:p>
          <a:p>
            <a:pPr lvl="0" algn="l"/>
            <a:endParaRPr lang="en-US" dirty="0"/>
          </a:p>
          <a:p>
            <a:pPr lvl="0" algn="l"/>
            <a:r>
              <a:rPr lang="en-US" dirty="0"/>
              <a:t>Others, like The Gainesville Sun, change names and publishers over the years. The image here shows some of those title changes. </a:t>
            </a:r>
          </a:p>
          <a:p>
            <a:pPr lvl="0" algn="l"/>
            <a:endParaRPr lang="en-US" dirty="0"/>
          </a:p>
          <a:p>
            <a:pPr lvl="0" algn="l"/>
            <a:r>
              <a:rPr lang="en-US" dirty="0"/>
              <a:t>Still others change the location with some papers in Florida moving from Jacksonville to Tampa, and only sometimes is this related to a title and publisher change.</a:t>
            </a:r>
          </a:p>
          <a:p>
            <a:pPr lvl="0" algn="l"/>
            <a:endParaRPr lang="en-US" dirty="0"/>
          </a:p>
          <a:p>
            <a:pPr lvl="0" algn="l"/>
            <a:r>
              <a:rPr lang="en-US" dirty="0"/>
              <a:t>The different titles, publishers, and locations are important to support use and research. However, this information can also be confusing when patrons simply want their hometown paper which at least seems to have been the same paper for many years.  </a:t>
            </a:r>
          </a:p>
        </p:txBody>
      </p:sp>
      <p:sp>
        <p:nvSpPr>
          <p:cNvPr id="4" name="Slide Number Placeholder 3"/>
          <p:cNvSpPr>
            <a:spLocks noGrp="1"/>
          </p:cNvSpPr>
          <p:nvPr>
            <p:ph type="sldNum" sz="quarter" idx="10"/>
          </p:nvPr>
        </p:nvSpPr>
        <p:spPr/>
        <p:txBody>
          <a:bodyPr/>
          <a:lstStyle/>
          <a:p>
            <a:pPr>
              <a:defRPr/>
            </a:pPr>
            <a:fld id="{E916D9CE-781E-43F7-B8C4-0F623CF80BEE}" type="slidenum">
              <a:rPr lang="en-US" smtClean="0"/>
              <a:pPr>
                <a:defRPr/>
              </a:pPr>
              <a:t>6</a:t>
            </a:fld>
            <a:endParaRPr lang="en-US"/>
          </a:p>
        </p:txBody>
      </p:sp>
    </p:spTree>
    <p:extLst>
      <p:ext uri="{BB962C8B-B14F-4D97-AF65-F5344CB8AC3E}">
        <p14:creationId xmlns:p14="http://schemas.microsoft.com/office/powerpoint/2010/main" val="2507301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dirty="0" smtClean="0"/>
              <a:t>Functionality</a:t>
            </a:r>
          </a:p>
          <a:p>
            <a:pPr eaLnBrk="1" hangingPunct="1">
              <a:spcBef>
                <a:spcPct val="0"/>
              </a:spcBef>
            </a:pPr>
            <a:endParaRPr lang="en-US" dirty="0" smtClean="0"/>
          </a:p>
          <a:p>
            <a:pPr eaLnBrk="1" hangingPunct="1">
              <a:spcBef>
                <a:spcPct val="0"/>
              </a:spcBef>
            </a:pPr>
            <a:r>
              <a:rPr lang="en-US" dirty="0" smtClean="0"/>
              <a:t>The complexity of dealing with newspapers brings us to Functionality</a:t>
            </a:r>
            <a:r>
              <a:rPr lang="en-US" baseline="0" dirty="0" smtClean="0"/>
              <a:t> of the FDNL.</a:t>
            </a:r>
          </a:p>
          <a:p>
            <a:pPr eaLnBrk="1" hangingPunct="1">
              <a:spcBef>
                <a:spcPct val="0"/>
              </a:spcBef>
            </a:pPr>
            <a:endParaRPr lang="en-US" dirty="0" smtClean="0"/>
          </a:p>
          <a:p>
            <a:pPr eaLnBrk="1" hangingPunct="1">
              <a:spcBef>
                <a:spcPct val="0"/>
              </a:spcBef>
            </a:pPr>
            <a:r>
              <a:rPr lang="en-US" dirty="0" smtClean="0"/>
              <a:t>With the complexity of the name changes, location changes for publishers, and simply so much rich content, the Florida Digital Newspaper Library also offers a number of features to ensure the materials are usable.</a:t>
            </a:r>
          </a:p>
          <a:p>
            <a:pPr lvl="0"/>
            <a:endParaRPr lang="en-US" dirty="0"/>
          </a:p>
          <a:p>
            <a:pPr lvl="0"/>
            <a:r>
              <a:rPr lang="en-US" dirty="0"/>
              <a:t>What you see on this slide is the homepage for FDNL.</a:t>
            </a:r>
          </a:p>
          <a:p>
            <a:pPr lvl="0"/>
            <a:endParaRPr lang="en-US" dirty="0"/>
          </a:p>
          <a:p>
            <a:pPr lvl="0"/>
            <a:r>
              <a:rPr lang="en-US" dirty="0"/>
              <a:t>Here, patrons can easily search by full citation.</a:t>
            </a:r>
          </a:p>
          <a:p>
            <a:pPr lvl="0"/>
            <a:endParaRPr lang="en-US" dirty="0"/>
          </a:p>
          <a:p>
            <a:pPr lvl="0"/>
            <a:r>
              <a:rPr lang="en-US" dirty="0"/>
              <a:t>Patrons can click on the “Text Search” tab to search the full text.</a:t>
            </a:r>
          </a:p>
          <a:p>
            <a:pPr lvl="0"/>
            <a:endParaRPr lang="en-US" dirty="0"/>
          </a:p>
          <a:p>
            <a:pPr lvl="0"/>
            <a:r>
              <a:rPr lang="en-US" dirty="0"/>
              <a:t>Patrons can also browse by “All Items” and “New Items”. This is essential for patrons who are interested in something, but not always sure what they want to find so browsing allows them to serendipitously stumble across items of interest and just to browse as an end in itself.</a:t>
            </a:r>
            <a:endParaRPr lang="en-US" dirty="0"/>
          </a:p>
        </p:txBody>
      </p:sp>
      <p:sp>
        <p:nvSpPr>
          <p:cNvPr id="4" name="Slide Number Placeholder 3"/>
          <p:cNvSpPr>
            <a:spLocks noGrp="1"/>
          </p:cNvSpPr>
          <p:nvPr>
            <p:ph type="sldNum" sz="quarter" idx="10"/>
          </p:nvPr>
        </p:nvSpPr>
        <p:spPr/>
        <p:txBody>
          <a:bodyPr/>
          <a:lstStyle/>
          <a:p>
            <a:fld id="{4E39DB85-8084-4C42-8BA7-ECE6CAD8E434}" type="slidenum">
              <a:rPr lang="en-US" smtClean="0"/>
              <a:t>7</a:t>
            </a:fld>
            <a:endParaRPr lang="en-US"/>
          </a:p>
        </p:txBody>
      </p:sp>
    </p:spTree>
    <p:extLst>
      <p:ext uri="{BB962C8B-B14F-4D97-AF65-F5344CB8AC3E}">
        <p14:creationId xmlns:p14="http://schemas.microsoft.com/office/powerpoint/2010/main" val="306560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Most recently, we also added a Map Browse.</a:t>
            </a:r>
          </a:p>
          <a:p>
            <a:pPr eaLnBrk="1" hangingPunct="1">
              <a:spcBef>
                <a:spcPct val="0"/>
              </a:spcBef>
            </a:pPr>
            <a:endParaRPr lang="en-US" dirty="0" smtClean="0"/>
          </a:p>
          <a:p>
            <a:pPr eaLnBrk="1" hangingPunct="1">
              <a:spcBef>
                <a:spcPct val="0"/>
              </a:spcBef>
            </a:pPr>
            <a:r>
              <a:rPr lang="en-US" dirty="0" smtClean="0"/>
              <a:t>This is part of UF’s ongoing work to enhance the system.</a:t>
            </a:r>
            <a:r>
              <a:rPr lang="en-US" baseline="0" dirty="0" smtClean="0"/>
              <a:t> We conduct</a:t>
            </a:r>
            <a:r>
              <a:rPr lang="en-US" dirty="0"/>
              <a:t> regular usability studies and implement enhancements when possible. </a:t>
            </a:r>
          </a:p>
          <a:p>
            <a:pPr eaLnBrk="1" hangingPunct="1">
              <a:spcBef>
                <a:spcPct val="0"/>
              </a:spcBef>
            </a:pPr>
            <a:endParaRPr lang="en-US" dirty="0" smtClean="0"/>
          </a:p>
          <a:p>
            <a:pPr eaLnBrk="1" hangingPunct="1">
              <a:spcBef>
                <a:spcPct val="0"/>
              </a:spcBef>
            </a:pPr>
            <a:r>
              <a:rPr lang="en-US" dirty="0" smtClean="0"/>
              <a:t>The Map Browse on this slide shows the standard view. The dots are</a:t>
            </a:r>
            <a:r>
              <a:rPr lang="en-US" baseline="0" dirty="0" smtClean="0"/>
              <a:t> the central points for each of the towns where the newspapers are published. </a:t>
            </a:r>
          </a:p>
          <a:p>
            <a:pPr eaLnBrk="1" hangingPunct="1">
              <a:spcBef>
                <a:spcPct val="0"/>
              </a:spcBef>
            </a:pPr>
            <a:endParaRPr lang="en-US" baseline="0" dirty="0" smtClean="0"/>
          </a:p>
          <a:p>
            <a:pPr eaLnBrk="1" hangingPunct="1">
              <a:spcBef>
                <a:spcPct val="0"/>
              </a:spcBef>
            </a:pPr>
            <a:r>
              <a:rPr lang="en-US" baseline="0" dirty="0" smtClean="0"/>
              <a:t>This is very important when people are looking for news from their area, but aren’t sure what the newspaper title might be and are looking for papers from a general area and not necessarily only Port St. Lucie or another city.</a:t>
            </a:r>
          </a:p>
          <a:p>
            <a:pPr eaLnBrk="1" hangingPunct="1">
              <a:spcBef>
                <a:spcPct val="0"/>
              </a:spcBef>
            </a:pPr>
            <a:endParaRPr lang="en-US" baseline="0" dirty="0" smtClean="0"/>
          </a:p>
          <a:p>
            <a:pPr eaLnBrk="1" hangingPunct="1">
              <a:spcBef>
                <a:spcPct val="0"/>
              </a:spcBef>
            </a:pPr>
            <a:r>
              <a:rPr lang="en-US" baseline="0" dirty="0" smtClean="0"/>
              <a:t>This is also very important for historical research. Florida used to have a thriving </a:t>
            </a:r>
            <a:r>
              <a:rPr lang="en-US" baseline="0" dirty="0" err="1" smtClean="0"/>
              <a:t>turpentining</a:t>
            </a:r>
            <a:r>
              <a:rPr lang="en-US" baseline="0" dirty="0" smtClean="0"/>
              <a:t> and Spanish moss gathering industry, with these often located in the same town. Turpentine and Spanish moss are both very flammable. That, plus the frequency of lightning in Florida and the heat resulted in many fires that destroyed towns where the towns were not later rebuilt. With the towns no longer existing, no one would know to search for them. The map gives patrons a way to see papers from their area, even for places that are no longer there.</a:t>
            </a: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AF82F-4801-40BD-A0CA-87C6F13C0532}" type="slidenum">
              <a:rPr lang="en-US"/>
              <a:pPr fontAlgn="base">
                <a:spcBef>
                  <a:spcPct val="0"/>
                </a:spcBef>
                <a:spcAft>
                  <a:spcPct val="0"/>
                </a:spcAft>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Clicking on one of the points brings up this view, which shows cover pages</a:t>
            </a:r>
            <a:r>
              <a:rPr lang="en-US" baseline="0" dirty="0" smtClean="0"/>
              <a:t> and number of issues for the papers from that location. </a:t>
            </a:r>
            <a:endParaRPr lang="en-US" dirty="0"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FAF82F-4801-40BD-A0CA-87C6F13C0532}" type="slidenum">
              <a:rPr lang="en-US"/>
              <a:pPr fontAlgn="base">
                <a:spcBef>
                  <a:spcPct val="0"/>
                </a:spcBef>
                <a:spcAft>
                  <a:spcPct val="0"/>
                </a:spcAft>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BC1B417-D097-4E22-9C87-BF2B823DE0D9}" type="datetimeFigureOut">
              <a:rPr lang="en-US" smtClean="0"/>
              <a:pPr>
                <a:defRPr/>
              </a:pPr>
              <a:t>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BA7CB07-BD70-4F2C-92BB-DB118D3C4374}" type="slidenum">
              <a:rPr lang="en-US" smtClean="0"/>
              <a:pPr>
                <a:defRPr/>
              </a:pPr>
              <a:t>‹#›</a:t>
            </a:fld>
            <a:endParaRPr lang="en-US"/>
          </a:p>
        </p:txBody>
      </p:sp>
    </p:spTree>
    <p:extLst>
      <p:ext uri="{BB962C8B-B14F-4D97-AF65-F5344CB8AC3E}">
        <p14:creationId xmlns:p14="http://schemas.microsoft.com/office/powerpoint/2010/main" val="2152509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AE7F3ED-AD47-4C5D-819C-29CCFD1644EA}" type="datetimeFigureOut">
              <a:rPr lang="en-US" smtClean="0"/>
              <a:pPr>
                <a:defRPr/>
              </a:pPr>
              <a:t>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FCA3E0C-D1AE-4007-8A32-2709D380BC1D}" type="slidenum">
              <a:rPr lang="en-US" smtClean="0"/>
              <a:pPr>
                <a:defRPr/>
              </a:pPr>
              <a:t>‹#›</a:t>
            </a:fld>
            <a:endParaRPr lang="en-US"/>
          </a:p>
        </p:txBody>
      </p:sp>
    </p:spTree>
    <p:extLst>
      <p:ext uri="{BB962C8B-B14F-4D97-AF65-F5344CB8AC3E}">
        <p14:creationId xmlns:p14="http://schemas.microsoft.com/office/powerpoint/2010/main" val="320474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2CE830A-8701-4466-B961-BAAA571070B3}" type="datetimeFigureOut">
              <a:rPr lang="en-US" smtClean="0"/>
              <a:pPr>
                <a:defRPr/>
              </a:pPr>
              <a:t>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9DC322-57F2-4B0F-9349-436176923675}" type="slidenum">
              <a:rPr lang="en-US" smtClean="0"/>
              <a:pPr>
                <a:defRPr/>
              </a:pPr>
              <a:t>‹#›</a:t>
            </a:fld>
            <a:endParaRPr lang="en-US"/>
          </a:p>
        </p:txBody>
      </p:sp>
    </p:spTree>
    <p:extLst>
      <p:ext uri="{BB962C8B-B14F-4D97-AF65-F5344CB8AC3E}">
        <p14:creationId xmlns:p14="http://schemas.microsoft.com/office/powerpoint/2010/main" val="384507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D845EBF-AE0A-45F2-BF10-091B64E41333}" type="datetimeFigureOut">
              <a:rPr lang="en-US" smtClean="0"/>
              <a:pPr>
                <a:defRPr/>
              </a:pPr>
              <a:t>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C7C4628-ACB0-4F99-BD74-FA5D1B6F6C57}" type="slidenum">
              <a:rPr lang="en-US" smtClean="0"/>
              <a:pPr>
                <a:defRPr/>
              </a:pPr>
              <a:t>‹#›</a:t>
            </a:fld>
            <a:endParaRPr lang="en-US"/>
          </a:p>
        </p:txBody>
      </p:sp>
    </p:spTree>
    <p:extLst>
      <p:ext uri="{BB962C8B-B14F-4D97-AF65-F5344CB8AC3E}">
        <p14:creationId xmlns:p14="http://schemas.microsoft.com/office/powerpoint/2010/main" val="251990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12E936F5-D6C4-4460-86F4-B17501496A92}" type="datetimeFigureOut">
              <a:rPr lang="en-US" smtClean="0"/>
              <a:pPr>
                <a:defRPr/>
              </a:pPr>
              <a:t>1/2/2013</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CC7B47-ECA5-4C0F-B74F-DAD8D261809B}" type="slidenum">
              <a:rPr lang="en-US" smtClean="0"/>
              <a:pPr>
                <a:defRPr/>
              </a:pPr>
              <a:t>‹#›</a:t>
            </a:fld>
            <a:endParaRPr lang="en-US"/>
          </a:p>
        </p:txBody>
      </p:sp>
    </p:spTree>
    <p:extLst>
      <p:ext uri="{BB962C8B-B14F-4D97-AF65-F5344CB8AC3E}">
        <p14:creationId xmlns:p14="http://schemas.microsoft.com/office/powerpoint/2010/main" val="249235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754C8046-D9EF-4485-B512-FDFFE07F422D}" type="datetimeFigureOut">
              <a:rPr lang="en-US" smtClean="0"/>
              <a:pPr>
                <a:defRPr/>
              </a:pPr>
              <a:t>1/2/2013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687B424-7036-4527-B477-6A566ABDCA37}" type="slidenum">
              <a:rPr lang="en-US" smtClean="0"/>
              <a:pPr>
                <a:defRPr/>
              </a:pPr>
              <a:t>‹#›</a:t>
            </a:fld>
            <a:endParaRPr lang="en-US"/>
          </a:p>
        </p:txBody>
      </p:sp>
    </p:spTree>
    <p:extLst>
      <p:ext uri="{BB962C8B-B14F-4D97-AF65-F5344CB8AC3E}">
        <p14:creationId xmlns:p14="http://schemas.microsoft.com/office/powerpoint/2010/main" val="13809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065C141-C0F0-41BB-B2B1-EB5E51002B66}" type="datetimeFigureOut">
              <a:rPr lang="en-US" smtClean="0"/>
              <a:pPr>
                <a:defRPr/>
              </a:pPr>
              <a:t>1/2/2013</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2DFFB8-195D-42FC-B1C6-54FCA9FFDB90}" type="slidenum">
              <a:rPr lang="en-US" smtClean="0"/>
              <a:pPr>
                <a:defRPr/>
              </a:pPr>
              <a:t>‹#›</a:t>
            </a:fld>
            <a:endParaRPr lang="en-US"/>
          </a:p>
        </p:txBody>
      </p:sp>
    </p:spTree>
    <p:extLst>
      <p:ext uri="{BB962C8B-B14F-4D97-AF65-F5344CB8AC3E}">
        <p14:creationId xmlns:p14="http://schemas.microsoft.com/office/powerpoint/2010/main" val="4076441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04857D9-AA91-41E7-9E9A-8B099B4AD4FD}" type="datetimeFigureOut">
              <a:rPr lang="en-US" smtClean="0"/>
              <a:pPr>
                <a:defRPr/>
              </a:pPr>
              <a:t>1/2/2013</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361F9B1-7B91-4901-8326-C4A4CCBD6CA2}" type="slidenum">
              <a:rPr lang="en-US" smtClean="0"/>
              <a:pPr>
                <a:defRPr/>
              </a:pPr>
              <a:t>‹#›</a:t>
            </a:fld>
            <a:endParaRPr lang="en-US"/>
          </a:p>
        </p:txBody>
      </p:sp>
    </p:spTree>
    <p:extLst>
      <p:ext uri="{BB962C8B-B14F-4D97-AF65-F5344CB8AC3E}">
        <p14:creationId xmlns:p14="http://schemas.microsoft.com/office/powerpoint/2010/main" val="2983117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A8E2C21-CE8B-435B-928D-619F23DB964F}" type="datetimeFigureOut">
              <a:rPr lang="en-US" smtClean="0"/>
              <a:pPr>
                <a:defRPr/>
              </a:pPr>
              <a:t>1/2/2013</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DBF4EBD-2869-4D5A-AB0F-63C5D9BF5D16}" type="slidenum">
              <a:rPr lang="en-US" smtClean="0"/>
              <a:pPr>
                <a:defRPr/>
              </a:pPr>
              <a:t>‹#›</a:t>
            </a:fld>
            <a:endParaRPr lang="en-US"/>
          </a:p>
        </p:txBody>
      </p:sp>
    </p:spTree>
    <p:extLst>
      <p:ext uri="{BB962C8B-B14F-4D97-AF65-F5344CB8AC3E}">
        <p14:creationId xmlns:p14="http://schemas.microsoft.com/office/powerpoint/2010/main" val="346804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7ED65B39-D3AE-4CB3-AA58-D780F6A6C288}" type="datetimeFigureOut">
              <a:rPr lang="en-US" smtClean="0"/>
              <a:pPr>
                <a:defRPr/>
              </a:pPr>
              <a:t>1/2/2013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5F8443-88F6-438B-9E2E-1B123B379146}" type="slidenum">
              <a:rPr lang="en-US" smtClean="0"/>
              <a:pPr>
                <a:defRPr/>
              </a:pPr>
              <a:t>‹#›</a:t>
            </a:fld>
            <a:endParaRPr lang="en-US"/>
          </a:p>
        </p:txBody>
      </p:sp>
    </p:spTree>
    <p:extLst>
      <p:ext uri="{BB962C8B-B14F-4D97-AF65-F5344CB8AC3E}">
        <p14:creationId xmlns:p14="http://schemas.microsoft.com/office/powerpoint/2010/main" val="2335408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E8C353E7-9583-4766-BD4C-F60478162216}" type="datetimeFigureOut">
              <a:rPr lang="en-US" smtClean="0"/>
              <a:pPr>
                <a:defRPr/>
              </a:pPr>
              <a:t>1/2/2013</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357976-873E-411C-8658-A2E5E6E58E1C}" type="slidenum">
              <a:rPr lang="en-US" smtClean="0"/>
              <a:pPr>
                <a:defRPr/>
              </a:pPr>
              <a:t>‹#›</a:t>
            </a:fld>
            <a:endParaRPr lang="en-US"/>
          </a:p>
        </p:txBody>
      </p:sp>
    </p:spTree>
    <p:extLst>
      <p:ext uri="{BB962C8B-B14F-4D97-AF65-F5344CB8AC3E}">
        <p14:creationId xmlns:p14="http://schemas.microsoft.com/office/powerpoint/2010/main" val="74303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5EDA547-0953-47FA-81DE-C715CC565F4E}" type="datetimeFigureOut">
              <a:rPr lang="en-US" smtClean="0"/>
              <a:pPr>
                <a:defRPr/>
              </a:pPr>
              <a:t>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ED1FD27-229C-4A5B-A955-9475E86C2A8A}" type="slidenum">
              <a:rPr lang="en-US" smtClean="0"/>
              <a:pPr>
                <a:defRPr/>
              </a:pPr>
              <a:t>‹#›</a:t>
            </a:fld>
            <a:endParaRPr lang="en-US"/>
          </a:p>
        </p:txBody>
      </p:sp>
    </p:spTree>
    <p:extLst>
      <p:ext uri="{BB962C8B-B14F-4D97-AF65-F5344CB8AC3E}">
        <p14:creationId xmlns:p14="http://schemas.microsoft.com/office/powerpoint/2010/main" val="10887725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fdc.ufl.edu/newspape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ufdc.ufl.edu/newspaper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685800" y="2438400"/>
            <a:ext cx="7772400" cy="3200400"/>
          </a:xfrm>
        </p:spPr>
        <p:txBody>
          <a:bodyPr>
            <a:normAutofit/>
          </a:bodyPr>
          <a:lstStyle/>
          <a:p>
            <a:pPr eaLnBrk="1" hangingPunct="1"/>
            <a:r>
              <a:rPr lang="en-US" sz="3600" b="1" dirty="0" smtClean="0">
                <a:solidFill>
                  <a:schemeClr val="tx1"/>
                </a:solidFill>
                <a:latin typeface="Adobe Garamond Pro" pitchFamily="18" charset="0"/>
              </a:rPr>
              <a:t>The Florida Digital Newspaper Library</a:t>
            </a:r>
          </a:p>
          <a:p>
            <a:pPr eaLnBrk="1" hangingPunct="1"/>
            <a:endParaRPr lang="en-US" sz="3000" b="1" dirty="0">
              <a:solidFill>
                <a:schemeClr val="tx1"/>
              </a:solidFill>
              <a:latin typeface="Adobe Garamond Pro" pitchFamily="18" charset="0"/>
            </a:endParaRPr>
          </a:p>
          <a:p>
            <a:pPr eaLnBrk="1" hangingPunct="1"/>
            <a:r>
              <a:rPr lang="en-US" sz="2000" b="1" dirty="0" smtClean="0">
                <a:solidFill>
                  <a:schemeClr val="tx1"/>
                </a:solidFill>
                <a:latin typeface="Adobe Garamond Pro" pitchFamily="18" charset="0"/>
                <a:hlinkClick r:id="rId3"/>
              </a:rPr>
              <a:t>http://ufdc.ufl.edu/newspapers</a:t>
            </a:r>
            <a:r>
              <a:rPr lang="en-US" sz="2000" b="1" dirty="0" smtClean="0">
                <a:solidFill>
                  <a:schemeClr val="tx1"/>
                </a:solidFill>
                <a:latin typeface="Adobe Garamond Pro" pitchFamily="18" charset="0"/>
              </a:rPr>
              <a:t> </a:t>
            </a:r>
          </a:p>
          <a:p>
            <a:pPr eaLnBrk="1" hangingPunct="1"/>
            <a:endParaRPr lang="en-US" sz="3000" b="1" dirty="0" smtClean="0">
              <a:solidFill>
                <a:schemeClr val="tx1"/>
              </a:solidFill>
              <a:latin typeface="Adobe Garamond Pro" pitchFamily="18" charset="0"/>
            </a:endParaRPr>
          </a:p>
        </p:txBody>
      </p:sp>
      <p:pic>
        <p:nvPicPr>
          <p:cNvPr id="4" name="Picture 8" descr="http://ufdc.ufl.edu/design/aggregations/fdnl1/images/banners/c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460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6349474" cy="32766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234" y="2057401"/>
            <a:ext cx="6650366" cy="4648200"/>
          </a:xfrm>
          <a:prstGeom prst="rect">
            <a:avLst/>
          </a:prstGeom>
          <a:ln>
            <a:solidFill>
              <a:schemeClr val="bg1"/>
            </a:solidFill>
          </a:ln>
        </p:spPr>
      </p:pic>
    </p:spTree>
    <p:extLst>
      <p:ext uri="{BB962C8B-B14F-4D97-AF65-F5344CB8AC3E}">
        <p14:creationId xmlns:p14="http://schemas.microsoft.com/office/powerpoint/2010/main" val="937500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123" y="1600200"/>
            <a:ext cx="4113754" cy="4525963"/>
          </a:xfrm>
        </p:spPr>
      </p:pic>
      <p:pic>
        <p:nvPicPr>
          <p:cNvPr id="4" name="Picture 8" descr="http://ufdc.ufl.edu/design/aggregations/fdnl1/images/banners/c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37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77" y="1143000"/>
            <a:ext cx="8719705" cy="5715000"/>
          </a:xfrm>
          <a:prstGeom prst="rect">
            <a:avLst/>
          </a:prstGeom>
        </p:spPr>
      </p:pic>
      <p:pic>
        <p:nvPicPr>
          <p:cNvPr id="5" name="Picture 8" descr="http://ufdc.ufl.edu/design/aggregations/fdnl1/images/banners/c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15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90600"/>
            <a:ext cx="9998597" cy="6553200"/>
          </a:xfrm>
          <a:prstGeom prst="rect">
            <a:avLst/>
          </a:prstGeom>
        </p:spPr>
      </p:pic>
      <p:pic>
        <p:nvPicPr>
          <p:cNvPr id="5" name="Picture 8" descr="http://ufdc.ufl.edu/design/aggregations/fdnl1/images/banners/c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262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19239" y="1600200"/>
            <a:ext cx="6905522" cy="4525963"/>
          </a:xfrm>
        </p:spPr>
      </p:pic>
      <p:pic>
        <p:nvPicPr>
          <p:cNvPr id="4" name="Picture 8" descr="http://ufdc.ufl.edu/design/aggregations/fdnl1/images/banners/c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43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ufdc.ufl.edu/design/aggregations/fdnl1/images/banners/c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990600" y="1371600"/>
            <a:ext cx="7254494" cy="13296233"/>
          </a:xfrm>
        </p:spPr>
      </p:pic>
    </p:spTree>
    <p:extLst>
      <p:ext uri="{BB962C8B-B14F-4D97-AF65-F5344CB8AC3E}">
        <p14:creationId xmlns:p14="http://schemas.microsoft.com/office/powerpoint/2010/main" val="2267189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228600" y="1524000"/>
            <a:ext cx="8763000" cy="5029200"/>
          </a:xfrm>
        </p:spPr>
        <p:txBody>
          <a:bodyPr>
            <a:normAutofit/>
          </a:bodyPr>
          <a:lstStyle/>
          <a:p>
            <a:pPr algn="l" eaLnBrk="1" hangingPunct="1"/>
            <a:r>
              <a:rPr lang="en-US" sz="3600" b="1" dirty="0" smtClean="0">
                <a:solidFill>
                  <a:schemeClr val="tx1"/>
                </a:solidFill>
                <a:latin typeface="Adobe Garamond Pro" pitchFamily="18" charset="0"/>
              </a:rPr>
              <a:t>Example Searches and Browses</a:t>
            </a:r>
            <a:endParaRPr lang="en-US" sz="3600" b="1" dirty="0" smtClean="0">
              <a:solidFill>
                <a:schemeClr val="tx1"/>
              </a:solidFill>
              <a:latin typeface="Adobe Garamond Pro" pitchFamily="18" charset="0"/>
            </a:endParaRPr>
          </a:p>
          <a:p>
            <a:pPr algn="l" eaLnBrk="1" hangingPunct="1"/>
            <a:endParaRPr lang="en-US" sz="3600" b="1" dirty="0" smtClean="0">
              <a:solidFill>
                <a:schemeClr val="tx1"/>
              </a:solidFill>
              <a:latin typeface="Adobe Garamond Pro" pitchFamily="18" charset="0"/>
            </a:endParaRPr>
          </a:p>
          <a:p>
            <a:pPr marL="571500" indent="-571500" algn="l" eaLnBrk="1" hangingPunct="1">
              <a:buFont typeface="Arial" pitchFamily="34" charset="0"/>
              <a:buChar char="•"/>
            </a:pPr>
            <a:r>
              <a:rPr lang="en-US" sz="3000" b="1" cap="small" dirty="0" smtClean="0"/>
              <a:t>Browsing All Items </a:t>
            </a:r>
          </a:p>
          <a:p>
            <a:pPr marL="571500" indent="-571500" algn="l">
              <a:buFont typeface="Arial" pitchFamily="34" charset="0"/>
              <a:buChar char="•"/>
            </a:pPr>
            <a:r>
              <a:rPr lang="en-US" sz="3000" b="1" cap="small" dirty="0"/>
              <a:t>Map </a:t>
            </a:r>
            <a:r>
              <a:rPr lang="en-US" sz="3000" b="1" cap="small" dirty="0" smtClean="0"/>
              <a:t>Browse</a:t>
            </a:r>
          </a:p>
          <a:p>
            <a:pPr marL="571500" indent="-571500" algn="l" eaLnBrk="1" hangingPunct="1">
              <a:buFont typeface="Arial" pitchFamily="34" charset="0"/>
              <a:buChar char="•"/>
            </a:pPr>
            <a:r>
              <a:rPr lang="en-US" sz="3000" b="1" cap="small" dirty="0" smtClean="0"/>
              <a:t>Text Search (Full Text Search)</a:t>
            </a:r>
          </a:p>
          <a:p>
            <a:pPr marL="571500" indent="-571500" algn="l">
              <a:buFont typeface="Arial" pitchFamily="34" charset="0"/>
              <a:buChar char="•"/>
            </a:pPr>
            <a:r>
              <a:rPr lang="en-US" sz="3000" b="1" cap="small" dirty="0"/>
              <a:t>Newspaper Search (Main Search, Metadata/Record</a:t>
            </a:r>
            <a:r>
              <a:rPr lang="en-US" sz="3000" b="1" cap="small" dirty="0" smtClean="0"/>
              <a:t>)</a:t>
            </a:r>
          </a:p>
          <a:p>
            <a:pPr algn="l" eaLnBrk="1" hangingPunct="1"/>
            <a:endParaRPr lang="en-US" sz="3600" b="1" cap="small" dirty="0" smtClean="0"/>
          </a:p>
          <a:p>
            <a:pPr algn="l" eaLnBrk="1" hangingPunct="1"/>
            <a:endParaRPr lang="en-US" sz="3600" cap="small" dirty="0" smtClean="0"/>
          </a:p>
          <a:p>
            <a:pPr algn="l" eaLnBrk="1" hangingPunct="1"/>
            <a:endParaRPr lang="en-US" sz="3600" b="1" dirty="0" smtClean="0">
              <a:solidFill>
                <a:schemeClr val="tx1"/>
              </a:solidFill>
              <a:latin typeface="Adobe Garamond Pro" pitchFamily="18" charset="0"/>
            </a:endParaRPr>
          </a:p>
          <a:p>
            <a:pPr eaLnBrk="1" hangingPunct="1"/>
            <a:endParaRPr lang="en-US" sz="3000" b="1" dirty="0">
              <a:solidFill>
                <a:schemeClr val="tx1"/>
              </a:solidFill>
              <a:latin typeface="Adobe Garamond Pro" pitchFamily="18" charset="0"/>
            </a:endParaRPr>
          </a:p>
        </p:txBody>
      </p:sp>
      <p:pic>
        <p:nvPicPr>
          <p:cNvPr id="4" name="Picture 8" descr="http://ufdc.ufl.edu/design/aggregations/fdnl1/images/banners/c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6754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457200" y="1524000"/>
            <a:ext cx="8305800" cy="5029200"/>
          </a:xfrm>
        </p:spPr>
        <p:txBody>
          <a:bodyPr>
            <a:normAutofit lnSpcReduction="10000"/>
          </a:bodyPr>
          <a:lstStyle/>
          <a:p>
            <a:pPr algn="l" eaLnBrk="1" hangingPunct="1"/>
            <a:r>
              <a:rPr lang="en-US" sz="3600" b="1" dirty="0" smtClean="0">
                <a:solidFill>
                  <a:schemeClr val="tx1"/>
                </a:solidFill>
                <a:latin typeface="Adobe Garamond Pro" pitchFamily="18" charset="0"/>
              </a:rPr>
              <a:t>FAQ</a:t>
            </a:r>
          </a:p>
          <a:p>
            <a:pPr algn="l" eaLnBrk="1" hangingPunct="1"/>
            <a:endParaRPr lang="en-US" sz="3600" b="1" dirty="0" smtClean="0">
              <a:solidFill>
                <a:schemeClr val="tx1"/>
              </a:solidFill>
              <a:latin typeface="Adobe Garamond Pro" pitchFamily="18" charset="0"/>
            </a:endParaRPr>
          </a:p>
          <a:p>
            <a:pPr marL="571500" indent="-571500" algn="l" eaLnBrk="1" hangingPunct="1">
              <a:buFont typeface="Arial" pitchFamily="34" charset="0"/>
              <a:buChar char="•"/>
            </a:pPr>
            <a:r>
              <a:rPr lang="en-US" sz="3600" b="1" cap="small" dirty="0"/>
              <a:t>Where can I find additional years of a newspaper</a:t>
            </a:r>
            <a:r>
              <a:rPr lang="en-US" sz="3600" b="1" cap="small" dirty="0" smtClean="0"/>
              <a:t>?</a:t>
            </a:r>
          </a:p>
          <a:p>
            <a:pPr marL="571500" indent="-571500" algn="l" eaLnBrk="1" hangingPunct="1">
              <a:buFont typeface="Arial" pitchFamily="34" charset="0"/>
              <a:buChar char="•"/>
            </a:pPr>
            <a:endParaRPr lang="en-US" sz="3600" b="1" cap="small" dirty="0" smtClean="0"/>
          </a:p>
          <a:p>
            <a:pPr marL="571500" indent="-571500" algn="l" eaLnBrk="1" hangingPunct="1">
              <a:buFont typeface="Arial" pitchFamily="34" charset="0"/>
              <a:buChar char="•"/>
            </a:pPr>
            <a:r>
              <a:rPr lang="en-US" sz="3600" b="1" cap="small" dirty="0" smtClean="0"/>
              <a:t>How </a:t>
            </a:r>
            <a:r>
              <a:rPr lang="en-US" sz="3600" b="1" cap="small" dirty="0"/>
              <a:t>do I save an </a:t>
            </a:r>
            <a:r>
              <a:rPr lang="en-US" sz="3600" b="1" cap="small" dirty="0" smtClean="0"/>
              <a:t>image?</a:t>
            </a:r>
          </a:p>
          <a:p>
            <a:pPr marL="571500" indent="-571500" algn="l" eaLnBrk="1" hangingPunct="1">
              <a:buFont typeface="Arial" pitchFamily="34" charset="0"/>
              <a:buChar char="•"/>
            </a:pPr>
            <a:endParaRPr lang="en-US" sz="3600" b="1" cap="small" dirty="0" smtClean="0"/>
          </a:p>
          <a:p>
            <a:pPr marL="571500" indent="-571500" algn="l" eaLnBrk="1" hangingPunct="1">
              <a:buFont typeface="Arial" pitchFamily="34" charset="0"/>
              <a:buChar char="•"/>
            </a:pPr>
            <a:r>
              <a:rPr lang="en-US" sz="3600" b="1" cap="small" dirty="0" smtClean="0"/>
              <a:t>Can I Print an Image for Personal Use?</a:t>
            </a:r>
            <a:endParaRPr lang="en-US" sz="3600" cap="small" dirty="0"/>
          </a:p>
          <a:p>
            <a:pPr algn="l" eaLnBrk="1" hangingPunct="1"/>
            <a:endParaRPr lang="en-US" sz="3600" b="1" cap="small" dirty="0" smtClean="0"/>
          </a:p>
          <a:p>
            <a:pPr algn="l" eaLnBrk="1" hangingPunct="1"/>
            <a:endParaRPr lang="en-US" sz="3600" cap="small" dirty="0" smtClean="0"/>
          </a:p>
          <a:p>
            <a:pPr algn="l" eaLnBrk="1" hangingPunct="1"/>
            <a:endParaRPr lang="en-US" sz="3600" b="1" dirty="0" smtClean="0">
              <a:solidFill>
                <a:schemeClr val="tx1"/>
              </a:solidFill>
              <a:latin typeface="Adobe Garamond Pro" pitchFamily="18" charset="0"/>
            </a:endParaRPr>
          </a:p>
          <a:p>
            <a:pPr eaLnBrk="1" hangingPunct="1"/>
            <a:endParaRPr lang="en-US" sz="3000" b="1" dirty="0">
              <a:solidFill>
                <a:schemeClr val="tx1"/>
              </a:solidFill>
              <a:latin typeface="Adobe Garamond Pro" pitchFamily="18" charset="0"/>
            </a:endParaRPr>
          </a:p>
        </p:txBody>
      </p:sp>
      <p:pic>
        <p:nvPicPr>
          <p:cNvPr id="4" name="Picture 8" descr="http://ufdc.ufl.edu/design/aggregations/fdnl1/images/banners/c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734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685800" y="2438400"/>
            <a:ext cx="7772400" cy="3200400"/>
          </a:xfrm>
        </p:spPr>
        <p:txBody>
          <a:bodyPr>
            <a:normAutofit/>
          </a:bodyPr>
          <a:lstStyle/>
          <a:p>
            <a:pPr eaLnBrk="1" hangingPunct="1"/>
            <a:r>
              <a:rPr lang="en-US" sz="3600" b="1" dirty="0" smtClean="0">
                <a:solidFill>
                  <a:schemeClr val="tx1"/>
                </a:solidFill>
                <a:latin typeface="Adobe Garamond Pro" pitchFamily="18" charset="0"/>
              </a:rPr>
              <a:t>The Florida Digital Newspaper Library</a:t>
            </a:r>
          </a:p>
          <a:p>
            <a:pPr eaLnBrk="1" hangingPunct="1"/>
            <a:endParaRPr lang="en-US" sz="3000" b="1" dirty="0">
              <a:solidFill>
                <a:schemeClr val="tx1"/>
              </a:solidFill>
              <a:latin typeface="Adobe Garamond Pro" pitchFamily="18" charset="0"/>
            </a:endParaRPr>
          </a:p>
          <a:p>
            <a:pPr eaLnBrk="1" hangingPunct="1"/>
            <a:r>
              <a:rPr lang="en-US" sz="2000" b="1" dirty="0" smtClean="0">
                <a:solidFill>
                  <a:schemeClr val="tx1"/>
                </a:solidFill>
                <a:latin typeface="Adobe Garamond Pro" pitchFamily="18" charset="0"/>
                <a:hlinkClick r:id="rId3"/>
              </a:rPr>
              <a:t>http://ufdc.ufl.edu/newspapers</a:t>
            </a:r>
            <a:r>
              <a:rPr lang="en-US" sz="2000" b="1" dirty="0" smtClean="0">
                <a:solidFill>
                  <a:schemeClr val="tx1"/>
                </a:solidFill>
                <a:latin typeface="Adobe Garamond Pro" pitchFamily="18" charset="0"/>
              </a:rPr>
              <a:t> </a:t>
            </a:r>
          </a:p>
          <a:p>
            <a:pPr eaLnBrk="1" hangingPunct="1"/>
            <a:endParaRPr lang="en-US" sz="3000" b="1" dirty="0" smtClean="0">
              <a:solidFill>
                <a:schemeClr val="tx1"/>
              </a:solidFill>
              <a:latin typeface="Adobe Garamond Pro" pitchFamily="18" charset="0"/>
            </a:endParaRPr>
          </a:p>
        </p:txBody>
      </p:sp>
      <p:pic>
        <p:nvPicPr>
          <p:cNvPr id="4" name="Picture 8" descr="http://ufdc.ufl.edu/design/aggregations/fdnl1/images/banners/c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78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ufdc.ufl.edu/design/aggregations/fdnl1/images/banners/c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914401"/>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4"/>
          <p:cNvSpPr/>
          <p:nvPr/>
        </p:nvSpPr>
        <p:spPr>
          <a:xfrm rot="16200000">
            <a:off x="4785831" y="-336771"/>
            <a:ext cx="1659198" cy="5990339"/>
          </a:xfrm>
          <a:custGeom>
            <a:avLst/>
            <a:gdLst>
              <a:gd name="connsiteX0" fmla="*/ 237656 w 2263391"/>
              <a:gd name="connsiteY0" fmla="*/ 0 h 2900829"/>
              <a:gd name="connsiteX1" fmla="*/ 2025735 w 2263391"/>
              <a:gd name="connsiteY1" fmla="*/ 0 h 2900829"/>
              <a:gd name="connsiteX2" fmla="*/ 2263391 w 2263391"/>
              <a:gd name="connsiteY2" fmla="*/ 237656 h 2900829"/>
              <a:gd name="connsiteX3" fmla="*/ 2263391 w 2263391"/>
              <a:gd name="connsiteY3" fmla="*/ 2900829 h 2900829"/>
              <a:gd name="connsiteX4" fmla="*/ 2263391 w 2263391"/>
              <a:gd name="connsiteY4" fmla="*/ 2900829 h 2900829"/>
              <a:gd name="connsiteX5" fmla="*/ 0 w 2263391"/>
              <a:gd name="connsiteY5" fmla="*/ 2900829 h 2900829"/>
              <a:gd name="connsiteX6" fmla="*/ 0 w 2263391"/>
              <a:gd name="connsiteY6" fmla="*/ 2900829 h 2900829"/>
              <a:gd name="connsiteX7" fmla="*/ 0 w 2263391"/>
              <a:gd name="connsiteY7" fmla="*/ 237656 h 2900829"/>
              <a:gd name="connsiteX8" fmla="*/ 237656 w 2263391"/>
              <a:gd name="connsiteY8" fmla="*/ 0 h 290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391" h="2900829">
                <a:moveTo>
                  <a:pt x="2025735" y="2900829"/>
                </a:moveTo>
                <a:lnTo>
                  <a:pt x="237656" y="2900829"/>
                </a:lnTo>
                <a:cubicBezTo>
                  <a:pt x="106402" y="2900829"/>
                  <a:pt x="0" y="2794427"/>
                  <a:pt x="0" y="2663173"/>
                </a:cubicBezTo>
                <a:lnTo>
                  <a:pt x="0" y="0"/>
                </a:lnTo>
                <a:lnTo>
                  <a:pt x="0" y="0"/>
                </a:lnTo>
                <a:lnTo>
                  <a:pt x="2263391" y="0"/>
                </a:lnTo>
                <a:lnTo>
                  <a:pt x="2263391" y="0"/>
                </a:lnTo>
                <a:lnTo>
                  <a:pt x="2263391" y="2663173"/>
                </a:lnTo>
                <a:cubicBezTo>
                  <a:pt x="2263391" y="2794427"/>
                  <a:pt x="2156989" y="2900829"/>
                  <a:pt x="2025735" y="2900829"/>
                </a:cubicBezTo>
                <a:close/>
              </a:path>
            </a:pathLst>
          </a:custGeom>
          <a:solidFill>
            <a:schemeClr val="tx2">
              <a:lumMod val="40000"/>
              <a:lumOff val="60000"/>
            </a:schemeClr>
          </a:solidFill>
          <a:ln>
            <a:solidFill>
              <a:schemeClr val="tx2">
                <a:lumMod val="75000"/>
              </a:schemeClr>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vert" wrap="square" lIns="268743" tIns="199136" rIns="268743" bIns="268743" numCol="1" spcCol="1270" anchor="t" anchorCtr="0">
            <a:noAutofit/>
          </a:bodyPr>
          <a:lstStyle/>
          <a:p>
            <a:pPr lvl="0" algn="ctr" defTabSz="1244600">
              <a:lnSpc>
                <a:spcPct val="90000"/>
              </a:lnSpc>
              <a:spcBef>
                <a:spcPct val="0"/>
              </a:spcBef>
            </a:pPr>
            <a:r>
              <a:rPr lang="en-US" sz="2800" kern="1200" dirty="0" smtClean="0"/>
              <a:t>Laurie N. Taylor</a:t>
            </a:r>
          </a:p>
          <a:p>
            <a:pPr lvl="0" algn="ctr" defTabSz="1244600">
              <a:lnSpc>
                <a:spcPct val="90000"/>
              </a:lnSpc>
              <a:spcBef>
                <a:spcPct val="0"/>
              </a:spcBef>
              <a:spcAft>
                <a:spcPct val="35000"/>
              </a:spcAft>
            </a:pPr>
            <a:r>
              <a:rPr lang="en-US" sz="1500" dirty="0" smtClean="0"/>
              <a:t>Digital Humanities Librarian</a:t>
            </a:r>
            <a:endParaRPr lang="en-US" sz="1500" kern="1200" dirty="0"/>
          </a:p>
        </p:txBody>
      </p:sp>
      <p:sp>
        <p:nvSpPr>
          <p:cNvPr id="16" name="Freeform 15"/>
          <p:cNvSpPr/>
          <p:nvPr/>
        </p:nvSpPr>
        <p:spPr>
          <a:xfrm rot="16200000">
            <a:off x="4737532" y="2020673"/>
            <a:ext cx="1755649" cy="5990485"/>
          </a:xfrm>
          <a:custGeom>
            <a:avLst/>
            <a:gdLst>
              <a:gd name="connsiteX0" fmla="*/ 237656 w 2263391"/>
              <a:gd name="connsiteY0" fmla="*/ 0 h 2900829"/>
              <a:gd name="connsiteX1" fmla="*/ 2025735 w 2263391"/>
              <a:gd name="connsiteY1" fmla="*/ 0 h 2900829"/>
              <a:gd name="connsiteX2" fmla="*/ 2263391 w 2263391"/>
              <a:gd name="connsiteY2" fmla="*/ 237656 h 2900829"/>
              <a:gd name="connsiteX3" fmla="*/ 2263391 w 2263391"/>
              <a:gd name="connsiteY3" fmla="*/ 2900829 h 2900829"/>
              <a:gd name="connsiteX4" fmla="*/ 2263391 w 2263391"/>
              <a:gd name="connsiteY4" fmla="*/ 2900829 h 2900829"/>
              <a:gd name="connsiteX5" fmla="*/ 0 w 2263391"/>
              <a:gd name="connsiteY5" fmla="*/ 2900829 h 2900829"/>
              <a:gd name="connsiteX6" fmla="*/ 0 w 2263391"/>
              <a:gd name="connsiteY6" fmla="*/ 2900829 h 2900829"/>
              <a:gd name="connsiteX7" fmla="*/ 0 w 2263391"/>
              <a:gd name="connsiteY7" fmla="*/ 237656 h 2900829"/>
              <a:gd name="connsiteX8" fmla="*/ 237656 w 2263391"/>
              <a:gd name="connsiteY8" fmla="*/ 0 h 290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391" h="2900829">
                <a:moveTo>
                  <a:pt x="2025735" y="2900829"/>
                </a:moveTo>
                <a:lnTo>
                  <a:pt x="237656" y="2900829"/>
                </a:lnTo>
                <a:cubicBezTo>
                  <a:pt x="106402" y="2900829"/>
                  <a:pt x="0" y="2794427"/>
                  <a:pt x="0" y="2663173"/>
                </a:cubicBezTo>
                <a:lnTo>
                  <a:pt x="0" y="0"/>
                </a:lnTo>
                <a:lnTo>
                  <a:pt x="0" y="0"/>
                </a:lnTo>
                <a:lnTo>
                  <a:pt x="2263391" y="0"/>
                </a:lnTo>
                <a:lnTo>
                  <a:pt x="2263391" y="0"/>
                </a:lnTo>
                <a:lnTo>
                  <a:pt x="2263391" y="2663173"/>
                </a:lnTo>
                <a:cubicBezTo>
                  <a:pt x="2263391" y="2794427"/>
                  <a:pt x="2156989" y="2900829"/>
                  <a:pt x="2025735" y="2900829"/>
                </a:cubicBezTo>
                <a:close/>
              </a:path>
            </a:pathLst>
          </a:custGeom>
          <a:solidFill>
            <a:schemeClr val="tx2">
              <a:lumMod val="40000"/>
              <a:lumOff val="60000"/>
            </a:schemeClr>
          </a:solidFill>
          <a:ln>
            <a:solidFill>
              <a:schemeClr val="tx2">
                <a:lumMod val="75000"/>
              </a:schemeClr>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vert" wrap="square" lIns="268743" tIns="199136" rIns="268743" bIns="268743" numCol="1" spcCol="1270" anchor="t" anchorCtr="0">
            <a:noAutofit/>
          </a:bodyPr>
          <a:lstStyle/>
          <a:p>
            <a:pPr lvl="0" algn="ctr" defTabSz="1244600">
              <a:lnSpc>
                <a:spcPct val="90000"/>
              </a:lnSpc>
              <a:spcBef>
                <a:spcPct val="0"/>
              </a:spcBef>
            </a:pPr>
            <a:r>
              <a:rPr lang="en-US" sz="2800" kern="1200" dirty="0" smtClean="0"/>
              <a:t>Patrick </a:t>
            </a:r>
            <a:r>
              <a:rPr lang="en-US" sz="2800" kern="1200" dirty="0" err="1" smtClean="0"/>
              <a:t>Reakes</a:t>
            </a:r>
            <a:endParaRPr lang="en-US" sz="2800" kern="1200" dirty="0" smtClean="0"/>
          </a:p>
          <a:p>
            <a:pPr lvl="0" algn="ctr" defTabSz="1244600">
              <a:lnSpc>
                <a:spcPct val="90000"/>
              </a:lnSpc>
              <a:spcBef>
                <a:spcPct val="0"/>
              </a:spcBef>
              <a:spcAft>
                <a:spcPct val="35000"/>
              </a:spcAft>
            </a:pPr>
            <a:r>
              <a:rPr lang="en-US" sz="1500" kern="1200" dirty="0" smtClean="0"/>
              <a:t>Chair, Library West</a:t>
            </a:r>
            <a:endParaRPr lang="en-US" sz="1500" kern="1200" dirty="0"/>
          </a:p>
        </p:txBody>
      </p:sp>
      <p:pic>
        <p:nvPicPr>
          <p:cNvPr id="23" name="Picture 5" descr="C:\Users\bonniesmith\Desktop\LaurieTaylorB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676400"/>
            <a:ext cx="2057400" cy="1920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m3.licdn.com/media/p/1/000/092/099/062c1b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2" y="4014236"/>
            <a:ext cx="205739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671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type="subTitle" idx="1"/>
          </p:nvPr>
        </p:nvSpPr>
        <p:spPr>
          <a:xfrm>
            <a:off x="685800" y="1676400"/>
            <a:ext cx="7772400" cy="4953000"/>
          </a:xfrm>
        </p:spPr>
        <p:txBody>
          <a:bodyPr>
            <a:noAutofit/>
          </a:bodyPr>
          <a:lstStyle/>
          <a:p>
            <a:pPr algn="l"/>
            <a:r>
              <a:rPr lang="en-US" sz="3000" b="1" dirty="0" smtClean="0">
                <a:solidFill>
                  <a:schemeClr val="tx1"/>
                </a:solidFill>
              </a:rPr>
              <a:t>Agenda</a:t>
            </a:r>
            <a:endParaRPr lang="en-US" sz="3000" b="1" dirty="0">
              <a:solidFill>
                <a:schemeClr val="tx1"/>
              </a:solidFill>
            </a:endParaRPr>
          </a:p>
          <a:p>
            <a:pPr marL="514350" indent="-514350" algn="l">
              <a:buFont typeface="+mj-lt"/>
              <a:buAutoNum type="arabicPeriod"/>
            </a:pPr>
            <a:r>
              <a:rPr lang="en-US" sz="3000" dirty="0" smtClean="0">
                <a:solidFill>
                  <a:schemeClr val="tx1"/>
                </a:solidFill>
              </a:rPr>
              <a:t>Current </a:t>
            </a:r>
            <a:r>
              <a:rPr lang="en-US" sz="3000" dirty="0">
                <a:solidFill>
                  <a:schemeClr val="tx1"/>
                </a:solidFill>
              </a:rPr>
              <a:t>status and collection </a:t>
            </a:r>
            <a:r>
              <a:rPr lang="en-US" sz="3000" dirty="0" smtClean="0">
                <a:solidFill>
                  <a:schemeClr val="tx1"/>
                </a:solidFill>
              </a:rPr>
              <a:t>goals</a:t>
            </a:r>
          </a:p>
          <a:p>
            <a:pPr marL="514350" indent="-514350" algn="l">
              <a:buFont typeface="+mj-lt"/>
              <a:buAutoNum type="arabicPeriod"/>
            </a:pPr>
            <a:r>
              <a:rPr lang="en-US" sz="3000" dirty="0" smtClean="0">
                <a:solidFill>
                  <a:schemeClr val="tx1"/>
                </a:solidFill>
              </a:rPr>
              <a:t>Contents</a:t>
            </a:r>
          </a:p>
          <a:p>
            <a:pPr marL="514350" indent="-514350" algn="l">
              <a:buFont typeface="+mj-lt"/>
              <a:buAutoNum type="arabicPeriod"/>
            </a:pPr>
            <a:r>
              <a:rPr lang="en-US" sz="3000" dirty="0" smtClean="0">
                <a:solidFill>
                  <a:schemeClr val="tx1"/>
                </a:solidFill>
              </a:rPr>
              <a:t>Functionality </a:t>
            </a:r>
          </a:p>
          <a:p>
            <a:pPr marL="514350" indent="-514350" algn="l">
              <a:buFont typeface="+mj-lt"/>
              <a:buAutoNum type="arabicPeriod"/>
            </a:pPr>
            <a:r>
              <a:rPr lang="en-US" sz="3000" dirty="0" smtClean="0">
                <a:solidFill>
                  <a:schemeClr val="tx1"/>
                </a:solidFill>
              </a:rPr>
              <a:t>Resources for assisting patrons</a:t>
            </a:r>
          </a:p>
          <a:p>
            <a:pPr marL="514350" indent="-514350" algn="l">
              <a:buFont typeface="+mj-lt"/>
              <a:buAutoNum type="arabicPeriod"/>
            </a:pPr>
            <a:r>
              <a:rPr lang="en-US" sz="3000" dirty="0" smtClean="0">
                <a:solidFill>
                  <a:schemeClr val="tx1"/>
                </a:solidFill>
              </a:rPr>
              <a:t>Continuing the conversation</a:t>
            </a:r>
          </a:p>
          <a:p>
            <a:pPr marL="514350" indent="-514350" algn="l">
              <a:buFont typeface="+mj-lt"/>
              <a:buAutoNum type="arabicPeriod"/>
            </a:pPr>
            <a:r>
              <a:rPr lang="en-US" sz="3000" dirty="0" smtClean="0">
                <a:solidFill>
                  <a:schemeClr val="tx1"/>
                </a:solidFill>
              </a:rPr>
              <a:t>Q&amp;A</a:t>
            </a:r>
            <a:endParaRPr lang="en-US" sz="3000" dirty="0">
              <a:solidFill>
                <a:schemeClr val="tx1"/>
              </a:solidFill>
            </a:endParaRPr>
          </a:p>
        </p:txBody>
      </p:sp>
      <p:pic>
        <p:nvPicPr>
          <p:cNvPr id="4" name="Picture 8" descr="http://ufdc.ufl.edu/design/aggregations/fdnl1/images/banners/c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886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descr="drewfield"/>
          <p:cNvPicPr>
            <a:picLocks noChangeAspect="1" noChangeArrowheads="1"/>
          </p:cNvPicPr>
          <p:nvPr/>
        </p:nvPicPr>
        <p:blipFill>
          <a:blip r:embed="rId3" cstate="print"/>
          <a:srcRect/>
          <a:stretch>
            <a:fillRect/>
          </a:stretch>
        </p:blipFill>
        <p:spPr bwMode="auto">
          <a:xfrm>
            <a:off x="3048000" y="1295400"/>
            <a:ext cx="3233738" cy="4953000"/>
          </a:xfrm>
          <a:prstGeom prst="rect">
            <a:avLst/>
          </a:prstGeom>
          <a:noFill/>
          <a:ln w="9525">
            <a:noFill/>
            <a:miter lim="800000"/>
            <a:headEnd/>
            <a:tailEnd/>
          </a:ln>
        </p:spPr>
      </p:pic>
      <p:pic>
        <p:nvPicPr>
          <p:cNvPr id="38914" name="Picture 5" descr="Picture2"/>
          <p:cNvPicPr>
            <a:picLocks noChangeAspect="1" noChangeArrowheads="1"/>
          </p:cNvPicPr>
          <p:nvPr/>
        </p:nvPicPr>
        <p:blipFill>
          <a:blip r:embed="rId4" cstate="print"/>
          <a:srcRect/>
          <a:stretch>
            <a:fillRect/>
          </a:stretch>
        </p:blipFill>
        <p:spPr bwMode="auto">
          <a:xfrm rot="-266567">
            <a:off x="-76200" y="1143000"/>
            <a:ext cx="3286125" cy="4481513"/>
          </a:xfrm>
          <a:prstGeom prst="rect">
            <a:avLst/>
          </a:prstGeom>
          <a:noFill/>
          <a:ln w="9525">
            <a:noFill/>
            <a:miter lim="800000"/>
            <a:headEnd/>
            <a:tailEnd/>
          </a:ln>
        </p:spPr>
      </p:pic>
      <p:pic>
        <p:nvPicPr>
          <p:cNvPr id="38915" name="Picture 4" descr="FDNL"/>
          <p:cNvPicPr>
            <a:picLocks noChangeAspect="1" noChangeArrowheads="1"/>
          </p:cNvPicPr>
          <p:nvPr/>
        </p:nvPicPr>
        <p:blipFill>
          <a:blip r:embed="rId5" cstate="print"/>
          <a:srcRect/>
          <a:stretch>
            <a:fillRect/>
          </a:stretch>
        </p:blipFill>
        <p:spPr bwMode="auto">
          <a:xfrm>
            <a:off x="152400" y="34925"/>
            <a:ext cx="8839200" cy="879475"/>
          </a:xfrm>
          <a:prstGeom prst="rect">
            <a:avLst/>
          </a:prstGeom>
          <a:noFill/>
          <a:ln w="9525">
            <a:noFill/>
            <a:miter lim="800000"/>
            <a:headEnd/>
            <a:tailEnd/>
          </a:ln>
        </p:spPr>
      </p:pic>
      <p:pic>
        <p:nvPicPr>
          <p:cNvPr id="38916" name="Picture 7" descr="keywest"/>
          <p:cNvPicPr>
            <a:picLocks noChangeAspect="1" noChangeArrowheads="1"/>
          </p:cNvPicPr>
          <p:nvPr/>
        </p:nvPicPr>
        <p:blipFill>
          <a:blip r:embed="rId6" cstate="print"/>
          <a:srcRect/>
          <a:stretch>
            <a:fillRect/>
          </a:stretch>
        </p:blipFill>
        <p:spPr bwMode="auto">
          <a:xfrm rot="233865">
            <a:off x="6172200" y="1219200"/>
            <a:ext cx="3313113" cy="4343400"/>
          </a:xfrm>
          <a:prstGeom prst="rect">
            <a:avLst/>
          </a:prstGeom>
          <a:noFill/>
          <a:ln w="9525">
            <a:noFill/>
            <a:miter lim="800000"/>
            <a:headEnd/>
            <a:tailEnd/>
          </a:ln>
        </p:spPr>
      </p:pic>
      <p:sp>
        <p:nvSpPr>
          <p:cNvPr id="7" name="Text Box 6"/>
          <p:cNvSpPr txBox="1">
            <a:spLocks noChangeArrowheads="1"/>
          </p:cNvSpPr>
          <p:nvPr/>
        </p:nvSpPr>
        <p:spPr bwMode="auto">
          <a:xfrm>
            <a:off x="1841341" y="6304002"/>
            <a:ext cx="5489003" cy="553998"/>
          </a:xfrm>
          <a:prstGeom prst="rect">
            <a:avLst/>
          </a:prstGeom>
          <a:noFill/>
          <a:ln w="9525">
            <a:noFill/>
            <a:miter lim="800000"/>
            <a:headEnd/>
            <a:tailEnd/>
          </a:ln>
        </p:spPr>
        <p:txBody>
          <a:bodyPr wrap="none">
            <a:spAutoFit/>
          </a:bodyPr>
          <a:lstStyle/>
          <a:p>
            <a:pPr algn="ctr"/>
            <a:r>
              <a:rPr lang="en-US" sz="3000" dirty="0" smtClean="0">
                <a:latin typeface="Palatino Linotype" pitchFamily="18" charset="0"/>
              </a:rPr>
              <a:t>http://ufdc.ufl.edu/newspapers</a:t>
            </a:r>
            <a:endParaRPr lang="en-US" sz="3000" dirty="0">
              <a:latin typeface="Palatino Linotype"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DNL"/>
          <p:cNvPicPr>
            <a:picLocks noChangeAspect="1" noChangeArrowheads="1"/>
          </p:cNvPicPr>
          <p:nvPr/>
        </p:nvPicPr>
        <p:blipFill>
          <a:blip r:embed="rId3" cstate="print"/>
          <a:srcRect/>
          <a:stretch>
            <a:fillRect/>
          </a:stretch>
        </p:blipFill>
        <p:spPr bwMode="auto">
          <a:xfrm>
            <a:off x="152400" y="34925"/>
            <a:ext cx="8839200" cy="879475"/>
          </a:xfrm>
          <a:prstGeom prst="rect">
            <a:avLst/>
          </a:prstGeom>
          <a:noFill/>
          <a:ln w="9525">
            <a:noFill/>
            <a:miter lim="800000"/>
            <a:headEnd/>
            <a:tailEnd/>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1" y="4071432"/>
            <a:ext cx="5105400" cy="237109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600" y="1143001"/>
            <a:ext cx="5181600" cy="2795877"/>
          </a:xfrm>
          <a:prstGeom prst="rect">
            <a:avLst/>
          </a:prstGeom>
        </p:spPr>
      </p:pic>
    </p:spTree>
    <p:extLst>
      <p:ext uri="{BB962C8B-B14F-4D97-AF65-F5344CB8AC3E}">
        <p14:creationId xmlns:p14="http://schemas.microsoft.com/office/powerpoint/2010/main" val="1365803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DNL"/>
          <p:cNvPicPr>
            <a:picLocks noChangeAspect="1" noChangeArrowheads="1"/>
          </p:cNvPicPr>
          <p:nvPr/>
        </p:nvPicPr>
        <p:blipFill>
          <a:blip r:embed="rId3" cstate="print"/>
          <a:srcRect/>
          <a:stretch>
            <a:fillRect/>
          </a:stretch>
        </p:blipFill>
        <p:spPr bwMode="auto">
          <a:xfrm>
            <a:off x="152400" y="34925"/>
            <a:ext cx="8839200" cy="879475"/>
          </a:xfrm>
          <a:prstGeom prst="rect">
            <a:avLst/>
          </a:prstGeom>
          <a:noFill/>
          <a:ln w="9525">
            <a:noFill/>
            <a:miter lim="800000"/>
            <a:headEnd/>
            <a:tailEnd/>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032412"/>
            <a:ext cx="6934200" cy="5625592"/>
          </a:xfrm>
          <a:prstGeom prst="rect">
            <a:avLst/>
          </a:prstGeom>
        </p:spPr>
      </p:pic>
    </p:spTree>
    <p:extLst>
      <p:ext uri="{BB962C8B-B14F-4D97-AF65-F5344CB8AC3E}">
        <p14:creationId xmlns:p14="http://schemas.microsoft.com/office/powerpoint/2010/main" val="86126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36" y="152400"/>
            <a:ext cx="9009864" cy="5953125"/>
          </a:xfrm>
          <a:prstGeom prst="rect">
            <a:avLst/>
          </a:prstGeom>
        </p:spPr>
      </p:pic>
    </p:spTree>
    <p:extLst>
      <p:ext uri="{BB962C8B-B14F-4D97-AF65-F5344CB8AC3E}">
        <p14:creationId xmlns:p14="http://schemas.microsoft.com/office/powerpoint/2010/main" val="14640013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Scan\lousant\PR material\mapsearch.jpg"/>
          <p:cNvPicPr>
            <a:picLocks noChangeAspect="1" noChangeArrowheads="1"/>
          </p:cNvPicPr>
          <p:nvPr/>
        </p:nvPicPr>
        <p:blipFill>
          <a:blip r:embed="rId3" cstate="print"/>
          <a:srcRect/>
          <a:stretch>
            <a:fillRect/>
          </a:stretch>
        </p:blipFill>
        <p:spPr bwMode="auto">
          <a:xfrm>
            <a:off x="990600" y="76200"/>
            <a:ext cx="7543800" cy="6631000"/>
          </a:xfrm>
          <a:prstGeom prst="rect">
            <a:avLst/>
          </a:prstGeom>
          <a:noFill/>
        </p:spPr>
      </p:pic>
    </p:spTree>
    <p:extLst>
      <p:ext uri="{BB962C8B-B14F-4D97-AF65-F5344CB8AC3E}">
        <p14:creationId xmlns:p14="http://schemas.microsoft.com/office/powerpoint/2010/main" val="37963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2112"/>
            <a:ext cx="9144000" cy="5993088"/>
          </a:xfrm>
          <a:prstGeom prst="rect">
            <a:avLst/>
          </a:prstGeom>
        </p:spPr>
      </p:pic>
      <p:pic>
        <p:nvPicPr>
          <p:cNvPr id="4" name="Picture 8" descr="http://ufdc.ufl.edu/design/aggregations/fdnl1/images/banners/co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599"/>
            <a:ext cx="9144000" cy="91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92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1071</TotalTime>
  <Words>2523</Words>
  <Application>Microsoft Office PowerPoint</Application>
  <PresentationFormat>On-screen Show (4:3)</PresentationFormat>
  <Paragraphs>241</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laurien</dc:creator>
  <cp:lastModifiedBy>Windows User</cp:lastModifiedBy>
  <cp:revision>153</cp:revision>
  <cp:lastPrinted>2013-01-02T19:49:57Z</cp:lastPrinted>
  <dcterms:created xsi:type="dcterms:W3CDTF">2010-07-08T17:39:32Z</dcterms:created>
  <dcterms:modified xsi:type="dcterms:W3CDTF">2013-01-02T21:17:19Z</dcterms:modified>
</cp:coreProperties>
</file>