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5"/>
  </p:notesMasterIdLst>
  <p:handoutMasterIdLst>
    <p:handoutMasterId r:id="rId36"/>
  </p:handoutMasterIdLst>
  <p:sldIdLst>
    <p:sldId id="256" r:id="rId6"/>
    <p:sldId id="273" r:id="rId7"/>
    <p:sldId id="297" r:id="rId8"/>
    <p:sldId id="257" r:id="rId9"/>
    <p:sldId id="274" r:id="rId10"/>
    <p:sldId id="275" r:id="rId11"/>
    <p:sldId id="303" r:id="rId12"/>
    <p:sldId id="304" r:id="rId13"/>
    <p:sldId id="293" r:id="rId14"/>
    <p:sldId id="298" r:id="rId15"/>
    <p:sldId id="321" r:id="rId16"/>
    <p:sldId id="322" r:id="rId17"/>
    <p:sldId id="320" r:id="rId18"/>
    <p:sldId id="300" r:id="rId19"/>
    <p:sldId id="301" r:id="rId20"/>
    <p:sldId id="306" r:id="rId21"/>
    <p:sldId id="296" r:id="rId22"/>
    <p:sldId id="317" r:id="rId23"/>
    <p:sldId id="310" r:id="rId24"/>
    <p:sldId id="318" r:id="rId25"/>
    <p:sldId id="319" r:id="rId26"/>
    <p:sldId id="307" r:id="rId27"/>
    <p:sldId id="308" r:id="rId28"/>
    <p:sldId id="309" r:id="rId29"/>
    <p:sldId id="312" r:id="rId30"/>
    <p:sldId id="315" r:id="rId31"/>
    <p:sldId id="314" r:id="rId32"/>
    <p:sldId id="316" r:id="rId33"/>
    <p:sldId id="263" r:id="rId34"/>
  </p:sldIdLst>
  <p:sldSz cx="9144000" cy="6858000" type="screen4x3"/>
  <p:notesSz cx="9305925" cy="7019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0" autoAdjust="0"/>
    <p:restoredTop sz="95948" autoAdjust="0"/>
  </p:normalViewPr>
  <p:slideViewPr>
    <p:cSldViewPr>
      <p:cViewPr>
        <p:scale>
          <a:sx n="70" d="100"/>
          <a:sy n="70" d="100"/>
        </p:scale>
        <p:origin x="-89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1204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BACE137-412A-46BF-8C30-3C73EB9C7853}" type="datetimeFigureOut">
              <a:rPr lang="en-US" smtClean="0"/>
              <a:t>5/29/2012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1204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D9AFD7E-D550-45BC-992B-BDA9C0ECF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6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1204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D395376-26A1-A943-B2FC-C95672572FCC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083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593" y="3334465"/>
            <a:ext cx="7444740" cy="31589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1204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CD3DCBCE-A4C8-F447-A257-C20F1D695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2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FDBF-6900-4541-BB1D-04D7A696EBE7}" type="datetimeFigureOut">
              <a:rPr lang="en-US" smtClean="0"/>
              <a:pPr/>
              <a:t>5/29/2012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ARLPDBank@uflib.ufl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0" y="1905000"/>
            <a:ext cx="406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" y="597187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- ARL Position Description Bank -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54864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May 2012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381000"/>
            <a:ext cx="8077200" cy="1077218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(Minimal) Required Metadata </a:t>
            </a:r>
          </a:p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Externally Viewable – Used for Searching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Library type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Law Library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Medical Library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All Other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strike="sngStrik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Dates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(system generated not inputted)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Functional Area</a:t>
            </a:r>
          </a:p>
          <a:p>
            <a:pPr marL="914400" lvl="1" indent="-457200">
              <a:buAutoNum type="arabicPlain" startAt="5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Metadata – Externally Viewable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41698"/>
              </p:ext>
            </p:extLst>
          </p:nvPr>
        </p:nvGraphicFramePr>
        <p:xfrm>
          <a:off x="762001" y="1158241"/>
          <a:ext cx="7619999" cy="39928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76599"/>
                <a:gridCol w="1752600"/>
                <a:gridCol w="2590800"/>
              </a:tblGrid>
              <a:tr h="363844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Functional Areas – Select</a:t>
                      </a:r>
                      <a:r>
                        <a:rPr lang="en-US" baseline="0" dirty="0" smtClean="0"/>
                        <a:t> all that apply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Public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Acquisitions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Facilities</a:t>
                      </a:r>
                      <a:endParaRPr lang="en-US" sz="1600" dirty="0"/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Reference/Research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Preservation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Development/Fundraising</a:t>
                      </a:r>
                      <a:endParaRPr lang="en-US" sz="1600" dirty="0"/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 Specialist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Access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Finance/Budget/Accounting</a:t>
                      </a:r>
                      <a:endParaRPr lang="en-US" sz="1600" dirty="0"/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Instruction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Cataloging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Grants Management</a:t>
                      </a:r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Scholarly Communication/ Copyright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Shared Collections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Human Resources</a:t>
                      </a:r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Collection Development 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Digital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Systems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(IT)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Archiving/Curatorial/Special Collections and Rare Books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Curation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Administration</a:t>
                      </a:r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Off-Site Storage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Branch Management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Departmental Management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29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Exhibits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3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Metadata – Externally Viewable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697406"/>
              </p:ext>
            </p:extLst>
          </p:nvPr>
        </p:nvGraphicFramePr>
        <p:xfrm>
          <a:off x="762001" y="1158241"/>
          <a:ext cx="7620000" cy="13716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63844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Functional Areas –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DELETED from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Previous List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Media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Document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Communications/PI</a:t>
                      </a:r>
                      <a:endParaRPr lang="en-US" sz="1600" dirty="0"/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352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Technical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4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Metadata – Externally Viewable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317260"/>
              </p:ext>
            </p:extLst>
          </p:nvPr>
        </p:nvGraphicFramePr>
        <p:xfrm>
          <a:off x="797257" y="1203870"/>
          <a:ext cx="7620000" cy="20149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620000"/>
              </a:tblGrid>
              <a:tr h="3963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Functional Areas –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Select all that apply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120">
                <a:tc>
                  <a:txBody>
                    <a:bodyPr/>
                    <a:lstStyle/>
                    <a:p>
                      <a:pPr marL="7429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Public Services</a:t>
                      </a:r>
                    </a:p>
                  </a:txBody>
                  <a:tcPr/>
                </a:tc>
              </a:tr>
              <a:tr h="40239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Technical</a:t>
                      </a:r>
                      <a:r>
                        <a:rPr lang="en-US" sz="1600" baseline="0" dirty="0" smtClean="0"/>
                        <a:t> Services</a:t>
                      </a:r>
                      <a:endParaRPr lang="en-US" sz="1600" dirty="0" smtClean="0"/>
                    </a:p>
                  </a:txBody>
                  <a:tcPr/>
                </a:tc>
              </a:tr>
              <a:tr h="451140">
                <a:tc>
                  <a:txBody>
                    <a:bodyPr/>
                    <a:lstStyle/>
                    <a:p>
                      <a:pPr marL="742950" lvl="1" indent="-285750"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Administration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742950" lvl="1" indent="-285750"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8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1077218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Optional Metadata</a:t>
            </a:r>
          </a:p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Institution’s Eyes Only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600200"/>
            <a:ext cx="7620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	Pre-Programmed</a:t>
            </a:r>
          </a:p>
          <a:p>
            <a:pPr lvl="1"/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Employee name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Supervisor name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Reports to (alpha numeric field)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Rank/classification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Hire date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Termination date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Position number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Department/branch/unit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Review cycle (next date for review)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Notes</a:t>
            </a:r>
          </a:p>
          <a:p>
            <a:pPr lvl="2"/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10 customizable alpha/numeric fields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Functionality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762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Features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Ability to upload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other, institution-level files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Archives and access to previous versions of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documents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a position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 will track submission and modification dates, and user information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Forwarding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the establishment of review schedules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Ability to flag vacant positions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Functionality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762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Features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Run reports for all, external only and internal only positions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Institutional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contact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information will be incorporated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Ability to search by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institutional characteristics: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region (ARL)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public v.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private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 else – what are we missing or should we think about? </a:t>
            </a:r>
          </a:p>
          <a:p>
            <a:pPr marL="457200" indent="-457200">
              <a:buAutoNum type="arabicPeriod" startAt="5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8288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Mock-Up</a:t>
            </a:r>
          </a:p>
        </p:txBody>
      </p:sp>
    </p:spTree>
    <p:extLst>
      <p:ext uri="{BB962C8B-B14F-4D97-AF65-F5344CB8AC3E}">
        <p14:creationId xmlns:p14="http://schemas.microsoft.com/office/powerpoint/2010/main" val="27821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7922" y="101122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Add New Position - 1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" y="719195"/>
            <a:ext cx="7620000" cy="591020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1172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182880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Welcome &amp; Introductions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Review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Concept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Metadata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Functionality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Mock-Up</a:t>
            </a:r>
          </a:p>
        </p:txBody>
      </p:sp>
    </p:spTree>
    <p:extLst>
      <p:ext uri="{BB962C8B-B14F-4D97-AF65-F5344CB8AC3E}">
        <p14:creationId xmlns:p14="http://schemas.microsoft.com/office/powerpoint/2010/main" val="33599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7922" y="101122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Add New Position - 2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1" y="766639"/>
            <a:ext cx="7620001" cy="593896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4214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7922" y="101122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Add New Position - 3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" y="769228"/>
            <a:ext cx="7620000" cy="59701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0151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3615" y="2286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Single Record View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15" y="880674"/>
            <a:ext cx="7620000" cy="57228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613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366215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Basic Search</a:t>
            </a:r>
          </a:p>
        </p:txBody>
      </p:sp>
      <p:pic>
        <p:nvPicPr>
          <p:cNvPr id="5122" name="Picture 2" descr="C:\Users\bonniesmith\Desktop\basicsear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71600"/>
            <a:ext cx="8915400" cy="38862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524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Advanced Search - Global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838200"/>
            <a:ext cx="7620000" cy="563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6139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8781" y="2286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Advanced Search - Institution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1" y="860202"/>
            <a:ext cx="7620001" cy="56738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9217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252482"/>
            <a:ext cx="7772400" cy="58477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Search Results - Layout</a:t>
            </a:r>
          </a:p>
        </p:txBody>
      </p:sp>
      <p:pic>
        <p:nvPicPr>
          <p:cNvPr id="8194" name="Picture 2" descr="C:\Users\bonniesmith\Desktop\results1_blo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772399" cy="46482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1" y="95337"/>
            <a:ext cx="8382000" cy="58477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Search 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838201"/>
            <a:ext cx="8381999" cy="5562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8647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8001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- ARL Position Description Bank - </a:t>
            </a:r>
          </a:p>
          <a:p>
            <a:pPr algn="ctr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6350" y="2057400"/>
            <a:ext cx="4127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Questions?</a:t>
            </a: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Anything Else?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8100" y="1676400"/>
            <a:ext cx="406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04800"/>
            <a:ext cx="80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- ARL Position Description Bank - </a:t>
            </a:r>
          </a:p>
          <a:p>
            <a:pPr algn="ct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Thank you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3810000"/>
            <a:ext cx="4127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- Contact Information - 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Bonnie Smith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Email: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smtClean="0">
                <a:latin typeface="Arial" pitchFamily="34" charset="0"/>
                <a:cs typeface="Arial" pitchFamily="34" charset="0"/>
                <a:hlinkClick r:id="rId3"/>
              </a:rPr>
              <a:t>ARLPDBank@uflib.ufl.edu</a:t>
            </a:r>
            <a:endParaRPr lang="en-US" sz="20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Phone: 352-273-2603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Overall Goal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another interactive discussion covering: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needs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system specifications and functionality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339212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Project Team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15452" y="1066182"/>
            <a:ext cx="6990624" cy="5670508"/>
            <a:chOff x="1043404" y="844175"/>
            <a:chExt cx="4244370" cy="5816933"/>
          </a:xfrm>
        </p:grpSpPr>
        <p:sp>
          <p:nvSpPr>
            <p:cNvPr id="10" name="Rounded Rectangle 9"/>
            <p:cNvSpPr/>
            <p:nvPr/>
          </p:nvSpPr>
          <p:spPr>
            <a:xfrm rot="16200000">
              <a:off x="-1309883" y="3197462"/>
              <a:ext cx="5816933" cy="1110360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31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 rot="16200000">
              <a:off x="3173431" y="58533"/>
              <a:ext cx="1097474" cy="3131213"/>
            </a:xfrm>
            <a:custGeom>
              <a:avLst/>
              <a:gdLst>
                <a:gd name="connsiteX0" fmla="*/ 237656 w 2263391"/>
                <a:gd name="connsiteY0" fmla="*/ 0 h 2900829"/>
                <a:gd name="connsiteX1" fmla="*/ 2025735 w 2263391"/>
                <a:gd name="connsiteY1" fmla="*/ 0 h 2900829"/>
                <a:gd name="connsiteX2" fmla="*/ 2263391 w 2263391"/>
                <a:gd name="connsiteY2" fmla="*/ 237656 h 2900829"/>
                <a:gd name="connsiteX3" fmla="*/ 2263391 w 2263391"/>
                <a:gd name="connsiteY3" fmla="*/ 2900829 h 2900829"/>
                <a:gd name="connsiteX4" fmla="*/ 2263391 w 2263391"/>
                <a:gd name="connsiteY4" fmla="*/ 2900829 h 2900829"/>
                <a:gd name="connsiteX5" fmla="*/ 0 w 2263391"/>
                <a:gd name="connsiteY5" fmla="*/ 2900829 h 2900829"/>
                <a:gd name="connsiteX6" fmla="*/ 0 w 2263391"/>
                <a:gd name="connsiteY6" fmla="*/ 2900829 h 2900829"/>
                <a:gd name="connsiteX7" fmla="*/ 0 w 2263391"/>
                <a:gd name="connsiteY7" fmla="*/ 237656 h 2900829"/>
                <a:gd name="connsiteX8" fmla="*/ 237656 w 2263391"/>
                <a:gd name="connsiteY8" fmla="*/ 0 h 290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391" h="2900829">
                  <a:moveTo>
                    <a:pt x="2025735" y="2900829"/>
                  </a:moveTo>
                  <a:lnTo>
                    <a:pt x="237656" y="2900829"/>
                  </a:lnTo>
                  <a:cubicBezTo>
                    <a:pt x="106402" y="2900829"/>
                    <a:pt x="0" y="2794427"/>
                    <a:pt x="0" y="2663173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2263391" y="0"/>
                  </a:lnTo>
                  <a:lnTo>
                    <a:pt x="2263391" y="0"/>
                  </a:lnTo>
                  <a:lnTo>
                    <a:pt x="2263391" y="2663173"/>
                  </a:lnTo>
                  <a:cubicBezTo>
                    <a:pt x="2263391" y="2794427"/>
                    <a:pt x="2156989" y="2900829"/>
                    <a:pt x="2025735" y="2900829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vert" wrap="square" lIns="268743" tIns="199136" rIns="268743" bIns="268743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en-US" sz="2800" kern="1200" dirty="0" smtClean="0"/>
                <a:t>Brian W. Keith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/>
                <a:t>Associate Dean, Administrative Services and Faculty Affairs</a:t>
              </a:r>
              <a:endParaRPr lang="en-US" sz="1500" kern="1200" dirty="0"/>
            </a:p>
          </p:txBody>
        </p:sp>
      </p:grpSp>
      <p:sp>
        <p:nvSpPr>
          <p:cNvPr id="12" name="Freeform 11"/>
          <p:cNvSpPr/>
          <p:nvPr/>
        </p:nvSpPr>
        <p:spPr>
          <a:xfrm rot="16200000">
            <a:off x="4892472" y="636633"/>
            <a:ext cx="1069848" cy="5157362"/>
          </a:xfrm>
          <a:custGeom>
            <a:avLst/>
            <a:gdLst>
              <a:gd name="connsiteX0" fmla="*/ 237656 w 2263391"/>
              <a:gd name="connsiteY0" fmla="*/ 0 h 2900829"/>
              <a:gd name="connsiteX1" fmla="*/ 2025735 w 2263391"/>
              <a:gd name="connsiteY1" fmla="*/ 0 h 2900829"/>
              <a:gd name="connsiteX2" fmla="*/ 2263391 w 2263391"/>
              <a:gd name="connsiteY2" fmla="*/ 237656 h 2900829"/>
              <a:gd name="connsiteX3" fmla="*/ 2263391 w 2263391"/>
              <a:gd name="connsiteY3" fmla="*/ 2900829 h 2900829"/>
              <a:gd name="connsiteX4" fmla="*/ 2263391 w 2263391"/>
              <a:gd name="connsiteY4" fmla="*/ 2900829 h 2900829"/>
              <a:gd name="connsiteX5" fmla="*/ 0 w 2263391"/>
              <a:gd name="connsiteY5" fmla="*/ 2900829 h 2900829"/>
              <a:gd name="connsiteX6" fmla="*/ 0 w 2263391"/>
              <a:gd name="connsiteY6" fmla="*/ 2900829 h 2900829"/>
              <a:gd name="connsiteX7" fmla="*/ 0 w 2263391"/>
              <a:gd name="connsiteY7" fmla="*/ 237656 h 2900829"/>
              <a:gd name="connsiteX8" fmla="*/ 237656 w 2263391"/>
              <a:gd name="connsiteY8" fmla="*/ 0 h 290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3391" h="2900829">
                <a:moveTo>
                  <a:pt x="2025735" y="2900829"/>
                </a:moveTo>
                <a:lnTo>
                  <a:pt x="237656" y="2900829"/>
                </a:lnTo>
                <a:cubicBezTo>
                  <a:pt x="106402" y="2900829"/>
                  <a:pt x="0" y="2794427"/>
                  <a:pt x="0" y="2663173"/>
                </a:cubicBezTo>
                <a:lnTo>
                  <a:pt x="0" y="0"/>
                </a:lnTo>
                <a:lnTo>
                  <a:pt x="0" y="0"/>
                </a:lnTo>
                <a:lnTo>
                  <a:pt x="2263391" y="0"/>
                </a:lnTo>
                <a:lnTo>
                  <a:pt x="2263391" y="0"/>
                </a:lnTo>
                <a:lnTo>
                  <a:pt x="2263391" y="2663173"/>
                </a:lnTo>
                <a:cubicBezTo>
                  <a:pt x="2263391" y="2794427"/>
                  <a:pt x="2156989" y="2900829"/>
                  <a:pt x="2025735" y="2900829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268743" tIns="199136" rIns="268743" bIns="268743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</a:pPr>
            <a:r>
              <a:rPr lang="en-US" sz="2800" kern="1200" dirty="0" smtClean="0"/>
              <a:t>Bonnie J. Smith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Assistant Program Director, Human Resources</a:t>
            </a:r>
            <a:endParaRPr lang="en-US" sz="1500" kern="1200" dirty="0"/>
          </a:p>
        </p:txBody>
      </p:sp>
      <p:sp>
        <p:nvSpPr>
          <p:cNvPr id="13" name="Freeform 12"/>
          <p:cNvSpPr/>
          <p:nvPr/>
        </p:nvSpPr>
        <p:spPr>
          <a:xfrm rot="16200000">
            <a:off x="4894090" y="2038848"/>
            <a:ext cx="1066612" cy="5157362"/>
          </a:xfrm>
          <a:custGeom>
            <a:avLst/>
            <a:gdLst>
              <a:gd name="connsiteX0" fmla="*/ 237656 w 2263391"/>
              <a:gd name="connsiteY0" fmla="*/ 0 h 2900829"/>
              <a:gd name="connsiteX1" fmla="*/ 2025735 w 2263391"/>
              <a:gd name="connsiteY1" fmla="*/ 0 h 2900829"/>
              <a:gd name="connsiteX2" fmla="*/ 2263391 w 2263391"/>
              <a:gd name="connsiteY2" fmla="*/ 237656 h 2900829"/>
              <a:gd name="connsiteX3" fmla="*/ 2263391 w 2263391"/>
              <a:gd name="connsiteY3" fmla="*/ 2900829 h 2900829"/>
              <a:gd name="connsiteX4" fmla="*/ 2263391 w 2263391"/>
              <a:gd name="connsiteY4" fmla="*/ 2900829 h 2900829"/>
              <a:gd name="connsiteX5" fmla="*/ 0 w 2263391"/>
              <a:gd name="connsiteY5" fmla="*/ 2900829 h 2900829"/>
              <a:gd name="connsiteX6" fmla="*/ 0 w 2263391"/>
              <a:gd name="connsiteY6" fmla="*/ 2900829 h 2900829"/>
              <a:gd name="connsiteX7" fmla="*/ 0 w 2263391"/>
              <a:gd name="connsiteY7" fmla="*/ 237656 h 2900829"/>
              <a:gd name="connsiteX8" fmla="*/ 237656 w 2263391"/>
              <a:gd name="connsiteY8" fmla="*/ 0 h 290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3391" h="2900829">
                <a:moveTo>
                  <a:pt x="2025735" y="2900829"/>
                </a:moveTo>
                <a:lnTo>
                  <a:pt x="237656" y="2900829"/>
                </a:lnTo>
                <a:cubicBezTo>
                  <a:pt x="106402" y="2900829"/>
                  <a:pt x="0" y="2794427"/>
                  <a:pt x="0" y="2663173"/>
                </a:cubicBezTo>
                <a:lnTo>
                  <a:pt x="0" y="0"/>
                </a:lnTo>
                <a:lnTo>
                  <a:pt x="0" y="0"/>
                </a:lnTo>
                <a:lnTo>
                  <a:pt x="2263391" y="0"/>
                </a:lnTo>
                <a:lnTo>
                  <a:pt x="2263391" y="0"/>
                </a:lnTo>
                <a:lnTo>
                  <a:pt x="2263391" y="2663173"/>
                </a:lnTo>
                <a:cubicBezTo>
                  <a:pt x="2263391" y="2794427"/>
                  <a:pt x="2156989" y="2900829"/>
                  <a:pt x="2025735" y="2900829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268743" tIns="199136" rIns="268743" bIns="268743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/>
              <a:t>Laurie N. Taylor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Digital Humanities Librarian</a:t>
            </a: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 rot="16200000">
            <a:off x="4887937" y="3403214"/>
            <a:ext cx="1069848" cy="5157216"/>
          </a:xfrm>
          <a:custGeom>
            <a:avLst/>
            <a:gdLst>
              <a:gd name="connsiteX0" fmla="*/ 237656 w 2263391"/>
              <a:gd name="connsiteY0" fmla="*/ 0 h 2900829"/>
              <a:gd name="connsiteX1" fmla="*/ 2025735 w 2263391"/>
              <a:gd name="connsiteY1" fmla="*/ 0 h 2900829"/>
              <a:gd name="connsiteX2" fmla="*/ 2263391 w 2263391"/>
              <a:gd name="connsiteY2" fmla="*/ 237656 h 2900829"/>
              <a:gd name="connsiteX3" fmla="*/ 2263391 w 2263391"/>
              <a:gd name="connsiteY3" fmla="*/ 2900829 h 2900829"/>
              <a:gd name="connsiteX4" fmla="*/ 2263391 w 2263391"/>
              <a:gd name="connsiteY4" fmla="*/ 2900829 h 2900829"/>
              <a:gd name="connsiteX5" fmla="*/ 0 w 2263391"/>
              <a:gd name="connsiteY5" fmla="*/ 2900829 h 2900829"/>
              <a:gd name="connsiteX6" fmla="*/ 0 w 2263391"/>
              <a:gd name="connsiteY6" fmla="*/ 2900829 h 2900829"/>
              <a:gd name="connsiteX7" fmla="*/ 0 w 2263391"/>
              <a:gd name="connsiteY7" fmla="*/ 237656 h 2900829"/>
              <a:gd name="connsiteX8" fmla="*/ 237656 w 2263391"/>
              <a:gd name="connsiteY8" fmla="*/ 0 h 290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3391" h="2900829">
                <a:moveTo>
                  <a:pt x="2025735" y="2900829"/>
                </a:moveTo>
                <a:lnTo>
                  <a:pt x="237656" y="2900829"/>
                </a:lnTo>
                <a:cubicBezTo>
                  <a:pt x="106402" y="2900829"/>
                  <a:pt x="0" y="2794427"/>
                  <a:pt x="0" y="2663173"/>
                </a:cubicBezTo>
                <a:lnTo>
                  <a:pt x="0" y="0"/>
                </a:lnTo>
                <a:lnTo>
                  <a:pt x="0" y="0"/>
                </a:lnTo>
                <a:lnTo>
                  <a:pt x="2263391" y="0"/>
                </a:lnTo>
                <a:lnTo>
                  <a:pt x="2263391" y="0"/>
                </a:lnTo>
                <a:lnTo>
                  <a:pt x="2263391" y="2663173"/>
                </a:lnTo>
                <a:cubicBezTo>
                  <a:pt x="2263391" y="2794427"/>
                  <a:pt x="2156989" y="2900829"/>
                  <a:pt x="2025735" y="2900829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" wrap="square" lIns="268743" tIns="199136" rIns="268743" bIns="268743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/>
              <a:t>Mark V. Sullivan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Head, Digital Development and Web Services</a:t>
            </a:r>
            <a:endParaRPr lang="en-US" sz="1500" kern="1200" dirty="0"/>
          </a:p>
        </p:txBody>
      </p:sp>
      <p:pic>
        <p:nvPicPr>
          <p:cNvPr id="16" name="Picture 6" descr="C:\Users\bonniesmith\Desktop\418907_3081017737337_1020613794_3021772_1995176606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240" y="2645615"/>
            <a:ext cx="1139393" cy="113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bonniesmith\Desktop\LaurieTaylorB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15" y="4100424"/>
            <a:ext cx="1107642" cy="103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bonniesmith\Desktop\IMG_293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583" y="1252426"/>
            <a:ext cx="1038537" cy="114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bonniesmith\Desktop\IMAG025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925" y="5259516"/>
            <a:ext cx="1006195" cy="128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98206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Introductions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1" y="2667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Participant Introductions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Review Design Elements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1100" y="1082219"/>
            <a:ext cx="6972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Web application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 simple</a:t>
            </a:r>
            <a:r>
              <a:rPr lang="en-US" sz="2000" dirty="0"/>
              <a:t>, intuitive, </a:t>
            </a:r>
            <a:r>
              <a:rPr lang="en-US" sz="2000" dirty="0" smtClean="0"/>
              <a:t>easy </a:t>
            </a:r>
            <a:r>
              <a:rPr lang="en-US" sz="2000" dirty="0"/>
              <a:t>to use </a:t>
            </a:r>
            <a:r>
              <a:rPr lang="en-US" sz="2000" dirty="0" smtClean="0"/>
              <a:t>interface</a:t>
            </a:r>
          </a:p>
          <a:p>
            <a:endParaRPr lang="en-US" sz="2000" dirty="0"/>
          </a:p>
          <a:p>
            <a:r>
              <a:rPr lang="en-US" sz="2000" dirty="0" smtClean="0"/>
              <a:t>Metadata submitted and maintained by institution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combination of externally viewable and for institution’s   	eyes only </a:t>
            </a:r>
          </a:p>
          <a:p>
            <a:endParaRPr lang="en-US" sz="2000" dirty="0"/>
          </a:p>
          <a:p>
            <a:r>
              <a:rPr lang="en-US" sz="2000" dirty="0" smtClean="0"/>
              <a:t>Keyword searchable</a:t>
            </a:r>
          </a:p>
          <a:p>
            <a:endParaRPr lang="en-US" sz="2000" dirty="0"/>
          </a:p>
          <a:p>
            <a:r>
              <a:rPr lang="en-US" sz="2000" dirty="0"/>
              <a:t>Ability to customize and </a:t>
            </a:r>
            <a:r>
              <a:rPr lang="en-US" sz="2000" dirty="0" smtClean="0"/>
              <a:t>brand at the institutional level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52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Review Design Elements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1100" y="1082219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Secure digital </a:t>
            </a:r>
            <a:r>
              <a:rPr lang="en-US" sz="2000" dirty="0" smtClean="0"/>
              <a:t>preservation</a:t>
            </a:r>
          </a:p>
          <a:p>
            <a:endParaRPr lang="en-US" sz="2000" dirty="0"/>
          </a:p>
          <a:p>
            <a:r>
              <a:rPr lang="en-US" sz="2000" dirty="0" smtClean="0"/>
              <a:t>Documents uploaded </a:t>
            </a:r>
            <a:r>
              <a:rPr lang="en-US" sz="2000" dirty="0"/>
              <a:t>and updated by institutions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/>
              <a:t>Files </a:t>
            </a:r>
            <a:r>
              <a:rPr lang="en-US" sz="2000" dirty="0"/>
              <a:t>could be text, </a:t>
            </a:r>
            <a:r>
              <a:rPr lang="en-US" sz="2000" dirty="0" smtClean="0"/>
              <a:t>PDF, </a:t>
            </a:r>
            <a:r>
              <a:rPr lang="en-US" sz="2000" dirty="0"/>
              <a:t>or Word </a:t>
            </a:r>
            <a:r>
              <a:rPr lang="en-US" sz="2000" dirty="0" smtClean="0"/>
              <a:t>documents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PDs and/or vacancy announcements and/or activity/assignment reports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58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Review Design Elements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1100" y="1082219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 smtClean="0"/>
              <a:t>Metadata and documents should not include:</a:t>
            </a:r>
          </a:p>
          <a:p>
            <a:endParaRPr lang="en-US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Home address or telephone number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Social </a:t>
            </a:r>
            <a:r>
              <a:rPr lang="en-US" sz="2000" dirty="0"/>
              <a:t>security </a:t>
            </a:r>
            <a:r>
              <a:rPr lang="en-US" sz="2000" dirty="0" smtClean="0"/>
              <a:t>number</a:t>
            </a:r>
            <a:endParaRPr lang="en-US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Date </a:t>
            </a:r>
            <a:r>
              <a:rPr lang="en-US" sz="2000" dirty="0"/>
              <a:t>of </a:t>
            </a:r>
            <a:r>
              <a:rPr lang="en-US" sz="2000" dirty="0" smtClean="0"/>
              <a:t>birth</a:t>
            </a:r>
            <a:endParaRPr lang="en-US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Driver's </a:t>
            </a:r>
            <a:r>
              <a:rPr lang="en-US" sz="2000" dirty="0"/>
              <a:t>license or identification number</a:t>
            </a:r>
            <a:r>
              <a:rPr lang="en-US" sz="2000" dirty="0" smtClean="0"/>
              <a:t>, alien </a:t>
            </a:r>
            <a:r>
              <a:rPr lang="en-US" sz="2000" dirty="0"/>
              <a:t>registration </a:t>
            </a:r>
            <a:r>
              <a:rPr lang="en-US" sz="2000" dirty="0" smtClean="0"/>
              <a:t>number, passport </a:t>
            </a:r>
            <a:r>
              <a:rPr lang="en-US" sz="2000" dirty="0"/>
              <a:t>number</a:t>
            </a:r>
            <a:r>
              <a:rPr lang="en-US" sz="2000" dirty="0" smtClean="0"/>
              <a:t>, etc.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Bank account, or credit </a:t>
            </a:r>
            <a:r>
              <a:rPr lang="en-US" sz="2000" dirty="0"/>
              <a:t>or debit card </a:t>
            </a:r>
            <a:r>
              <a:rPr lang="en-US" sz="2000" dirty="0" smtClean="0"/>
              <a:t>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8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81000"/>
            <a:ext cx="8077200" cy="1077218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(Minimal) Required Metadata </a:t>
            </a:r>
          </a:p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Externally Viewable – Used for Searching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922" y="1450175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1	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Working title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(what if no working title?)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2	% FTE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(?)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FLSA status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Position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type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(select one)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rofessional librarian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Other professional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Support or paraprofessional (exempt only)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Hourly and overtime eligible (non-exempt)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Appointment type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Regular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Tenure Accruing or Permanent Status Eligible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(?)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Temporary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Internship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Residency/Fellowship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A1CD1BCDF50A479239405DC843997D" ma:contentTypeVersion="0" ma:contentTypeDescription="Create a new document." ma:contentTypeScope="" ma:versionID="83e9af37209db405998f76a7c85b37f0">
  <xsd:schema xmlns:xsd="http://www.w3.org/2001/XMLSchema" xmlns:xs="http://www.w3.org/2001/XMLSchema" xmlns:p="http://schemas.microsoft.com/office/2006/metadata/properties" xmlns:ns2="2e9a6b74-1f84-4764-9516-0974d94a254a" targetNamespace="http://schemas.microsoft.com/office/2006/metadata/properties" ma:root="true" ma:fieldsID="efbfb4182b2a7c9d50ea847faa38803c" ns2:_="">
    <xsd:import namespace="2e9a6b74-1f84-4764-9516-0974d94a254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a6b74-1f84-4764-9516-0974d94a254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9a6b74-1f84-4764-9516-0974d94a254a">434YN75MEURT-285-11</_dlc_DocId>
    <_dlc_DocIdUrl xmlns="2e9a6b74-1f84-4764-9516-0974d94a254a">
      <Url>https://connect.ufl.edu/uflib/ARL_PD_Bank/_layouts/DocIdRedir.aspx?ID=434YN75MEURT-285-11</Url>
      <Description>434YN75MEURT-285-11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30F444-652B-4B8E-BB2F-63C4BF51EB8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3920BDE-A789-4BF9-94AB-2BF2119F5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9a6b74-1f84-4764-9516-0974d94a25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53DD00-F595-4F11-A88E-4464E8AEEB15}">
  <ds:schemaRefs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2e9a6b74-1f84-4764-9516-0974d94a254a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626E01D3-5484-4A7C-847A-9D30A3556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457</Words>
  <Application>Microsoft Office PowerPoint</Application>
  <PresentationFormat>On-screen Show (4:3)</PresentationFormat>
  <Paragraphs>177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bhood</dc:creator>
  <cp:lastModifiedBy>Taylor,Laurie Nancy Francesca</cp:lastModifiedBy>
  <cp:revision>210</cp:revision>
  <cp:lastPrinted>2012-05-16T12:18:04Z</cp:lastPrinted>
  <dcterms:created xsi:type="dcterms:W3CDTF">2011-10-18T23:43:55Z</dcterms:created>
  <dcterms:modified xsi:type="dcterms:W3CDTF">2012-05-29T16:36:49Z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0x0101000AA1CD1BCDF50A479239405DC843997D</vt:lpwstr>
  </property>
  <property fmtid="{D5CDD505-2E9C-101B-9397-08002B2CF9AE}" pid="3" name="_dlc_DocIdItemGuid">
    <vt:lpwstr>b05f6b4f-9851-4581-9380-de1c97b1840f</vt:lpwstr>
  </property>
</Properties>
</file>