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2" r:id="rId1"/>
  </p:sldMasterIdLst>
  <p:notesMasterIdLst>
    <p:notesMasterId r:id="rId23"/>
  </p:notesMasterIdLst>
  <p:sldIdLst>
    <p:sldId id="326" r:id="rId2"/>
    <p:sldId id="364" r:id="rId3"/>
    <p:sldId id="359" r:id="rId4"/>
    <p:sldId id="360" r:id="rId5"/>
    <p:sldId id="365" r:id="rId6"/>
    <p:sldId id="343" r:id="rId7"/>
    <p:sldId id="344" r:id="rId8"/>
    <p:sldId id="345" r:id="rId9"/>
    <p:sldId id="346" r:id="rId10"/>
    <p:sldId id="347" r:id="rId11"/>
    <p:sldId id="366" r:id="rId12"/>
    <p:sldId id="348" r:id="rId13"/>
    <p:sldId id="349" r:id="rId14"/>
    <p:sldId id="350" r:id="rId15"/>
    <p:sldId id="335" r:id="rId16"/>
    <p:sldId id="352" r:id="rId17"/>
    <p:sldId id="353" r:id="rId18"/>
    <p:sldId id="318" r:id="rId19"/>
    <p:sldId id="357" r:id="rId20"/>
    <p:sldId id="338" r:id="rId21"/>
    <p:sldId id="367" r:id="rId2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EB2"/>
    <a:srgbClr val="ABCEDE"/>
    <a:srgbClr val="91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78061" autoAdjust="0"/>
  </p:normalViewPr>
  <p:slideViewPr>
    <p:cSldViewPr>
      <p:cViewPr>
        <p:scale>
          <a:sx n="68" d="100"/>
          <a:sy n="68" d="100"/>
        </p:scale>
        <p:origin x="-1206"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C459A-99ED-4235-80B0-4520DDF80AD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898B7B5-D08B-4B35-B061-A5F67F4C06F8}">
      <dgm:prSet phldrT="[Text]"/>
      <dgm:spPr/>
      <dgm:t>
        <a:bodyPr/>
        <a:lstStyle/>
        <a:p>
          <a:r>
            <a:rPr lang="en-US" dirty="0" smtClean="0"/>
            <a:t>Partner Training</a:t>
          </a:r>
          <a:endParaRPr lang="en-US" dirty="0"/>
        </a:p>
      </dgm:t>
    </dgm:pt>
    <dgm:pt modelId="{76E7F53B-41E6-4201-8892-616357A633BE}" type="parTrans" cxnId="{41C2AA7F-8BF1-4E90-B669-62D4CAA0D151}">
      <dgm:prSet/>
      <dgm:spPr/>
      <dgm:t>
        <a:bodyPr/>
        <a:lstStyle/>
        <a:p>
          <a:endParaRPr lang="en-US"/>
        </a:p>
      </dgm:t>
    </dgm:pt>
    <dgm:pt modelId="{8E9E304E-3EAF-4BD1-9A75-2793A7FF6B04}" type="sibTrans" cxnId="{41C2AA7F-8BF1-4E90-B669-62D4CAA0D151}">
      <dgm:prSet/>
      <dgm:spPr/>
      <dgm:t>
        <a:bodyPr/>
        <a:lstStyle/>
        <a:p>
          <a:endParaRPr lang="en-US"/>
        </a:p>
      </dgm:t>
    </dgm:pt>
    <dgm:pt modelId="{F23A1956-1C15-434C-8CCE-EF6DB6F9825E}">
      <dgm:prSet phldrT="[Text]"/>
      <dgm:spPr/>
      <dgm:t>
        <a:bodyPr/>
        <a:lstStyle/>
        <a:p>
          <a:r>
            <a:rPr lang="en-US" dirty="0" smtClean="0"/>
            <a:t>Technical Infrastructure</a:t>
          </a:r>
          <a:endParaRPr lang="en-US" dirty="0"/>
        </a:p>
      </dgm:t>
    </dgm:pt>
    <dgm:pt modelId="{BDF24B85-7859-45D7-9190-D77802A40418}" type="parTrans" cxnId="{464A7F0C-FBC4-4D1E-B945-1D747BCC28CC}">
      <dgm:prSet/>
      <dgm:spPr/>
      <dgm:t>
        <a:bodyPr/>
        <a:lstStyle/>
        <a:p>
          <a:endParaRPr lang="en-US"/>
        </a:p>
      </dgm:t>
    </dgm:pt>
    <dgm:pt modelId="{9C0B9950-10BA-440D-8E75-D2414F78A6CF}" type="sibTrans" cxnId="{464A7F0C-FBC4-4D1E-B945-1D747BCC28CC}">
      <dgm:prSet/>
      <dgm:spPr/>
      <dgm:t>
        <a:bodyPr/>
        <a:lstStyle/>
        <a:p>
          <a:endParaRPr lang="en-US"/>
        </a:p>
      </dgm:t>
    </dgm:pt>
    <dgm:pt modelId="{DAA97A81-DFC2-4DAE-8A11-BDD66387F6A2}">
      <dgm:prSet phldrT="[Text]"/>
      <dgm:spPr/>
      <dgm:t>
        <a:bodyPr/>
        <a:lstStyle/>
        <a:p>
          <a:r>
            <a:rPr lang="en-US" dirty="0" smtClean="0"/>
            <a:t>Institutional Support</a:t>
          </a:r>
          <a:endParaRPr lang="en-US" dirty="0"/>
        </a:p>
      </dgm:t>
    </dgm:pt>
    <dgm:pt modelId="{ECBECB8F-9983-4241-9DE0-3B08715FE80F}" type="parTrans" cxnId="{A21CDF5E-CE69-4199-9516-8D41D447204C}">
      <dgm:prSet/>
      <dgm:spPr/>
      <dgm:t>
        <a:bodyPr/>
        <a:lstStyle/>
        <a:p>
          <a:endParaRPr lang="en-US"/>
        </a:p>
      </dgm:t>
    </dgm:pt>
    <dgm:pt modelId="{CCDEA0FA-F6F1-479A-95AA-C1023B0E270A}" type="sibTrans" cxnId="{A21CDF5E-CE69-4199-9516-8D41D447204C}">
      <dgm:prSet/>
      <dgm:spPr/>
      <dgm:t>
        <a:bodyPr/>
        <a:lstStyle/>
        <a:p>
          <a:endParaRPr lang="en-US"/>
        </a:p>
      </dgm:t>
    </dgm:pt>
    <dgm:pt modelId="{DB1F0EB7-9D0F-43D8-AE2E-78BD7DE141BD}" type="pres">
      <dgm:prSet presAssocID="{A01C459A-99ED-4235-80B0-4520DDF80ADF}" presName="Name0" presStyleCnt="0">
        <dgm:presLayoutVars>
          <dgm:chMax val="7"/>
          <dgm:chPref val="7"/>
          <dgm:dir/>
          <dgm:animLvl val="lvl"/>
        </dgm:presLayoutVars>
      </dgm:prSet>
      <dgm:spPr/>
      <dgm:t>
        <a:bodyPr/>
        <a:lstStyle/>
        <a:p>
          <a:endParaRPr lang="en-US"/>
        </a:p>
      </dgm:t>
    </dgm:pt>
    <dgm:pt modelId="{6A7F820B-3B40-463A-92B3-90AC8F4A8014}" type="pres">
      <dgm:prSet presAssocID="{7898B7B5-D08B-4B35-B061-A5F67F4C06F8}" presName="Accent1" presStyleCnt="0"/>
      <dgm:spPr/>
    </dgm:pt>
    <dgm:pt modelId="{69E9EDAB-C94E-4DF4-A7BD-2284782D99F7}" type="pres">
      <dgm:prSet presAssocID="{7898B7B5-D08B-4B35-B061-A5F67F4C06F8}" presName="Accent" presStyleLbl="node1" presStyleIdx="0" presStyleCnt="3"/>
      <dgm:spPr/>
    </dgm:pt>
    <dgm:pt modelId="{8EB2E01D-E197-4E67-AA55-C9B69BEA3A5D}" type="pres">
      <dgm:prSet presAssocID="{7898B7B5-D08B-4B35-B061-A5F67F4C06F8}" presName="Parent1" presStyleLbl="revTx" presStyleIdx="0" presStyleCnt="3">
        <dgm:presLayoutVars>
          <dgm:chMax val="1"/>
          <dgm:chPref val="1"/>
          <dgm:bulletEnabled val="1"/>
        </dgm:presLayoutVars>
      </dgm:prSet>
      <dgm:spPr/>
      <dgm:t>
        <a:bodyPr/>
        <a:lstStyle/>
        <a:p>
          <a:endParaRPr lang="en-US"/>
        </a:p>
      </dgm:t>
    </dgm:pt>
    <dgm:pt modelId="{C092787D-41C7-4D2E-9E75-338B0822F291}" type="pres">
      <dgm:prSet presAssocID="{F23A1956-1C15-434C-8CCE-EF6DB6F9825E}" presName="Accent2" presStyleCnt="0"/>
      <dgm:spPr/>
    </dgm:pt>
    <dgm:pt modelId="{DB2DCA27-E7FC-469A-B07C-ECB374A88CB9}" type="pres">
      <dgm:prSet presAssocID="{F23A1956-1C15-434C-8CCE-EF6DB6F9825E}" presName="Accent" presStyleLbl="node1" presStyleIdx="1" presStyleCnt="3"/>
      <dgm:spPr/>
    </dgm:pt>
    <dgm:pt modelId="{430D292B-FC11-4203-8B9C-14717E32D9FF}" type="pres">
      <dgm:prSet presAssocID="{F23A1956-1C15-434C-8CCE-EF6DB6F9825E}" presName="Parent2" presStyleLbl="revTx" presStyleIdx="1" presStyleCnt="3">
        <dgm:presLayoutVars>
          <dgm:chMax val="1"/>
          <dgm:chPref val="1"/>
          <dgm:bulletEnabled val="1"/>
        </dgm:presLayoutVars>
      </dgm:prSet>
      <dgm:spPr/>
      <dgm:t>
        <a:bodyPr/>
        <a:lstStyle/>
        <a:p>
          <a:endParaRPr lang="en-US"/>
        </a:p>
      </dgm:t>
    </dgm:pt>
    <dgm:pt modelId="{68FCADB2-EAB5-4F52-917F-6A2373ECECD0}" type="pres">
      <dgm:prSet presAssocID="{DAA97A81-DFC2-4DAE-8A11-BDD66387F6A2}" presName="Accent3" presStyleCnt="0"/>
      <dgm:spPr/>
    </dgm:pt>
    <dgm:pt modelId="{17AB326F-9173-4D2A-BC63-9A0E0B419DC7}" type="pres">
      <dgm:prSet presAssocID="{DAA97A81-DFC2-4DAE-8A11-BDD66387F6A2}" presName="Accent" presStyleLbl="node1" presStyleIdx="2" presStyleCnt="3"/>
      <dgm:spPr/>
    </dgm:pt>
    <dgm:pt modelId="{66DCED2F-5FF8-4D1E-9337-0BE31CAAB871}" type="pres">
      <dgm:prSet presAssocID="{DAA97A81-DFC2-4DAE-8A11-BDD66387F6A2}" presName="Parent3" presStyleLbl="revTx" presStyleIdx="2" presStyleCnt="3">
        <dgm:presLayoutVars>
          <dgm:chMax val="1"/>
          <dgm:chPref val="1"/>
          <dgm:bulletEnabled val="1"/>
        </dgm:presLayoutVars>
      </dgm:prSet>
      <dgm:spPr/>
      <dgm:t>
        <a:bodyPr/>
        <a:lstStyle/>
        <a:p>
          <a:endParaRPr lang="en-US"/>
        </a:p>
      </dgm:t>
    </dgm:pt>
  </dgm:ptLst>
  <dgm:cxnLst>
    <dgm:cxn modelId="{72510F97-5F37-45F5-8F2D-49A0C01B5D2E}" type="presOf" srcId="{7898B7B5-D08B-4B35-B061-A5F67F4C06F8}" destId="{8EB2E01D-E197-4E67-AA55-C9B69BEA3A5D}" srcOrd="0" destOrd="0" presId="urn:microsoft.com/office/officeart/2009/layout/CircleArrowProcess"/>
    <dgm:cxn modelId="{41C2AA7F-8BF1-4E90-B669-62D4CAA0D151}" srcId="{A01C459A-99ED-4235-80B0-4520DDF80ADF}" destId="{7898B7B5-D08B-4B35-B061-A5F67F4C06F8}" srcOrd="0" destOrd="0" parTransId="{76E7F53B-41E6-4201-8892-616357A633BE}" sibTransId="{8E9E304E-3EAF-4BD1-9A75-2793A7FF6B04}"/>
    <dgm:cxn modelId="{464A7F0C-FBC4-4D1E-B945-1D747BCC28CC}" srcId="{A01C459A-99ED-4235-80B0-4520DDF80ADF}" destId="{F23A1956-1C15-434C-8CCE-EF6DB6F9825E}" srcOrd="1" destOrd="0" parTransId="{BDF24B85-7859-45D7-9190-D77802A40418}" sibTransId="{9C0B9950-10BA-440D-8E75-D2414F78A6CF}"/>
    <dgm:cxn modelId="{A21CDF5E-CE69-4199-9516-8D41D447204C}" srcId="{A01C459A-99ED-4235-80B0-4520DDF80ADF}" destId="{DAA97A81-DFC2-4DAE-8A11-BDD66387F6A2}" srcOrd="2" destOrd="0" parTransId="{ECBECB8F-9983-4241-9DE0-3B08715FE80F}" sibTransId="{CCDEA0FA-F6F1-479A-95AA-C1023B0E270A}"/>
    <dgm:cxn modelId="{708753A1-0FF7-47F5-A490-069C70DC275E}" type="presOf" srcId="{DAA97A81-DFC2-4DAE-8A11-BDD66387F6A2}" destId="{66DCED2F-5FF8-4D1E-9337-0BE31CAAB871}" srcOrd="0" destOrd="0" presId="urn:microsoft.com/office/officeart/2009/layout/CircleArrowProcess"/>
    <dgm:cxn modelId="{622E56BB-1E95-4EA4-BDAE-A4D16470A34C}" type="presOf" srcId="{A01C459A-99ED-4235-80B0-4520DDF80ADF}" destId="{DB1F0EB7-9D0F-43D8-AE2E-78BD7DE141BD}" srcOrd="0" destOrd="0" presId="urn:microsoft.com/office/officeart/2009/layout/CircleArrowProcess"/>
    <dgm:cxn modelId="{3767865F-E47C-4AA8-B6F5-F2FE22AD7DA8}" type="presOf" srcId="{F23A1956-1C15-434C-8CCE-EF6DB6F9825E}" destId="{430D292B-FC11-4203-8B9C-14717E32D9FF}" srcOrd="0" destOrd="0" presId="urn:microsoft.com/office/officeart/2009/layout/CircleArrowProcess"/>
    <dgm:cxn modelId="{05AB484D-B23D-47A8-82EF-90A0D486BFD0}" type="presParOf" srcId="{DB1F0EB7-9D0F-43D8-AE2E-78BD7DE141BD}" destId="{6A7F820B-3B40-463A-92B3-90AC8F4A8014}" srcOrd="0" destOrd="0" presId="urn:microsoft.com/office/officeart/2009/layout/CircleArrowProcess"/>
    <dgm:cxn modelId="{14139F51-6234-41FC-A72A-52AD12617C9E}" type="presParOf" srcId="{6A7F820B-3B40-463A-92B3-90AC8F4A8014}" destId="{69E9EDAB-C94E-4DF4-A7BD-2284782D99F7}" srcOrd="0" destOrd="0" presId="urn:microsoft.com/office/officeart/2009/layout/CircleArrowProcess"/>
    <dgm:cxn modelId="{5DFD3520-C304-4710-9EF4-A438C13565E5}" type="presParOf" srcId="{DB1F0EB7-9D0F-43D8-AE2E-78BD7DE141BD}" destId="{8EB2E01D-E197-4E67-AA55-C9B69BEA3A5D}" srcOrd="1" destOrd="0" presId="urn:microsoft.com/office/officeart/2009/layout/CircleArrowProcess"/>
    <dgm:cxn modelId="{5AAAD691-0FAE-41F5-8C2C-4492E566F456}" type="presParOf" srcId="{DB1F0EB7-9D0F-43D8-AE2E-78BD7DE141BD}" destId="{C092787D-41C7-4D2E-9E75-338B0822F291}" srcOrd="2" destOrd="0" presId="urn:microsoft.com/office/officeart/2009/layout/CircleArrowProcess"/>
    <dgm:cxn modelId="{EF09B02E-CF72-4E02-8E17-C7B4AFDCE9F6}" type="presParOf" srcId="{C092787D-41C7-4D2E-9E75-338B0822F291}" destId="{DB2DCA27-E7FC-469A-B07C-ECB374A88CB9}" srcOrd="0" destOrd="0" presId="urn:microsoft.com/office/officeart/2009/layout/CircleArrowProcess"/>
    <dgm:cxn modelId="{52CE7729-84B2-4A19-9C97-5B4F10E266FB}" type="presParOf" srcId="{DB1F0EB7-9D0F-43D8-AE2E-78BD7DE141BD}" destId="{430D292B-FC11-4203-8B9C-14717E32D9FF}" srcOrd="3" destOrd="0" presId="urn:microsoft.com/office/officeart/2009/layout/CircleArrowProcess"/>
    <dgm:cxn modelId="{72F27A67-4763-4A47-A871-86DB55AC4281}" type="presParOf" srcId="{DB1F0EB7-9D0F-43D8-AE2E-78BD7DE141BD}" destId="{68FCADB2-EAB5-4F52-917F-6A2373ECECD0}" srcOrd="4" destOrd="0" presId="urn:microsoft.com/office/officeart/2009/layout/CircleArrowProcess"/>
    <dgm:cxn modelId="{EF88C0FD-4C51-4E9B-9901-E3D49843BE94}" type="presParOf" srcId="{68FCADB2-EAB5-4F52-917F-6A2373ECECD0}" destId="{17AB326F-9173-4D2A-BC63-9A0E0B419DC7}" srcOrd="0" destOrd="0" presId="urn:microsoft.com/office/officeart/2009/layout/CircleArrowProcess"/>
    <dgm:cxn modelId="{DDCC584C-84B7-447F-9670-B00952EAFF21}" type="presParOf" srcId="{DB1F0EB7-9D0F-43D8-AE2E-78BD7DE141BD}" destId="{66DCED2F-5FF8-4D1E-9337-0BE31CAAB871}"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9EDAB-C94E-4DF4-A7BD-2284782D99F7}">
      <dsp:nvSpPr>
        <dsp:cNvPr id="0" name=""/>
        <dsp:cNvSpPr/>
      </dsp:nvSpPr>
      <dsp:spPr>
        <a:xfrm>
          <a:off x="890976" y="341374"/>
          <a:ext cx="1541907" cy="154214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2E01D-E197-4E67-AA55-C9B69BEA3A5D}">
      <dsp:nvSpPr>
        <dsp:cNvPr id="0" name=""/>
        <dsp:cNvSpPr/>
      </dsp:nvSpPr>
      <dsp:spPr>
        <a:xfrm>
          <a:off x="1231788" y="898134"/>
          <a:ext cx="856808" cy="4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Partner Training</a:t>
          </a:r>
          <a:endParaRPr lang="en-US" sz="1200" kern="1200" dirty="0"/>
        </a:p>
      </dsp:txBody>
      <dsp:txXfrm>
        <a:off x="1231788" y="898134"/>
        <a:ext cx="856808" cy="428301"/>
      </dsp:txXfrm>
    </dsp:sp>
    <dsp:sp modelId="{DB2DCA27-E7FC-469A-B07C-ECB374A88CB9}">
      <dsp:nvSpPr>
        <dsp:cNvPr id="0" name=""/>
        <dsp:cNvSpPr/>
      </dsp:nvSpPr>
      <dsp:spPr>
        <a:xfrm>
          <a:off x="462716" y="1227448"/>
          <a:ext cx="1541907" cy="154214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D292B-FC11-4203-8B9C-14717E32D9FF}">
      <dsp:nvSpPr>
        <dsp:cNvPr id="0" name=""/>
        <dsp:cNvSpPr/>
      </dsp:nvSpPr>
      <dsp:spPr>
        <a:xfrm>
          <a:off x="805266" y="1789334"/>
          <a:ext cx="856808" cy="4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Technical Infrastructure</a:t>
          </a:r>
          <a:endParaRPr lang="en-US" sz="1200" kern="1200" dirty="0"/>
        </a:p>
      </dsp:txBody>
      <dsp:txXfrm>
        <a:off x="805266" y="1789334"/>
        <a:ext cx="856808" cy="428301"/>
      </dsp:txXfrm>
    </dsp:sp>
    <dsp:sp modelId="{17AB326F-9173-4D2A-BC63-9A0E0B419DC7}">
      <dsp:nvSpPr>
        <dsp:cNvPr id="0" name=""/>
        <dsp:cNvSpPr/>
      </dsp:nvSpPr>
      <dsp:spPr>
        <a:xfrm>
          <a:off x="1000719" y="2219557"/>
          <a:ext cx="1324737" cy="132526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CED2F-5FF8-4D1E-9337-0BE31CAAB871}">
      <dsp:nvSpPr>
        <dsp:cNvPr id="0" name=""/>
        <dsp:cNvSpPr/>
      </dsp:nvSpPr>
      <dsp:spPr>
        <a:xfrm>
          <a:off x="1233815" y="2681815"/>
          <a:ext cx="856808" cy="4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Institutional Support</a:t>
          </a:r>
          <a:endParaRPr lang="en-US" sz="1200" kern="1200" dirty="0"/>
        </a:p>
      </dsp:txBody>
      <dsp:txXfrm>
        <a:off x="1233815" y="2681815"/>
        <a:ext cx="856808" cy="42830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73D65579-9BF9-4240-BCBB-7E3AAB50CD48}" type="datetimeFigureOut">
              <a:rPr lang="en-US" smtClean="0"/>
              <a:pPr/>
              <a:t>5/16/2012</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236B5C6A-4FC0-49D8-99DF-3FE46915153C}" type="slidenum">
              <a:rPr lang="en-US" smtClean="0"/>
              <a:pPr/>
              <a:t>‹#›</a:t>
            </a:fld>
            <a:endParaRPr lang="en-US"/>
          </a:p>
        </p:txBody>
      </p:sp>
    </p:spTree>
    <p:extLst>
      <p:ext uri="{BB962C8B-B14F-4D97-AF65-F5344CB8AC3E}">
        <p14:creationId xmlns:p14="http://schemas.microsoft.com/office/powerpoint/2010/main" val="111054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i="1" dirty="0" smtClean="0"/>
              <a:t>Law Library Microform Consortium (LLMC)</a:t>
            </a:r>
            <a:r>
              <a:rPr lang="en-US" dirty="0" smtClean="0"/>
              <a:t>, a non-profit cooperative of libraries, is dedicated to - and passionate about - its twin goals: 1) Preserving legal titles and government documents, and 2) Making this valuable content accessible and searchable. </a:t>
            </a:r>
          </a:p>
          <a:p>
            <a:endParaRPr lang="en-US" dirty="0" smtClean="0"/>
          </a:p>
          <a:p>
            <a:r>
              <a:rPr lang="en-US" dirty="0" smtClean="0"/>
              <a:t>LLMC began</a:t>
            </a:r>
            <a:r>
              <a:rPr lang="en-US" baseline="0" dirty="0" smtClean="0"/>
              <a:t> its work using microform and has since added digital technologies. </a:t>
            </a:r>
            <a:r>
              <a:rPr lang="en-US" dirty="0" smtClean="0"/>
              <a:t>In 2010, LLMC and a group of member libraries launched the </a:t>
            </a:r>
            <a:r>
              <a:rPr lang="en-US" i="1" dirty="0" smtClean="0"/>
              <a:t>LLMC Haiti Legal Patrimony Project</a:t>
            </a:r>
            <a:r>
              <a:rPr lang="en-US" dirty="0" smtClean="0"/>
              <a:t>. The </a:t>
            </a:r>
            <a:r>
              <a:rPr lang="en-US" i="1" dirty="0" smtClean="0"/>
              <a:t>LLMC Haiti Legal Patrimony Project </a:t>
            </a:r>
            <a:r>
              <a:rPr lang="en-US" dirty="0" smtClean="0"/>
              <a:t>combines the strengths of collections and resources in many law libraries around the world, locating, digitizing, and providing central access to these resources. All materials for the </a:t>
            </a:r>
            <a:r>
              <a:rPr lang="en-US" i="1" dirty="0" smtClean="0"/>
              <a:t>LLMC Haiti Legal Patrimony Project</a:t>
            </a:r>
            <a:r>
              <a:rPr lang="en-US" dirty="0" smtClean="0"/>
              <a:t> are available through LLMC Digital (for subscribers</a:t>
            </a:r>
            <a:r>
              <a:rPr lang="en-US" baseline="0" dirty="0" smtClean="0"/>
              <a:t> who pay for access</a:t>
            </a:r>
            <a:r>
              <a:rPr lang="en-US" dirty="0" smtClean="0"/>
              <a:t>) and freely available</a:t>
            </a:r>
            <a:r>
              <a:rPr lang="en-US" baseline="0" dirty="0" smtClean="0"/>
              <a:t> through </a:t>
            </a:r>
            <a:r>
              <a:rPr lang="en-US" dirty="0" smtClean="0"/>
              <a:t>the </a:t>
            </a:r>
            <a:r>
              <a:rPr lang="en-US" i="1" dirty="0" smtClean="0"/>
              <a:t>Digital Library of the Caribbean (</a:t>
            </a:r>
            <a:r>
              <a:rPr lang="en-US" i="1" dirty="0" err="1" smtClean="0"/>
              <a:t>dLOC</a:t>
            </a:r>
            <a:r>
              <a:rPr lang="en-US" i="1" dirty="0" smtClean="0"/>
              <a:t>)</a:t>
            </a:r>
            <a:r>
              <a:rPr lang="en-US" dirty="0" smtClean="0"/>
              <a:t>. </a:t>
            </a:r>
          </a:p>
          <a:p>
            <a:endParaRPr lang="en-US" dirty="0" smtClean="0"/>
          </a:p>
          <a:p>
            <a:r>
              <a:rPr lang="en-US" dirty="0" smtClean="0"/>
              <a:t>This is the first digital project of this sort undertaken by LLMC.</a:t>
            </a:r>
            <a:r>
              <a:rPr lang="en-US" baseline="0" dirty="0" smtClean="0"/>
              <a:t> In this project, one of LLMC’s goals was to build the worldwide network. As stated on the LLMC website: “</a:t>
            </a:r>
            <a:r>
              <a:rPr lang="en-US" dirty="0" smtClean="0"/>
              <a:t>The real potential behind the Haiti Legal Patrimony Project is the opportunity to combine the scattered resources of law libraries around the world. To get that process going, over 13 libraries have agreed to sponsor the project by canvassing their collections to see if they have unique titles to contribute.” (http://www.llmc.com/HaitiOverview.asp) </a:t>
            </a:r>
          </a:p>
          <a:p>
            <a:endParaRPr lang="en-US" dirty="0" smtClean="0"/>
          </a:p>
          <a:p>
            <a:r>
              <a:rPr lang="en-US" dirty="0" smtClean="0"/>
              <a:t>In working on the LLMC project, partners learned more about their own collections and about the materials themselves.</a:t>
            </a:r>
            <a:r>
              <a:rPr lang="en-US" baseline="0" dirty="0" smtClean="0"/>
              <a:t> The initial “master title list” which included all materials that were wanted for the project grows each month as new materials critical to the project goals are added to the list. Many of the items being added to the list have already been digitized. The project itself is thus digitizing materials to preserve and provide access and also increasing access and enhancing the findability and usability of already digitized materials by collocating them within a central collection and providing the context to understand and use the materials. This sort of curatorial work is core to providing the level of access required for disaster mitigation and it requires a great deal of work. In fact, this curatorial work is recognized as academic scholarship in itself by the digital humanities. The level of complexity and quantity of work for this requires a community response. Finding materials, creating context, and collocating the materials within the proper context is a necessary response and one that can only be met through a larger community and digital library communities can provide the required support.</a:t>
            </a:r>
            <a:endParaRPr lang="en-US" dirty="0" smtClean="0"/>
          </a:p>
          <a:p>
            <a:endParaRPr lang="en-US" i="0"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6B5C6A-4FC0-49D8-99DF-3FE46915153C}"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Points to highlight</a:t>
            </a:r>
            <a:r>
              <a:rPr lang="en-US" baseline="0" dirty="0" smtClean="0"/>
              <a:t> that will be covered:</a:t>
            </a:r>
          </a:p>
          <a:p>
            <a:pPr marL="171450" indent="-171450">
              <a:buFont typeface="Arial" pitchFamily="34" charset="0"/>
              <a:buChar char="•"/>
            </a:pPr>
            <a:r>
              <a:rPr lang="en-US" baseline="0" dirty="0" smtClean="0"/>
              <a:t>dLOC is a permanent preservation and access repository with enhanced features for contributing partners and users.</a:t>
            </a:r>
          </a:p>
          <a:p>
            <a:pPr marL="171450" indent="-171450">
              <a:buFont typeface="Arial" pitchFamily="34" charset="0"/>
              <a:buChar char="•"/>
            </a:pPr>
            <a:r>
              <a:rPr lang="en-US" baseline="0" dirty="0" smtClean="0"/>
              <a:t>Organizational structure with strong governance </a:t>
            </a:r>
          </a:p>
          <a:p>
            <a:pPr marL="171450" indent="-171450">
              <a:buFont typeface="Arial" pitchFamily="34" charset="0"/>
              <a:buChar char="•"/>
            </a:pPr>
            <a:r>
              <a:rPr lang="en-US" baseline="0" dirty="0" smtClean="0"/>
              <a:t>Scope of collections includes archives, artifacts, books, government or official documents,  journals, newspapers, numeric data, and recorded sound and video. Collections  contributed will pertain but not be limited to the arts, culture, ecosystems, government and civic society, history, literature, sciences, and travel. </a:t>
            </a:r>
          </a:p>
          <a:p>
            <a:pPr marL="171450" indent="-171450">
              <a:buFont typeface="Arial" pitchFamily="34" charset="0"/>
              <a:buChar char="•"/>
            </a:pPr>
            <a:r>
              <a:rPr lang="en-US" baseline="0" dirty="0" smtClean="0"/>
              <a:t>Collection management: all partners select what to digitize and digitize and contribute their selected materials. Partners review for copyright, create metadata, and digitize to shared standards.</a:t>
            </a:r>
          </a:p>
          <a:p>
            <a:pPr marL="171450" indent="-171450">
              <a:buFont typeface="Arial" pitchFamily="34" charset="0"/>
              <a:buChar char="•"/>
            </a:pPr>
            <a:r>
              <a:rPr lang="en-US" baseline="0" dirty="0" smtClean="0"/>
              <a:t>All materials remain property of the partners. Partners only grant permissions for materials to be accessible and preserved through dLOC.</a:t>
            </a:r>
          </a:p>
          <a:p>
            <a:pPr marL="171450" indent="-171450">
              <a:buFont typeface="Arial" pitchFamily="34" charset="0"/>
              <a:buChar char="•"/>
            </a:pPr>
            <a:endParaRPr lang="en-US" baseline="0" dirty="0" smtClean="0"/>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000" kern="1200" dirty="0" smtClean="0">
                <a:solidFill>
                  <a:schemeClr val="tx1"/>
                </a:solidFill>
                <a:latin typeface="+mn-lt"/>
                <a:ea typeface="+mn-ea"/>
                <a:cs typeface="+mn-cs"/>
              </a:rPr>
              <a:t>27 on-site trainings reaching 450 people</a:t>
            </a:r>
          </a:p>
          <a:p>
            <a:pPr lvl="1"/>
            <a:r>
              <a:rPr lang="en-US" sz="2000" kern="1200" dirty="0" smtClean="0">
                <a:solidFill>
                  <a:schemeClr val="tx1"/>
                </a:solidFill>
                <a:latin typeface="+mn-lt"/>
                <a:ea typeface="+mn-ea"/>
                <a:cs typeface="+mn-cs"/>
              </a:rPr>
              <a:t>Online supports with over 1,000 documented hits</a:t>
            </a:r>
          </a:p>
          <a:p>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000" kern="1200" dirty="0" smtClean="0">
                <a:solidFill>
                  <a:schemeClr val="tx1"/>
                </a:solidFill>
                <a:latin typeface="+mn-lt"/>
                <a:ea typeface="+mn-ea"/>
                <a:cs typeface="+mn-cs"/>
              </a:rPr>
              <a:t>27 on-site trainings reaching 450 people</a:t>
            </a:r>
          </a:p>
          <a:p>
            <a:pPr lvl="1"/>
            <a:r>
              <a:rPr lang="en-US" sz="2000" kern="1200" dirty="0" smtClean="0">
                <a:solidFill>
                  <a:schemeClr val="tx1"/>
                </a:solidFill>
                <a:latin typeface="+mn-lt"/>
                <a:ea typeface="+mn-ea"/>
                <a:cs typeface="+mn-cs"/>
              </a:rPr>
              <a:t>Online supports with over 1,000 documented hits</a:t>
            </a:r>
          </a:p>
          <a:p>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a:t>
            </a:r>
            <a:r>
              <a:rPr lang="en-US" baseline="0" dirty="0" smtClean="0"/>
              <a:t> model is new and being released for sustainability of ongoing program growth which includes support for onsite training and equipment for partners.</a:t>
            </a:r>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materials also searchable through various library</a:t>
            </a:r>
            <a:r>
              <a:rPr lang="en-US" baseline="0" dirty="0" smtClean="0"/>
              <a:t> catalogs and through </a:t>
            </a:r>
            <a:r>
              <a:rPr lang="en-US" dirty="0" smtClean="0"/>
              <a:t>Google. All materials are structured</a:t>
            </a:r>
            <a:r>
              <a:rPr lang="en-US" baseline="0" dirty="0" smtClean="0"/>
              <a:t> for search engine optimization and for maximum interoperability to ensure materials are found.</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6</a:t>
            </a:fld>
            <a:endParaRPr lang="en-US"/>
          </a:p>
        </p:txBody>
      </p:sp>
    </p:spTree>
    <p:extLst>
      <p:ext uri="{BB962C8B-B14F-4D97-AF65-F5344CB8AC3E}">
        <p14:creationId xmlns:p14="http://schemas.microsoft.com/office/powerpoint/2010/main" val="3781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 collections and topical/thematic collections</a:t>
            </a:r>
          </a:p>
          <a:p>
            <a:endParaRPr lang="en-US" dirty="0" smtClean="0"/>
          </a:p>
          <a:p>
            <a:r>
              <a:rPr lang="en-US" dirty="0" smtClean="0"/>
              <a:t>Same functionality at the collection level</a:t>
            </a:r>
            <a:r>
              <a:rPr lang="en-US" baseline="0" dirty="0" smtClean="0"/>
              <a:t> but branded for the Partner and with all materials in one collection for ease of use and for reporting statistics, etc.</a:t>
            </a:r>
          </a:p>
          <a:p>
            <a:endParaRPr lang="en-US" baseline="0" dirty="0" smtClean="0"/>
          </a:p>
          <a:p>
            <a:r>
              <a:rPr lang="en-US" baseline="0" dirty="0" smtClean="0"/>
              <a:t>Similar support for full thematic collections but can also have simple thematic landing pages that orient towards the materials without being a full collection. Similar support for online exhibits and other ways to curate and present materials as a whole, in addition to </a:t>
            </a:r>
            <a:r>
              <a:rPr lang="en-US" baseline="0" dirty="0" err="1" smtClean="0"/>
              <a:t>individaully</a:t>
            </a:r>
            <a:r>
              <a:rPr lang="en-US" baseline="0" smtClean="0"/>
              <a:t>.</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11</a:t>
            </a:fld>
            <a:endParaRPr lang="en-US"/>
          </a:p>
        </p:txBody>
      </p:sp>
    </p:spTree>
    <p:extLst>
      <p:ext uri="{BB962C8B-B14F-4D97-AF65-F5344CB8AC3E}">
        <p14:creationId xmlns:p14="http://schemas.microsoft.com/office/powerpoint/2010/main" val="272896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12</a:t>
            </a:fld>
            <a:endParaRPr lang="en-US"/>
          </a:p>
        </p:txBody>
      </p:sp>
    </p:spTree>
    <p:extLst>
      <p:ext uri="{BB962C8B-B14F-4D97-AF65-F5344CB8AC3E}">
        <p14:creationId xmlns:p14="http://schemas.microsoft.com/office/powerpoint/2010/main" val="417589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8B0383-D2EF-4A3C-B9B1-39D5638738DD}"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B8B0383-D2EF-4A3C-B9B1-39D5638738DD}"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B8B0383-D2EF-4A3C-B9B1-39D5638738DD}" type="datetimeFigureOut">
              <a:rPr lang="en-US" smtClean="0"/>
              <a:pPr/>
              <a:t>5/16/2012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550E67B-E60D-458C-A80C-7AC584A53721}"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8B0383-D2EF-4A3C-B9B1-39D5638738DD}"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0E67B-E60D-458C-A80C-7AC584A53721}"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550E67B-E60D-458C-A80C-7AC584A53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8B0383-D2EF-4A3C-B9B1-39D5638738DD}"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B8B0383-D2EF-4A3C-B9B1-39D5638738DD}" type="datetimeFigureOut">
              <a:rPr lang="en-US" smtClean="0"/>
              <a:pPr/>
              <a:t>5/16/2012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550E67B-E60D-458C-A80C-7AC584A537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loc.com/my/bookshelf/Caribbean%20Intellectual%20Thought"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dloc.com/UF00080046/00033/allvolumes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loc.com/CA01099987/00001" TargetMode="Externa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hyperlink" Target="http://dloc.com/UF00088877/00076" TargetMode="External"/><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hyperlink" Target="http://www.dloc.com/FIDLOC0001/00241" TargetMode="External"/><Relationship Id="rId1" Type="http://schemas.openxmlformats.org/officeDocument/2006/relationships/slideLayout" Target="../slideLayouts/slideLayout12.xml"/><Relationship Id="rId6" Type="http://schemas.openxmlformats.org/officeDocument/2006/relationships/hyperlink" Target="http://dloc.com/UF00088877/00003" TargetMode="External"/><Relationship Id="rId11" Type="http://schemas.openxmlformats.org/officeDocument/2006/relationships/image" Target="../media/image24.jpeg"/><Relationship Id="rId5" Type="http://schemas.openxmlformats.org/officeDocument/2006/relationships/hyperlink" Target="http://dloc.com/treister/all" TargetMode="External"/><Relationship Id="rId10" Type="http://schemas.openxmlformats.org/officeDocument/2006/relationships/hyperlink" Target="http://dloc.com/UF00073311/00026" TargetMode="External"/><Relationship Id="rId4" Type="http://schemas.openxmlformats.org/officeDocument/2006/relationships/image" Target="../media/image1.pn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dloc.com/UF00081212/00498/" TargetMode="External"/><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hyperlink" Target="http://dloc.com/UF00098809" TargetMode="External"/><Relationship Id="rId9" Type="http://schemas.openxmlformats.org/officeDocument/2006/relationships/hyperlink" Target="http://dloc.com/UF00080046/00033/allvolumes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dloc.com/UF00015812/00001"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hyperlink" Target="http://dloc.com/UF00082015/00001/downloads?td=recording"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photo.php?pid=1607510&amp;id=1504990326" TargetMode="External"/><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dloc.com/ile/slideforty" TargetMode="Externa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loc.com/advanced"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loc.com/map"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loc.com/results/?t=virgin%20islands"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t="1315" r="30114" b="-2"/>
          <a:stretch/>
        </p:blipFill>
        <p:spPr>
          <a:xfrm>
            <a:off x="304800" y="409575"/>
            <a:ext cx="6476794" cy="1371600"/>
          </a:xfrm>
          <a:prstGeom prst="rect">
            <a:avLst/>
          </a:prstGeom>
        </p:spPr>
      </p:pic>
      <p:sp>
        <p:nvSpPr>
          <p:cNvPr id="6" name="TextBox 5"/>
          <p:cNvSpPr txBox="1"/>
          <p:nvPr/>
        </p:nvSpPr>
        <p:spPr>
          <a:xfrm>
            <a:off x="152400" y="2646158"/>
            <a:ext cx="8839200" cy="3662541"/>
          </a:xfrm>
          <a:prstGeom prst="rect">
            <a:avLst/>
          </a:prstGeom>
          <a:noFill/>
        </p:spPr>
        <p:txBody>
          <a:bodyPr wrap="square" rtlCol="0">
            <a:spAutoFit/>
          </a:bodyPr>
          <a:lstStyle/>
          <a:p>
            <a:pPr algn="ctr"/>
            <a:r>
              <a:rPr lang="en-US" sz="4800" dirty="0" smtClean="0"/>
              <a:t>The </a:t>
            </a:r>
            <a:r>
              <a:rPr lang="en-US" sz="4800" dirty="0"/>
              <a:t>Digital Library of the Caribbean </a:t>
            </a:r>
            <a:r>
              <a:rPr lang="en-US" sz="4800" b="1" dirty="0" smtClean="0">
                <a:latin typeface="Arial" pitchFamily="34" charset="0"/>
                <a:cs typeface="Arial" pitchFamily="34" charset="0"/>
              </a:rPr>
              <a:t> </a:t>
            </a:r>
            <a:endParaRPr lang="en-US" sz="4800" b="1" dirty="0">
              <a:latin typeface="Arial" pitchFamily="34" charset="0"/>
              <a:cs typeface="Arial" pitchFamily="34" charset="0"/>
            </a:endParaRPr>
          </a:p>
          <a:p>
            <a:endParaRPr lang="en-US" sz="4000" dirty="0" smtClean="0"/>
          </a:p>
          <a:p>
            <a:pPr algn="ctr"/>
            <a:r>
              <a:rPr lang="en-US" sz="4800" dirty="0" smtClean="0">
                <a:cs typeface="Arial"/>
              </a:rPr>
              <a:t>www.dloc.com</a:t>
            </a:r>
            <a:endParaRPr lang="en-US" sz="4800" dirty="0">
              <a:cs typeface="Arial"/>
            </a:endParaRP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a:t>
            </a:r>
          </a:p>
          <a:p>
            <a:r>
              <a:rPr lang="en-US" sz="1600" b="1" dirty="0">
                <a:latin typeface="Arial" pitchFamily="34" charset="0"/>
                <a:cs typeface="Arial" pitchFamily="34" charset="0"/>
              </a:rPr>
              <a:t>	</a:t>
            </a:r>
            <a:endParaRPr lang="en-US" sz="1600" dirty="0">
              <a:latin typeface="Arial" pitchFamily="34" charset="0"/>
              <a:cs typeface="Arial" pitchFamily="34" charset="0"/>
            </a:endParaRPr>
          </a:p>
        </p:txBody>
      </p:sp>
      <p:sp>
        <p:nvSpPr>
          <p:cNvPr id="9" name="Rectangle 8"/>
          <p:cNvSpPr/>
          <p:nvPr/>
        </p:nvSpPr>
        <p:spPr>
          <a:xfrm>
            <a:off x="304800" y="457200"/>
            <a:ext cx="6400800" cy="1077218"/>
          </a:xfrm>
          <a:prstGeom prst="rect">
            <a:avLst/>
          </a:prstGeom>
        </p:spPr>
        <p:txBody>
          <a:bodyPr wrap="square">
            <a:spAutoFit/>
          </a:bodyPr>
          <a:lstStyle/>
          <a:p>
            <a:r>
              <a:rPr lang="en-US" sz="1600" b="1" dirty="0" smtClean="0">
                <a:latin typeface="Arial" pitchFamily="34" charset="0"/>
                <a:cs typeface="Arial" pitchFamily="34" charset="0"/>
              </a:rPr>
              <a:t>Mark V. Sullivan, Application Engineer/Digital Curation Director</a:t>
            </a:r>
          </a:p>
          <a:p>
            <a:r>
              <a:rPr lang="en-US" sz="1600" b="1" dirty="0" smtClean="0">
                <a:latin typeface="Arial" pitchFamily="34" charset="0"/>
                <a:cs typeface="Arial" pitchFamily="34" charset="0"/>
              </a:rPr>
              <a:t>Laurie N. Taylor, Technical Director</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Digital </a:t>
            </a:r>
            <a:r>
              <a:rPr lang="en-US" sz="1600" dirty="0">
                <a:latin typeface="Arial" pitchFamily="34" charset="0"/>
                <a:cs typeface="Arial" pitchFamily="34" charset="0"/>
              </a:rPr>
              <a:t>Library of the Caribbean </a:t>
            </a:r>
          </a:p>
          <a:p>
            <a:r>
              <a:rPr lang="en-US" sz="1600" dirty="0" smtClean="0">
                <a:latin typeface="Arial" pitchFamily="34" charset="0"/>
                <a:cs typeface="Arial" pitchFamily="34" charset="0"/>
              </a:rPr>
              <a:t>marsull@uflib.ufl.edu and laurien@ufl.edu</a:t>
            </a: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6781594" y="409575"/>
            <a:ext cx="885625" cy="13716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blip>
          <a:srcRect t="1315" b="-1"/>
          <a:stretch/>
        </p:blipFill>
        <p:spPr>
          <a:xfrm>
            <a:off x="7708113" y="400050"/>
            <a:ext cx="1054887" cy="1371600"/>
          </a:xfrm>
          <a:prstGeom prst="rect">
            <a:avLst/>
          </a:prstGeom>
        </p:spPr>
      </p:pic>
    </p:spTree>
    <p:extLst>
      <p:ext uri="{BB962C8B-B14F-4D97-AF65-F5344CB8AC3E}">
        <p14:creationId xmlns:p14="http://schemas.microsoft.com/office/powerpoint/2010/main" val="604629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1752600"/>
            <a:ext cx="2438400" cy="4724400"/>
          </a:xfrm>
        </p:spPr>
        <p:txBody>
          <a:bodyPr>
            <a:normAutofit/>
          </a:bodyPr>
          <a:lstStyle/>
          <a:p>
            <a:pPr marL="0" indent="0">
              <a:buNone/>
            </a:pPr>
            <a:r>
              <a:rPr lang="en-US" dirty="0" smtClean="0"/>
              <a:t>Registration is optional, but adds many features such as the ability to comment on items, create public and private bookshelves and save searches.</a:t>
            </a:r>
            <a:endParaRPr lang="en-US" dirty="0"/>
          </a:p>
        </p:txBody>
      </p:sp>
      <p:pic>
        <p:nvPicPr>
          <p:cNvPr id="11266"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42578" y="1447800"/>
            <a:ext cx="6806222" cy="53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err="1" smtClean="0">
                <a:solidFill>
                  <a:srgbClr val="E1EEB2"/>
                </a:solidFill>
                <a:latin typeface="+mj-lt"/>
                <a:ea typeface="+mj-ea"/>
                <a:cs typeface="+mj-cs"/>
              </a:rPr>
              <a:t>mydLOC</a:t>
            </a:r>
            <a:r>
              <a:rPr lang="en-US" sz="4000" dirty="0" smtClean="0">
                <a:solidFill>
                  <a:srgbClr val="E1EEB2"/>
                </a:solidFill>
                <a:latin typeface="+mj-lt"/>
                <a:ea typeface="+mj-ea"/>
                <a:cs typeface="+mj-cs"/>
              </a:rPr>
              <a:t> Registered Users</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2227812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724400" y="3810000"/>
            <a:ext cx="3927465" cy="2585392"/>
          </a:xfrm>
        </p:spPr>
      </p:pic>
      <p:sp>
        <p:nvSpPr>
          <p:cNvPr id="5" name="Text Box 5"/>
          <p:cNvSpPr txBox="1">
            <a:spLocks noChangeArrowheads="1"/>
          </p:cNvSpPr>
          <p:nvPr/>
        </p:nvSpPr>
        <p:spPr bwMode="auto">
          <a:xfrm>
            <a:off x="381000" y="325507"/>
            <a:ext cx="7848600" cy="646331"/>
          </a:xfrm>
          <a:prstGeom prst="rect">
            <a:avLst/>
          </a:prstGeom>
          <a:noFill/>
          <a:ln w="9525">
            <a:noFill/>
            <a:miter lim="800000"/>
            <a:headEnd/>
            <a:tailEnd/>
          </a:ln>
        </p:spPr>
        <p:txBody>
          <a:bodyPr wrap="square">
            <a:spAutoFit/>
          </a:bodyPr>
          <a:lstStyle/>
          <a:p>
            <a:r>
              <a:rPr lang="en-US" sz="3600" dirty="0" smtClean="0">
                <a:solidFill>
                  <a:srgbClr val="E1EEB2"/>
                </a:solidFill>
                <a:latin typeface="+mj-lt"/>
                <a:ea typeface="+mj-ea"/>
                <a:cs typeface="+mj-cs"/>
              </a:rPr>
              <a:t>Partner &amp; Topical Collections</a:t>
            </a:r>
            <a:endParaRPr lang="en-US" sz="36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371600"/>
            <a:ext cx="3962400" cy="2777031"/>
          </a:xfrm>
          <a:prstGeom prst="rect">
            <a:avLst/>
          </a:prstGeom>
        </p:spPr>
      </p:pic>
    </p:spTree>
    <p:extLst>
      <p:ext uri="{BB962C8B-B14F-4D97-AF65-F5344CB8AC3E}">
        <p14:creationId xmlns:p14="http://schemas.microsoft.com/office/powerpoint/2010/main" val="425648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63859" y="1600200"/>
            <a:ext cx="8480141" cy="2362200"/>
          </a:xfrm>
        </p:spPr>
        <p:txBody>
          <a:bodyPr>
            <a:normAutofit/>
          </a:bodyPr>
          <a:lstStyle/>
          <a:p>
            <a:pPr marL="0" indent="0">
              <a:buNone/>
            </a:pPr>
            <a:r>
              <a:rPr lang="en-US" sz="2000" dirty="0" smtClean="0"/>
              <a:t>Caribbean literature plays an important role in understanding the region.  Current and historical items in dLOC serve a variety of research needs in the region.  A literature sub-collection is in discussion with several users of the site.  </a:t>
            </a:r>
            <a:endParaRPr lang="en-US" sz="2000" dirty="0"/>
          </a:p>
        </p:txBody>
      </p:sp>
      <p:pic>
        <p:nvPicPr>
          <p:cNvPr id="1026" name="Picture 2" descr="http://ufdcimages.uflib.ufl.edu/UF/00/09/59/23/00001/Bellegarde_Ecrivains2_Page_001.jp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63859" y="2743200"/>
            <a:ext cx="1796482"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5536049"/>
            <a:ext cx="2819400" cy="1169551"/>
          </a:xfrm>
          <a:prstGeom prst="rect">
            <a:avLst/>
          </a:prstGeom>
          <a:noFill/>
        </p:spPr>
        <p:txBody>
          <a:bodyPr wrap="square" rtlCol="0">
            <a:spAutoFit/>
          </a:bodyPr>
          <a:lstStyle/>
          <a:p>
            <a:r>
              <a:rPr lang="pt-BR" sz="1400" b="1" dirty="0" smtClean="0"/>
              <a:t>Title: </a:t>
            </a:r>
            <a:r>
              <a:rPr lang="pt-BR" sz="1400" dirty="0" smtClean="0"/>
              <a:t>Ecrivains Haitiens</a:t>
            </a:r>
          </a:p>
          <a:p>
            <a:r>
              <a:rPr lang="pt-BR" sz="1400" b="1" dirty="0" smtClean="0"/>
              <a:t>Author: </a:t>
            </a:r>
            <a:r>
              <a:rPr lang="pt-BR" sz="1400" dirty="0" smtClean="0"/>
              <a:t>Dantes Bellegarde</a:t>
            </a:r>
            <a:endParaRPr lang="pt-BR" sz="1400" b="1" dirty="0" smtClean="0"/>
          </a:p>
          <a:p>
            <a:r>
              <a:rPr lang="pt-BR" sz="1400" b="1" dirty="0" smtClean="0"/>
              <a:t>Year: </a:t>
            </a:r>
            <a:r>
              <a:rPr lang="pt-BR" sz="1400" dirty="0" smtClean="0"/>
              <a:t>1950</a:t>
            </a:r>
          </a:p>
          <a:p>
            <a:r>
              <a:rPr lang="pt-BR" sz="1400" b="1" dirty="0" smtClean="0"/>
              <a:t>Contributor: </a:t>
            </a:r>
            <a:r>
              <a:rPr lang="fr-FR" sz="1400" dirty="0" err="1"/>
              <a:t>Bibliotheque</a:t>
            </a:r>
            <a:r>
              <a:rPr lang="fr-FR" sz="1400" dirty="0"/>
              <a:t> </a:t>
            </a:r>
            <a:r>
              <a:rPr lang="fr-FR" sz="1400" dirty="0" err="1"/>
              <a:t>Haitienne</a:t>
            </a:r>
            <a:r>
              <a:rPr lang="fr-FR" sz="1400" dirty="0"/>
              <a:t> des Peres du Saint Esprit </a:t>
            </a:r>
            <a:endParaRPr lang="en-US" sz="1400" dirty="0"/>
          </a:p>
        </p:txBody>
      </p:sp>
      <p:pic>
        <p:nvPicPr>
          <p:cNvPr id="1028" name="Picture 4" descr="http://ufdcimages.uflib.ufl.edu/UF/00/08/00/46/00033/0000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8017" y="2743200"/>
            <a:ext cx="1803983"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9800" y="5522893"/>
            <a:ext cx="3200400" cy="954107"/>
          </a:xfrm>
          <a:prstGeom prst="rect">
            <a:avLst/>
          </a:prstGeom>
          <a:noFill/>
        </p:spPr>
        <p:txBody>
          <a:bodyPr wrap="square" rtlCol="0">
            <a:spAutoFit/>
          </a:bodyPr>
          <a:lstStyle/>
          <a:p>
            <a:r>
              <a:rPr lang="pt-BR" sz="1400" b="1" dirty="0" smtClean="0"/>
              <a:t>Title: </a:t>
            </a:r>
            <a:r>
              <a:rPr lang="pt-BR" sz="1400" dirty="0" smtClean="0"/>
              <a:t>Kyk-Over-Al</a:t>
            </a:r>
          </a:p>
          <a:p>
            <a:r>
              <a:rPr lang="pt-BR" sz="1400" b="1" dirty="0" smtClean="0"/>
              <a:t>Author: </a:t>
            </a:r>
            <a:r>
              <a:rPr lang="pt-BR" sz="1400" dirty="0" smtClean="0"/>
              <a:t>British Guiana’s Writer’s Assn</a:t>
            </a:r>
            <a:endParaRPr lang="pt-BR" sz="1400" b="1" dirty="0" smtClean="0"/>
          </a:p>
          <a:p>
            <a:r>
              <a:rPr lang="pt-BR" sz="1400" b="1" dirty="0" smtClean="0"/>
              <a:t>Year: </a:t>
            </a:r>
            <a:r>
              <a:rPr lang="pt-BR" sz="1400" dirty="0" smtClean="0"/>
              <a:t>online from 1948 - 1995</a:t>
            </a:r>
          </a:p>
          <a:p>
            <a:r>
              <a:rPr lang="pt-BR" sz="1400" b="1" dirty="0" smtClean="0"/>
              <a:t>Contributor: </a:t>
            </a:r>
            <a:r>
              <a:rPr lang="fr-FR" sz="1400" dirty="0" err="1" smtClean="0"/>
              <a:t>University</a:t>
            </a:r>
            <a:r>
              <a:rPr lang="fr-FR" sz="1400" dirty="0" smtClean="0"/>
              <a:t> of Florida</a:t>
            </a:r>
            <a:endParaRPr lang="en-US" sz="1400" dirty="0"/>
          </a:p>
        </p:txBody>
      </p:sp>
      <p:pic>
        <p:nvPicPr>
          <p:cNvPr id="1030" name="Picture 6" descr="http://ufdcimages.uflib.ufl.edu/UF/00/04/76/28/00002/0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1069" y="2743200"/>
            <a:ext cx="2141531" cy="2743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52800" y="5486400"/>
            <a:ext cx="2667000" cy="954107"/>
          </a:xfrm>
          <a:prstGeom prst="rect">
            <a:avLst/>
          </a:prstGeom>
          <a:noFill/>
        </p:spPr>
        <p:txBody>
          <a:bodyPr wrap="square" rtlCol="0">
            <a:spAutoFit/>
          </a:bodyPr>
          <a:lstStyle/>
          <a:p>
            <a:r>
              <a:rPr lang="pt-BR" sz="1400" b="1" dirty="0" smtClean="0"/>
              <a:t>Title: </a:t>
            </a:r>
            <a:r>
              <a:rPr lang="en-US" sz="1400" dirty="0"/>
              <a:t>La </a:t>
            </a:r>
            <a:r>
              <a:rPr lang="en-US" sz="1400" dirty="0" err="1"/>
              <a:t>revista</a:t>
            </a:r>
            <a:r>
              <a:rPr lang="en-US" sz="1400" dirty="0"/>
              <a:t> del </a:t>
            </a:r>
            <a:r>
              <a:rPr lang="en-US" sz="1400" dirty="0" err="1" smtClean="0"/>
              <a:t>Vigía</a:t>
            </a:r>
            <a:endParaRPr lang="en-US" sz="1400" dirty="0" smtClean="0"/>
          </a:p>
          <a:p>
            <a:r>
              <a:rPr lang="pt-BR" sz="1400" b="1" dirty="0" smtClean="0"/>
              <a:t>Author: </a:t>
            </a:r>
            <a:r>
              <a:rPr lang="en-US" sz="1400" dirty="0" err="1" smtClean="0"/>
              <a:t>Ediciones</a:t>
            </a:r>
            <a:r>
              <a:rPr lang="en-US" sz="1400" dirty="0" smtClean="0"/>
              <a:t> </a:t>
            </a:r>
            <a:r>
              <a:rPr lang="en-US" sz="1400" dirty="0" err="1" smtClean="0"/>
              <a:t>Vigia</a:t>
            </a:r>
            <a:r>
              <a:rPr lang="en-US" sz="1400" dirty="0" smtClean="0"/>
              <a:t> </a:t>
            </a:r>
          </a:p>
          <a:p>
            <a:r>
              <a:rPr lang="pt-BR" sz="1400" b="1" dirty="0" smtClean="0"/>
              <a:t>Year: </a:t>
            </a:r>
            <a:r>
              <a:rPr lang="pt-BR" sz="1400" dirty="0" smtClean="0"/>
              <a:t>1990</a:t>
            </a:r>
          </a:p>
          <a:p>
            <a:r>
              <a:rPr lang="pt-BR" sz="1400" b="1" dirty="0" smtClean="0"/>
              <a:t>Contributor: </a:t>
            </a:r>
            <a:r>
              <a:rPr lang="fr-FR" sz="1400" dirty="0" err="1" smtClean="0"/>
              <a:t>University</a:t>
            </a:r>
            <a:r>
              <a:rPr lang="fr-FR" sz="1400" dirty="0" smtClean="0"/>
              <a:t> of Florida</a:t>
            </a:r>
            <a:endParaRPr lang="en-US" sz="1400" dirty="0"/>
          </a:p>
        </p:txBody>
      </p:sp>
      <p:sp>
        <p:nvSpPr>
          <p:cNvPr id="11"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Literature</a:t>
            </a:r>
            <a:endParaRPr lang="en-US" sz="4000" dirty="0">
              <a:solidFill>
                <a:srgbClr val="E1EEB2"/>
              </a:solidFill>
              <a:latin typeface="+mj-lt"/>
              <a:ea typeface="+mj-ea"/>
              <a:cs typeface="+mj-cs"/>
            </a:endParaRPr>
          </a:p>
        </p:txBody>
      </p:sp>
      <p:pic>
        <p:nvPicPr>
          <p:cNvPr id="13" name="Picture 12"/>
          <p:cNvPicPr>
            <a:picLocks noChangeAspect="1"/>
          </p:cNvPicPr>
          <p:nvPr/>
        </p:nvPicPr>
        <p:blipFill rotWithShape="1">
          <a:blip r:embed="rId7">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14" name="Picture 13"/>
          <p:cNvPicPr>
            <a:picLocks noChangeAspect="1"/>
          </p:cNvPicPr>
          <p:nvPr/>
        </p:nvPicPr>
        <p:blipFill rotWithShape="1">
          <a:blip r:embed="rId7">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354448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90600" y="1600200"/>
            <a:ext cx="8153400" cy="914400"/>
          </a:xfrm>
        </p:spPr>
        <p:txBody>
          <a:bodyPr>
            <a:normAutofit fontScale="92500" lnSpcReduction="20000"/>
          </a:bodyPr>
          <a:lstStyle/>
          <a:p>
            <a:pPr marL="0" indent="0">
              <a:buNone/>
            </a:pPr>
            <a:r>
              <a:rPr lang="en-US" sz="2400" dirty="0" smtClean="0"/>
              <a:t>Many dLOC partners also contribute collections on the early history of slavery and emancipation.  Items include books, manuscripts, maps,  prints and much more.</a:t>
            </a:r>
            <a:endParaRPr lang="en-US" sz="2400" dirty="0"/>
          </a:p>
        </p:txBody>
      </p:sp>
      <p:pic>
        <p:nvPicPr>
          <p:cNvPr id="2050" name="Picture 2" descr="http://ufdcimages.uflib.ufl.edu/CA/01/09/99/87/00001/hon%20samuel%20shar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840" y="2743200"/>
            <a:ext cx="187239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562600"/>
            <a:ext cx="3276600" cy="738664"/>
          </a:xfrm>
          <a:prstGeom prst="rect">
            <a:avLst/>
          </a:prstGeom>
          <a:noFill/>
        </p:spPr>
        <p:txBody>
          <a:bodyPr wrap="square" rtlCol="0">
            <a:spAutoFit/>
          </a:bodyPr>
          <a:lstStyle/>
          <a:p>
            <a:r>
              <a:rPr lang="pt-BR" sz="1400" b="1" dirty="0" smtClean="0"/>
              <a:t>Title: </a:t>
            </a:r>
            <a:r>
              <a:rPr lang="pt-BR" sz="1400" dirty="0" smtClean="0"/>
              <a:t>The Honorable Sam Sharpe</a:t>
            </a:r>
          </a:p>
          <a:p>
            <a:r>
              <a:rPr lang="pt-BR" sz="1400" b="1" dirty="0" smtClean="0"/>
              <a:t>Collection:  </a:t>
            </a:r>
            <a:r>
              <a:rPr lang="pt-BR" sz="1400" dirty="0" smtClean="0"/>
              <a:t>Jamaica Unshackled</a:t>
            </a:r>
          </a:p>
          <a:p>
            <a:r>
              <a:rPr lang="pt-BR" sz="1400" b="1" dirty="0" smtClean="0"/>
              <a:t>Contributor: </a:t>
            </a:r>
            <a:r>
              <a:rPr lang="fr-FR" sz="1400" dirty="0" smtClean="0"/>
              <a:t>National Library of </a:t>
            </a:r>
            <a:r>
              <a:rPr lang="fr-FR" sz="1400" dirty="0" err="1" smtClean="0"/>
              <a:t>Jamaica</a:t>
            </a:r>
            <a:endParaRPr lang="en-US" sz="1400" dirty="0"/>
          </a:p>
        </p:txBody>
      </p:sp>
      <p:pic>
        <p:nvPicPr>
          <p:cNvPr id="2052" name="Picture 4" descr="http://ufdcimages.uflib.ufl.edu/UF/00/10/14/64/00001/VID00001_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633" y="2667000"/>
            <a:ext cx="1783504"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24400" y="5599093"/>
            <a:ext cx="3886200" cy="954107"/>
          </a:xfrm>
          <a:prstGeom prst="rect">
            <a:avLst/>
          </a:prstGeom>
          <a:noFill/>
        </p:spPr>
        <p:txBody>
          <a:bodyPr wrap="square" rtlCol="0">
            <a:spAutoFit/>
          </a:bodyPr>
          <a:lstStyle/>
          <a:p>
            <a:r>
              <a:rPr lang="pt-BR" sz="1400" b="1" dirty="0" smtClean="0"/>
              <a:t>Title: </a:t>
            </a:r>
            <a:r>
              <a:rPr lang="en-US" sz="1400" dirty="0" err="1"/>
              <a:t>Letterbook</a:t>
            </a:r>
            <a:r>
              <a:rPr lang="en-US" sz="1400" dirty="0"/>
              <a:t> for the Simon Plantation, St. Kitts</a:t>
            </a:r>
            <a:endParaRPr lang="pt-BR" sz="1400" dirty="0" smtClean="0"/>
          </a:p>
          <a:p>
            <a:r>
              <a:rPr lang="pt-BR" sz="1400" b="1" dirty="0" smtClean="0"/>
              <a:t>Creator:  </a:t>
            </a:r>
            <a:r>
              <a:rPr lang="pt-BR" sz="1400" dirty="0" smtClean="0"/>
              <a:t>Samuel Cary</a:t>
            </a:r>
          </a:p>
          <a:p>
            <a:r>
              <a:rPr lang="pt-BR" sz="1400" b="1" dirty="0" smtClean="0"/>
              <a:t>Date: </a:t>
            </a:r>
            <a:r>
              <a:rPr lang="pt-BR" sz="1400" dirty="0" smtClean="0"/>
              <a:t>1772</a:t>
            </a:r>
          </a:p>
          <a:p>
            <a:r>
              <a:rPr lang="pt-BR" sz="1400" b="1" dirty="0" smtClean="0"/>
              <a:t>Contributor: </a:t>
            </a:r>
            <a:r>
              <a:rPr lang="fr-FR" sz="1400" dirty="0" err="1" smtClean="0"/>
              <a:t>University</a:t>
            </a:r>
            <a:r>
              <a:rPr lang="fr-FR" sz="1400" dirty="0" smtClean="0"/>
              <a:t> of Florida</a:t>
            </a:r>
            <a:endParaRPr lang="en-US" sz="1400" dirty="0"/>
          </a:p>
        </p:txBody>
      </p:sp>
      <p:sp>
        <p:nvSpPr>
          <p:cNvPr id="9"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History of Slavery</a:t>
            </a:r>
            <a:endParaRPr lang="en-US" sz="4000" dirty="0">
              <a:solidFill>
                <a:srgbClr val="E1EEB2"/>
              </a:solidFill>
              <a:latin typeface="+mj-lt"/>
              <a:ea typeface="+mj-ea"/>
              <a:cs typeface="+mj-cs"/>
            </a:endParaRPr>
          </a:p>
        </p:txBody>
      </p:sp>
      <p:pic>
        <p:nvPicPr>
          <p:cNvPr id="11" name="Picture 10"/>
          <p:cNvPicPr>
            <a:picLocks noChangeAspect="1"/>
          </p:cNvPicPr>
          <p:nvPr/>
        </p:nvPicPr>
        <p:blipFill rotWithShape="1">
          <a:blip r:embed="rId5">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12" name="Picture 11"/>
          <p:cNvPicPr>
            <a:picLocks noChangeAspect="1"/>
          </p:cNvPicPr>
          <p:nvPr/>
        </p:nvPicPr>
        <p:blipFill rotWithShape="1">
          <a:blip r:embed="rId5">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234410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1753053"/>
            <a:ext cx="3314700" cy="1675947"/>
          </a:xfrm>
        </p:spPr>
        <p:txBody>
          <a:bodyPr>
            <a:noAutofit/>
          </a:bodyPr>
          <a:lstStyle/>
          <a:p>
            <a:pPr marL="0" indent="0">
              <a:buNone/>
            </a:pPr>
            <a:r>
              <a:rPr lang="en-US" sz="1800" dirty="0" smtClean="0"/>
              <a:t>Caribbean </a:t>
            </a:r>
            <a:r>
              <a:rPr lang="en-US" sz="1800" dirty="0"/>
              <a:t>plants vouchered and expertly identified by Dr. Scott </a:t>
            </a:r>
            <a:r>
              <a:rPr lang="en-US" sz="1800" dirty="0" err="1"/>
              <a:t>Zona</a:t>
            </a:r>
            <a:r>
              <a:rPr lang="en-US" sz="1800" dirty="0"/>
              <a:t> during his 25 years of botanical research in the Caribbean. </a:t>
            </a:r>
          </a:p>
        </p:txBody>
      </p:sp>
      <p:pic>
        <p:nvPicPr>
          <p:cNvPr id="2050" name="Picture 2" descr="http://ufdcimages.uflib.ufl.edu/FI/DL/OC/00/01/00241/FIDLOC0001_0024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719" y="3276147"/>
            <a:ext cx="196388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1575" y="6019800"/>
            <a:ext cx="2355025" cy="584775"/>
          </a:xfrm>
          <a:prstGeom prst="rect">
            <a:avLst/>
          </a:prstGeom>
          <a:noFill/>
        </p:spPr>
        <p:txBody>
          <a:bodyPr wrap="square" rtlCol="0">
            <a:spAutoFit/>
          </a:bodyPr>
          <a:lstStyle/>
          <a:p>
            <a:r>
              <a:rPr lang="en-US" sz="1600" dirty="0" err="1" smtClean="0"/>
              <a:t>Laraceae</a:t>
            </a:r>
            <a:endParaRPr lang="en-US" sz="1600" dirty="0" smtClean="0"/>
          </a:p>
          <a:p>
            <a:r>
              <a:rPr lang="en-US" sz="1600" dirty="0" smtClean="0"/>
              <a:t>Dominica, Freshwater Lake</a:t>
            </a:r>
            <a:endParaRPr lang="en-US" sz="1600" dirty="0"/>
          </a:p>
        </p:txBody>
      </p:sp>
      <p:sp>
        <p:nvSpPr>
          <p:cNvPr id="8" name="Text Box 5"/>
          <p:cNvSpPr txBox="1">
            <a:spLocks noChangeArrowheads="1"/>
          </p:cNvSpPr>
          <p:nvPr/>
        </p:nvSpPr>
        <p:spPr bwMode="auto">
          <a:xfrm>
            <a:off x="349348" y="291318"/>
            <a:ext cx="7848600" cy="1200329"/>
          </a:xfrm>
          <a:prstGeom prst="rect">
            <a:avLst/>
          </a:prstGeom>
          <a:noFill/>
          <a:ln w="9525">
            <a:noFill/>
            <a:miter lim="800000"/>
            <a:headEnd/>
            <a:tailEnd/>
          </a:ln>
        </p:spPr>
        <p:txBody>
          <a:bodyPr wrap="square">
            <a:spAutoFit/>
          </a:bodyPr>
          <a:lstStyle/>
          <a:p>
            <a:r>
              <a:rPr lang="en-US" sz="3600" dirty="0" smtClean="0">
                <a:solidFill>
                  <a:srgbClr val="E1EEB2"/>
                </a:solidFill>
                <a:latin typeface="+mj-lt"/>
                <a:ea typeface="+mj-ea"/>
                <a:cs typeface="+mj-cs"/>
              </a:rPr>
              <a:t>Flora, Landscape </a:t>
            </a:r>
          </a:p>
          <a:p>
            <a:r>
              <a:rPr lang="en-US" sz="3600" dirty="0">
                <a:solidFill>
                  <a:srgbClr val="E1EEB2"/>
                </a:solidFill>
                <a:latin typeface="+mj-lt"/>
                <a:ea typeface="+mj-ea"/>
                <a:cs typeface="+mj-cs"/>
              </a:rPr>
              <a:t> </a:t>
            </a:r>
            <a:r>
              <a:rPr lang="en-US" sz="3600" dirty="0" smtClean="0">
                <a:solidFill>
                  <a:srgbClr val="E1EEB2"/>
                </a:solidFill>
                <a:latin typeface="+mj-lt"/>
                <a:ea typeface="+mj-ea"/>
                <a:cs typeface="+mj-cs"/>
              </a:rPr>
              <a:t>  and Architecture</a:t>
            </a:r>
            <a:endParaRPr lang="en-US" sz="3600" dirty="0">
              <a:solidFill>
                <a:srgbClr val="E1EEB2"/>
              </a:solidFill>
              <a:latin typeface="+mj-lt"/>
              <a:ea typeface="+mj-ea"/>
              <a:cs typeface="+mj-cs"/>
            </a:endParaRPr>
          </a:p>
        </p:txBody>
      </p:sp>
      <p:pic>
        <p:nvPicPr>
          <p:cNvPr id="9" name="Picture 8"/>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10" name="Picture 9"/>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11" name="TextBox 10"/>
          <p:cNvSpPr txBox="1"/>
          <p:nvPr/>
        </p:nvSpPr>
        <p:spPr>
          <a:xfrm>
            <a:off x="4495800" y="1600200"/>
            <a:ext cx="4191000" cy="1200329"/>
          </a:xfrm>
          <a:prstGeom prst="rect">
            <a:avLst/>
          </a:prstGeom>
          <a:noFill/>
        </p:spPr>
        <p:txBody>
          <a:bodyPr wrap="square" rtlCol="0">
            <a:spAutoFit/>
          </a:bodyPr>
          <a:lstStyle/>
          <a:p>
            <a:r>
              <a:rPr lang="en-US" dirty="0" smtClean="0">
                <a:hlinkClick r:id="rId5"/>
              </a:rPr>
              <a:t>Kenneth </a:t>
            </a:r>
            <a:r>
              <a:rPr lang="en-US" dirty="0" err="1" smtClean="0">
                <a:hlinkClick r:id="rId5"/>
              </a:rPr>
              <a:t>Treister</a:t>
            </a:r>
            <a:r>
              <a:rPr lang="en-US" dirty="0" smtClean="0"/>
              <a:t>, Architect</a:t>
            </a:r>
            <a:r>
              <a:rPr lang="en-US" dirty="0"/>
              <a:t/>
            </a:r>
            <a:br>
              <a:rPr lang="en-US" dirty="0"/>
            </a:br>
            <a:r>
              <a:rPr lang="en-US" dirty="0"/>
              <a:t>Collection of 3,000 </a:t>
            </a:r>
            <a:r>
              <a:rPr lang="en-US" dirty="0" smtClean="0"/>
              <a:t>Photographs, Architectural Drawings, Project Files, </a:t>
            </a:r>
            <a:r>
              <a:rPr lang="en-US" dirty="0" err="1" smtClean="0"/>
              <a:t>Etc</a:t>
            </a:r>
            <a:r>
              <a:rPr lang="en-US" dirty="0" smtClean="0"/>
              <a:t/>
            </a:r>
            <a:br>
              <a:rPr lang="en-US" dirty="0" smtClean="0"/>
            </a:br>
            <a:r>
              <a:rPr lang="en-US" dirty="0" smtClean="0"/>
              <a:t> </a:t>
            </a:r>
            <a:endParaRPr lang="en-US" dirty="0"/>
          </a:p>
        </p:txBody>
      </p:sp>
      <p:pic>
        <p:nvPicPr>
          <p:cNvPr id="12" name="Picture 6" descr="http://ufdcimages.uflib.ufl.edu/UF/00/08/88/77/00003/UF00088877_00003.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199" y="2652931"/>
            <a:ext cx="2286000" cy="157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ufdcimages.uflib.ufl.edu/UF/00/08/88/77/00076/UF00088877_00076.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0" y="3813628"/>
            <a:ext cx="2286000" cy="15203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ufdcimages.uflib.ufl.edu/UF/00/07/33/11/00026/73311_026_00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0799" y="4673600"/>
            <a:ext cx="2286000"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29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1323439"/>
          </a:xfrm>
          <a:prstGeom prst="rect">
            <a:avLst/>
          </a:prstGeom>
          <a:noFill/>
          <a:ln w="9525">
            <a:noFill/>
            <a:miter lim="800000"/>
            <a:headEnd/>
            <a:tailEnd/>
          </a:ln>
        </p:spPr>
        <p:txBody>
          <a:bodyPr wrap="square">
            <a:spAutoFit/>
          </a:bodyPr>
          <a:lstStyle/>
          <a:p>
            <a:r>
              <a:rPr lang="en-US" sz="4000" dirty="0">
                <a:solidFill>
                  <a:srgbClr val="E1EEB2"/>
                </a:solidFill>
                <a:latin typeface="+mj-lt"/>
                <a:ea typeface="+mj-ea"/>
                <a:cs typeface="+mj-cs"/>
              </a:rPr>
              <a:t>Historical and Current </a:t>
            </a:r>
          </a:p>
          <a:p>
            <a:r>
              <a:rPr lang="en-US" sz="4000" dirty="0">
                <a:solidFill>
                  <a:srgbClr val="E1EEB2"/>
                </a:solidFill>
                <a:latin typeface="+mj-lt"/>
                <a:ea typeface="+mj-ea"/>
                <a:cs typeface="+mj-cs"/>
              </a:rPr>
              <a:t>Serial Publications</a:t>
            </a: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696200"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13"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281942" y="3505200"/>
            <a:ext cx="3128258"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http://ufdcimages.uflib.ufl.edu/UF/00/08/12/12/00498/0000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149" y="3163669"/>
            <a:ext cx="1966451" cy="2743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2400" y="5890736"/>
            <a:ext cx="2819400" cy="738664"/>
          </a:xfrm>
          <a:prstGeom prst="rect">
            <a:avLst/>
          </a:prstGeom>
          <a:noFill/>
        </p:spPr>
        <p:txBody>
          <a:bodyPr wrap="square" rtlCol="0">
            <a:spAutoFit/>
          </a:bodyPr>
          <a:lstStyle/>
          <a:p>
            <a:r>
              <a:rPr lang="pt-BR" sz="1400" b="1" dirty="0" smtClean="0"/>
              <a:t>Title: </a:t>
            </a:r>
            <a:r>
              <a:rPr lang="en-US" sz="1400" dirty="0" smtClean="0"/>
              <a:t>Trinidad Guardian</a:t>
            </a:r>
          </a:p>
          <a:p>
            <a:r>
              <a:rPr lang="pt-BR" sz="1400" b="1" dirty="0" smtClean="0"/>
              <a:t>Date: </a:t>
            </a:r>
            <a:r>
              <a:rPr lang="en-US" sz="1400" dirty="0" smtClean="0"/>
              <a:t>1917-1931 online</a:t>
            </a:r>
            <a:endParaRPr lang="pt-BR" sz="1400" dirty="0"/>
          </a:p>
          <a:p>
            <a:r>
              <a:rPr lang="pt-BR" sz="1400" b="1" dirty="0" smtClean="0"/>
              <a:t>Contributor: </a:t>
            </a:r>
            <a:r>
              <a:rPr lang="fr-FR" sz="1400" dirty="0" err="1" smtClean="0"/>
              <a:t>University</a:t>
            </a:r>
            <a:r>
              <a:rPr lang="fr-FR" sz="1400" dirty="0" smtClean="0"/>
              <a:t> of Florida</a:t>
            </a:r>
            <a:endParaRPr lang="en-US" sz="1400" dirty="0"/>
          </a:p>
        </p:txBody>
      </p:sp>
      <p:sp>
        <p:nvSpPr>
          <p:cNvPr id="16" name="TextBox 15"/>
          <p:cNvSpPr txBox="1"/>
          <p:nvPr/>
        </p:nvSpPr>
        <p:spPr>
          <a:xfrm>
            <a:off x="2895600" y="5585936"/>
            <a:ext cx="1981200" cy="738664"/>
          </a:xfrm>
          <a:prstGeom prst="rect">
            <a:avLst/>
          </a:prstGeom>
          <a:noFill/>
        </p:spPr>
        <p:txBody>
          <a:bodyPr wrap="square" rtlCol="0">
            <a:spAutoFit/>
          </a:bodyPr>
          <a:lstStyle/>
          <a:p>
            <a:r>
              <a:rPr lang="pt-BR" sz="1400" b="1" dirty="0" smtClean="0"/>
              <a:t>Title: </a:t>
            </a:r>
            <a:r>
              <a:rPr lang="en-US" sz="1400" dirty="0" smtClean="0"/>
              <a:t>Haiti En Marche</a:t>
            </a:r>
          </a:p>
          <a:p>
            <a:r>
              <a:rPr lang="pt-BR" sz="1400" b="1" dirty="0" smtClean="0"/>
              <a:t>Date: </a:t>
            </a:r>
            <a:r>
              <a:rPr lang="en-US" sz="1400" dirty="0" smtClean="0"/>
              <a:t>1999-2001 online</a:t>
            </a:r>
            <a:endParaRPr lang="pt-BR" sz="1400" dirty="0"/>
          </a:p>
          <a:p>
            <a:r>
              <a:rPr lang="pt-BR" sz="1400" b="1" dirty="0" smtClean="0"/>
              <a:t>Contributor: </a:t>
            </a:r>
            <a:r>
              <a:rPr lang="fr-FR" sz="1400" dirty="0" smtClean="0"/>
              <a:t>Publisher</a:t>
            </a:r>
            <a:endParaRPr lang="en-US" sz="1400" dirty="0"/>
          </a:p>
        </p:txBody>
      </p:sp>
      <p:sp>
        <p:nvSpPr>
          <p:cNvPr id="17" name="Rectangle 16"/>
          <p:cNvSpPr/>
          <p:nvPr/>
        </p:nvSpPr>
        <p:spPr>
          <a:xfrm>
            <a:off x="685800" y="1905000"/>
            <a:ext cx="4572000" cy="1107996"/>
          </a:xfrm>
          <a:prstGeom prst="rect">
            <a:avLst/>
          </a:prstGeom>
        </p:spPr>
        <p:txBody>
          <a:bodyPr>
            <a:spAutoFit/>
          </a:bodyPr>
          <a:lstStyle/>
          <a:p>
            <a:pPr algn="ctr"/>
            <a:r>
              <a:rPr lang="en-US" b="1" dirty="0" smtClean="0">
                <a:latin typeface="+mj-lt"/>
              </a:rPr>
              <a:t>Caribbean Newspaper Digital Library</a:t>
            </a:r>
          </a:p>
          <a:p>
            <a:endParaRPr lang="en-US" sz="1600" dirty="0" smtClean="0">
              <a:latin typeface="+mj-lt"/>
            </a:endParaRPr>
          </a:p>
          <a:p>
            <a:r>
              <a:rPr lang="en-US" sz="1600" dirty="0" smtClean="0">
                <a:latin typeface="+mj-lt"/>
              </a:rPr>
              <a:t>Current Stats:  171 </a:t>
            </a:r>
            <a:r>
              <a:rPr lang="en-US" sz="1600" dirty="0">
                <a:latin typeface="+mj-lt"/>
              </a:rPr>
              <a:t>titles, approx. </a:t>
            </a:r>
            <a:r>
              <a:rPr lang="en-US" sz="1600" dirty="0" smtClean="0">
                <a:latin typeface="+mj-lt"/>
              </a:rPr>
              <a:t>398,000 pages       	         2.97 million </a:t>
            </a:r>
            <a:r>
              <a:rPr lang="en-US" sz="1600" dirty="0">
                <a:latin typeface="+mj-lt"/>
              </a:rPr>
              <a:t>hits</a:t>
            </a:r>
          </a:p>
        </p:txBody>
      </p:sp>
      <p:sp>
        <p:nvSpPr>
          <p:cNvPr id="19" name="Rectangle 18"/>
          <p:cNvSpPr/>
          <p:nvPr/>
        </p:nvSpPr>
        <p:spPr>
          <a:xfrm>
            <a:off x="5791200" y="1676400"/>
            <a:ext cx="3200400" cy="2800767"/>
          </a:xfrm>
          <a:prstGeom prst="rect">
            <a:avLst/>
          </a:prstGeom>
        </p:spPr>
        <p:txBody>
          <a:bodyPr wrap="square">
            <a:spAutoFit/>
          </a:bodyPr>
          <a:lstStyle/>
          <a:p>
            <a:pPr algn="ctr"/>
            <a:r>
              <a:rPr lang="en-US" b="1" dirty="0" smtClean="0">
                <a:latin typeface="+mj-lt"/>
              </a:rPr>
              <a:t>Select Academic Journals</a:t>
            </a:r>
            <a:endParaRPr lang="en-US" sz="1400" b="1" dirty="0" smtClean="0">
              <a:latin typeface="+mj-lt"/>
            </a:endParaRPr>
          </a:p>
          <a:p>
            <a:pPr algn="ctr"/>
            <a:endParaRPr lang="en-US" sz="800" dirty="0">
              <a:latin typeface="+mj-lt"/>
            </a:endParaRPr>
          </a:p>
          <a:p>
            <a:r>
              <a:rPr lang="en-US" sz="1600" dirty="0" smtClean="0">
                <a:latin typeface="+mj-lt"/>
              </a:rPr>
              <a:t>  Caribbean Review of Books</a:t>
            </a:r>
          </a:p>
          <a:p>
            <a:endParaRPr lang="en-US" sz="600" dirty="0" smtClean="0">
              <a:latin typeface="+mj-lt"/>
            </a:endParaRPr>
          </a:p>
          <a:p>
            <a:r>
              <a:rPr lang="en-US" sz="1600" dirty="0" smtClean="0">
                <a:latin typeface="+mj-lt"/>
              </a:rPr>
              <a:t>  Caribbean Ornithology</a:t>
            </a:r>
          </a:p>
          <a:p>
            <a:endParaRPr lang="en-US" sz="600" dirty="0" smtClean="0">
              <a:latin typeface="+mj-lt"/>
            </a:endParaRPr>
          </a:p>
          <a:p>
            <a:r>
              <a:rPr lang="en-US" sz="1600" dirty="0" smtClean="0">
                <a:latin typeface="+mj-lt"/>
              </a:rPr>
              <a:t>  </a:t>
            </a:r>
            <a:r>
              <a:rPr lang="en-US" sz="1600" dirty="0" err="1" smtClean="0">
                <a:latin typeface="+mj-lt"/>
              </a:rPr>
              <a:t>Eme</a:t>
            </a:r>
            <a:r>
              <a:rPr lang="en-US" sz="1600" dirty="0" smtClean="0">
                <a:latin typeface="+mj-lt"/>
              </a:rPr>
              <a:t> </a:t>
            </a:r>
            <a:r>
              <a:rPr lang="en-US" sz="1600" dirty="0" err="1" smtClean="0">
                <a:latin typeface="+mj-lt"/>
              </a:rPr>
              <a:t>Eme</a:t>
            </a:r>
            <a:r>
              <a:rPr lang="en-US" sz="1600" dirty="0" smtClean="0">
                <a:latin typeface="+mj-lt"/>
              </a:rPr>
              <a:t> </a:t>
            </a:r>
          </a:p>
          <a:p>
            <a:endParaRPr lang="en-US" sz="600" dirty="0" smtClean="0">
              <a:latin typeface="+mj-lt"/>
            </a:endParaRPr>
          </a:p>
          <a:p>
            <a:r>
              <a:rPr lang="en-US" sz="1600" dirty="0" smtClean="0">
                <a:latin typeface="+mj-lt"/>
              </a:rPr>
              <a:t>  </a:t>
            </a:r>
            <a:r>
              <a:rPr lang="en-US" sz="1600" dirty="0" err="1" smtClean="0">
                <a:latin typeface="+mj-lt"/>
              </a:rPr>
              <a:t>Kyk</a:t>
            </a:r>
            <a:r>
              <a:rPr lang="en-US" sz="1600" dirty="0" smtClean="0">
                <a:latin typeface="+mj-lt"/>
              </a:rPr>
              <a:t>-Over-Al</a:t>
            </a:r>
          </a:p>
          <a:p>
            <a:endParaRPr lang="en-US" sz="600" dirty="0" smtClean="0">
              <a:latin typeface="+mj-lt"/>
            </a:endParaRPr>
          </a:p>
          <a:p>
            <a:r>
              <a:rPr lang="en-US" sz="1600" dirty="0" smtClean="0">
                <a:latin typeface="+mj-lt"/>
              </a:rPr>
              <a:t>  Jamaica Journal</a:t>
            </a:r>
          </a:p>
          <a:p>
            <a:endParaRPr lang="en-US" sz="600" dirty="0" smtClean="0">
              <a:latin typeface="+mj-lt"/>
            </a:endParaRPr>
          </a:p>
          <a:p>
            <a:r>
              <a:rPr lang="en-US" sz="1600" dirty="0" smtClean="0">
                <a:latin typeface="+mj-lt"/>
              </a:rPr>
              <a:t>  </a:t>
            </a:r>
            <a:r>
              <a:rPr lang="en-US" sz="1600" dirty="0" err="1" smtClean="0">
                <a:latin typeface="+mj-lt"/>
              </a:rPr>
              <a:t>MaComere</a:t>
            </a:r>
            <a:endParaRPr lang="en-US" sz="1600" dirty="0" smtClean="0">
              <a:latin typeface="+mj-lt"/>
            </a:endParaRPr>
          </a:p>
          <a:p>
            <a:endParaRPr lang="en-US" sz="600" dirty="0" smtClean="0">
              <a:latin typeface="+mj-lt"/>
            </a:endParaRPr>
          </a:p>
          <a:p>
            <a:r>
              <a:rPr lang="en-US" sz="1600" dirty="0" smtClean="0">
                <a:latin typeface="+mj-lt"/>
              </a:rPr>
              <a:t>  Sargasso</a:t>
            </a:r>
            <a:endParaRPr lang="en-US" sz="1600" dirty="0">
              <a:latin typeface="+mj-lt"/>
            </a:endParaRPr>
          </a:p>
        </p:txBody>
      </p:sp>
      <p:sp>
        <p:nvSpPr>
          <p:cNvPr id="2" name="Rectangle 1"/>
          <p:cNvSpPr/>
          <p:nvPr/>
        </p:nvSpPr>
        <p:spPr>
          <a:xfrm>
            <a:off x="5791200" y="4667071"/>
            <a:ext cx="2569934" cy="1200329"/>
          </a:xfrm>
          <a:prstGeom prst="rect">
            <a:avLst/>
          </a:prstGeom>
        </p:spPr>
        <p:txBody>
          <a:bodyPr wrap="none">
            <a:spAutoFit/>
          </a:bodyPr>
          <a:lstStyle/>
          <a:p>
            <a:r>
              <a:rPr lang="en-US" b="1" dirty="0" smtClean="0">
                <a:latin typeface="+mj-lt"/>
              </a:rPr>
              <a:t>Government Gazettes</a:t>
            </a:r>
          </a:p>
          <a:p>
            <a:endParaRPr lang="en-US" sz="600" b="1" baseline="-25000" dirty="0" smtClean="0">
              <a:latin typeface="+mj-lt"/>
            </a:endParaRPr>
          </a:p>
          <a:p>
            <a:r>
              <a:rPr lang="en-US" sz="1600" dirty="0" smtClean="0">
                <a:latin typeface="+mj-lt"/>
              </a:rPr>
              <a:t>  100,000 pages</a:t>
            </a:r>
          </a:p>
          <a:p>
            <a:r>
              <a:rPr lang="en-US" sz="1600" dirty="0" smtClean="0">
                <a:latin typeface="+mj-lt"/>
              </a:rPr>
              <a:t>  19 </a:t>
            </a:r>
            <a:r>
              <a:rPr lang="en-US" sz="1600" dirty="0">
                <a:latin typeface="+mj-lt"/>
              </a:rPr>
              <a:t>titles</a:t>
            </a:r>
          </a:p>
          <a:p>
            <a:endParaRPr lang="en-US" dirty="0">
              <a:latin typeface="+mj-lt"/>
            </a:endParaRPr>
          </a:p>
        </p:txBody>
      </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010400" y="5345192"/>
            <a:ext cx="1685926" cy="14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descr="http://ufdcimages.uflib.ufl.edu/UF/00/08/00/46/00033/00001.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4410" y="2849880"/>
            <a:ext cx="108239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28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6575" y="1447800"/>
            <a:ext cx="8226425" cy="1447800"/>
          </a:xfrm>
        </p:spPr>
        <p:txBody>
          <a:bodyPr>
            <a:normAutofit/>
          </a:bodyPr>
          <a:lstStyle/>
          <a:p>
            <a:pPr marL="0" indent="0">
              <a:buNone/>
            </a:pPr>
            <a:r>
              <a:rPr lang="en-US" sz="2000" dirty="0" smtClean="0"/>
              <a:t>dLOC hosts many materials about the trade</a:t>
            </a:r>
            <a:r>
              <a:rPr lang="en-US" sz="2000" dirty="0"/>
              <a:t>, manufacture, </a:t>
            </a:r>
            <a:r>
              <a:rPr lang="en-US" sz="2000" dirty="0" smtClean="0"/>
              <a:t>and </a:t>
            </a:r>
            <a:r>
              <a:rPr lang="en-US" sz="2000" dirty="0"/>
              <a:t>Cuban sugar</a:t>
            </a:r>
            <a:r>
              <a:rPr lang="en-US" sz="2000" dirty="0" smtClean="0"/>
              <a:t> cultivation records from the 1850s until the </a:t>
            </a:r>
            <a:r>
              <a:rPr lang="en-US" sz="2000" dirty="0"/>
              <a:t>Cuban sugar industry by the government of Fidel Castro. </a:t>
            </a:r>
            <a:r>
              <a:rPr lang="en-US" sz="2000" dirty="0" smtClean="0"/>
              <a:t>The </a:t>
            </a:r>
            <a:r>
              <a:rPr lang="en-US" sz="2000" dirty="0"/>
              <a:t>collection provides descriptions of the social, political, and economic environment in which Cuban sugar was manufactured. </a:t>
            </a:r>
          </a:p>
        </p:txBody>
      </p:sp>
      <p:pic>
        <p:nvPicPr>
          <p:cNvPr id="1028" name="Picture 4" descr="http://ufdcimages.uflib.ufl.edu/UF/00/01/58/12/00001/UF000158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559" y="2842755"/>
            <a:ext cx="6475177" cy="3515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6444517"/>
            <a:ext cx="8001000" cy="305234"/>
          </a:xfrm>
          <a:prstGeom prst="rect">
            <a:avLst/>
          </a:prstGeom>
          <a:noFill/>
        </p:spPr>
        <p:txBody>
          <a:bodyPr wrap="square" rtlCol="0">
            <a:spAutoFit/>
          </a:bodyPr>
          <a:lstStyle/>
          <a:p>
            <a:r>
              <a:rPr lang="en-US" dirty="0" smtClean="0"/>
              <a:t>1917 Map </a:t>
            </a:r>
            <a:r>
              <a:rPr lang="en-US" dirty="0"/>
              <a:t>of Cuba showing all working sugar estates. Cuba Cane Sugar </a:t>
            </a:r>
            <a:r>
              <a:rPr lang="en-US" dirty="0" smtClean="0"/>
              <a:t>Corporation </a:t>
            </a:r>
            <a:endParaRPr lang="en-US" dirty="0"/>
          </a:p>
        </p:txBody>
      </p:sp>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Cuban Sugar Collections</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2299655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1181" y="4321012"/>
            <a:ext cx="3657600" cy="738664"/>
          </a:xfrm>
          <a:prstGeom prst="rect">
            <a:avLst/>
          </a:prstGeom>
          <a:noFill/>
        </p:spPr>
        <p:txBody>
          <a:bodyPr wrap="square" rtlCol="0">
            <a:spAutoFit/>
          </a:bodyPr>
          <a:lstStyle/>
          <a:p>
            <a:r>
              <a:rPr lang="pt-BR" sz="1400" b="1" dirty="0" smtClean="0"/>
              <a:t>Title: </a:t>
            </a:r>
            <a:r>
              <a:rPr lang="en-US" sz="1400" dirty="0"/>
              <a:t>Digital images of Alan Lomax </a:t>
            </a:r>
            <a:r>
              <a:rPr lang="en-US" sz="1400" dirty="0" smtClean="0"/>
              <a:t>photographs</a:t>
            </a:r>
          </a:p>
          <a:p>
            <a:r>
              <a:rPr lang="pt-BR" sz="1400" b="1" dirty="0" smtClean="0"/>
              <a:t>Location: </a:t>
            </a:r>
            <a:r>
              <a:rPr lang="en-US" sz="1400" dirty="0" err="1"/>
              <a:t>Lopinot</a:t>
            </a:r>
            <a:r>
              <a:rPr lang="en-US" sz="1400" dirty="0"/>
              <a:t>, Trinidad</a:t>
            </a:r>
            <a:endParaRPr lang="pt-BR" sz="1400" dirty="0"/>
          </a:p>
          <a:p>
            <a:r>
              <a:rPr lang="pt-BR" sz="1400" b="1" dirty="0" smtClean="0"/>
              <a:t>Contributor: </a:t>
            </a:r>
            <a:r>
              <a:rPr lang="fr-FR" sz="1400" dirty="0" smtClean="0"/>
              <a:t>Association of Cultural </a:t>
            </a:r>
            <a:r>
              <a:rPr lang="fr-FR" sz="1400" dirty="0" err="1" smtClean="0"/>
              <a:t>Equity</a:t>
            </a:r>
            <a:endParaRPr lang="en-US" sz="1400" dirty="0"/>
          </a:p>
        </p:txBody>
      </p:sp>
      <p:pic>
        <p:nvPicPr>
          <p:cNvPr id="3076" name="Picture 4" descr="http://ufdcimages.uflib.ufl.edu/UF/00/09/41/68/00001/Dance%201%20(Carifesta%20'79%20Havana,%20Cu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286000"/>
            <a:ext cx="240531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fdcimages.uflib.ufl.edu/UF/00/10/32/35/00001/00001_04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12" y="1955799"/>
            <a:ext cx="3420854"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3987" y="1295400"/>
            <a:ext cx="4028825" cy="646331"/>
          </a:xfrm>
          <a:prstGeom prst="rect">
            <a:avLst/>
          </a:prstGeom>
          <a:noFill/>
        </p:spPr>
        <p:txBody>
          <a:bodyPr wrap="square" rtlCol="0">
            <a:spAutoFit/>
          </a:bodyPr>
          <a:lstStyle/>
          <a:p>
            <a:r>
              <a:rPr lang="en-US" dirty="0" smtClean="0"/>
              <a:t>Alan Lomax Photographs and Recordings from the Caribbean are being added!</a:t>
            </a:r>
            <a:endParaRPr lang="en-US" dirty="0"/>
          </a:p>
        </p:txBody>
      </p:sp>
      <p:sp>
        <p:nvSpPr>
          <p:cNvPr id="12" name="TextBox 11"/>
          <p:cNvSpPr txBox="1"/>
          <p:nvPr/>
        </p:nvSpPr>
        <p:spPr>
          <a:xfrm>
            <a:off x="5419975" y="1295400"/>
            <a:ext cx="3724025" cy="646331"/>
          </a:xfrm>
          <a:prstGeom prst="rect">
            <a:avLst/>
          </a:prstGeom>
          <a:noFill/>
        </p:spPr>
        <p:txBody>
          <a:bodyPr wrap="square" rtlCol="0">
            <a:spAutoFit/>
          </a:bodyPr>
          <a:lstStyle/>
          <a:p>
            <a:r>
              <a:rPr lang="en-US" dirty="0" smtClean="0"/>
              <a:t>CARICOM is building a comprehensive collection of CARIFESTA materials.</a:t>
            </a:r>
            <a:endParaRPr lang="en-US" dirty="0"/>
          </a:p>
        </p:txBody>
      </p:sp>
      <p:sp>
        <p:nvSpPr>
          <p:cNvPr id="9"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Culture and Arts</a:t>
            </a:r>
            <a:endParaRPr lang="en-US" sz="4000" dirty="0">
              <a:solidFill>
                <a:srgbClr val="E1EEB2"/>
              </a:solidFill>
              <a:latin typeface="+mj-lt"/>
              <a:ea typeface="+mj-ea"/>
              <a:cs typeface="+mj-cs"/>
            </a:endParaRPr>
          </a:p>
        </p:txBody>
      </p:sp>
      <p:pic>
        <p:nvPicPr>
          <p:cNvPr id="10" name="Picture 9"/>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13" name="Picture 12"/>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14" name="TextBox 13"/>
          <p:cNvSpPr txBox="1"/>
          <p:nvPr/>
        </p:nvSpPr>
        <p:spPr>
          <a:xfrm>
            <a:off x="3061956" y="5726646"/>
            <a:ext cx="3338844" cy="954107"/>
          </a:xfrm>
          <a:prstGeom prst="rect">
            <a:avLst/>
          </a:prstGeom>
          <a:noFill/>
        </p:spPr>
        <p:txBody>
          <a:bodyPr wrap="square" rtlCol="0">
            <a:spAutoFit/>
          </a:bodyPr>
          <a:lstStyle/>
          <a:p>
            <a:r>
              <a:rPr lang="pt-BR" sz="1400" b="1" dirty="0" smtClean="0"/>
              <a:t>Title: </a:t>
            </a:r>
            <a:r>
              <a:rPr lang="en-US" sz="1400" dirty="0"/>
              <a:t>Haitian Voodoo Recordings </a:t>
            </a:r>
            <a:r>
              <a:rPr lang="en-US" sz="1400" dirty="0" smtClean="0"/>
              <a:t>– </a:t>
            </a:r>
          </a:p>
          <a:p>
            <a:r>
              <a:rPr lang="en-US" sz="1400" dirty="0"/>
              <a:t> </a:t>
            </a:r>
            <a:r>
              <a:rPr lang="en-US" sz="1400" dirty="0" smtClean="0"/>
              <a:t>       Ceremony </a:t>
            </a:r>
            <a:r>
              <a:rPr lang="en-US" sz="1400" dirty="0" err="1"/>
              <a:t>bapteme</a:t>
            </a:r>
            <a:r>
              <a:rPr lang="en-US" sz="1400" dirty="0"/>
              <a:t> tambour </a:t>
            </a:r>
            <a:endParaRPr lang="en-US" sz="1400" dirty="0" smtClean="0"/>
          </a:p>
          <a:p>
            <a:r>
              <a:rPr lang="pt-BR" sz="1400" b="1" dirty="0" smtClean="0"/>
              <a:t>Location: </a:t>
            </a:r>
            <a:r>
              <a:rPr lang="en-US" sz="1400" dirty="0" smtClean="0"/>
              <a:t>Haiti</a:t>
            </a:r>
            <a:endParaRPr lang="pt-BR" sz="1400" dirty="0"/>
          </a:p>
          <a:p>
            <a:r>
              <a:rPr lang="pt-BR" sz="1400" b="1" dirty="0" smtClean="0"/>
              <a:t>Contributor: </a:t>
            </a:r>
            <a:r>
              <a:rPr lang="fr-FR" sz="1400" dirty="0" err="1" smtClean="0"/>
              <a:t>University</a:t>
            </a:r>
            <a:r>
              <a:rPr lang="fr-FR" sz="1400" dirty="0" smtClean="0"/>
              <a:t> of Florida</a:t>
            </a:r>
            <a:endParaRPr lang="en-US" sz="1400" dirty="0"/>
          </a:p>
        </p:txBody>
      </p:sp>
      <p:sp>
        <p:nvSpPr>
          <p:cNvPr id="15" name="TextBox 14"/>
          <p:cNvSpPr txBox="1"/>
          <p:nvPr/>
        </p:nvSpPr>
        <p:spPr>
          <a:xfrm>
            <a:off x="5953375" y="4230469"/>
            <a:ext cx="4028825" cy="646331"/>
          </a:xfrm>
          <a:prstGeom prst="rect">
            <a:avLst/>
          </a:prstGeom>
          <a:noFill/>
        </p:spPr>
        <p:txBody>
          <a:bodyPr wrap="square" rtlCol="0">
            <a:spAutoFit/>
          </a:bodyPr>
          <a:lstStyle/>
          <a:p>
            <a:r>
              <a:rPr lang="en-US" dirty="0" smtClean="0"/>
              <a:t>13 Maya </a:t>
            </a:r>
            <a:r>
              <a:rPr lang="en-US" dirty="0" err="1" smtClean="0"/>
              <a:t>Deren</a:t>
            </a:r>
            <a:r>
              <a:rPr lang="en-US" dirty="0" smtClean="0"/>
              <a:t> Recordings</a:t>
            </a:r>
          </a:p>
          <a:p>
            <a:r>
              <a:rPr lang="en-US" dirty="0" smtClean="0"/>
              <a:t> </a:t>
            </a:r>
            <a:endParaRPr lang="en-US" dirty="0"/>
          </a:p>
        </p:txBody>
      </p:sp>
      <p:pic>
        <p:nvPicPr>
          <p:cNvPr id="16" name="Picture 4" descr="http://hilobrow.com/wp-content/uploads/2010/04/mayadere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840" y="4648200"/>
            <a:ext cx="284429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26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2400" y="292100"/>
            <a:ext cx="7848600" cy="584775"/>
          </a:xfrm>
          <a:prstGeom prst="rect">
            <a:avLst/>
          </a:prstGeom>
          <a:noFill/>
          <a:ln w="9525">
            <a:noFill/>
            <a:miter lim="800000"/>
            <a:headEnd/>
            <a:tailEnd/>
          </a:ln>
        </p:spPr>
        <p:txBody>
          <a:bodyPr wrap="square">
            <a:spAutoFit/>
          </a:bodyPr>
          <a:lstStyle/>
          <a:p>
            <a:r>
              <a:rPr lang="en-US" sz="3200" dirty="0">
                <a:solidFill>
                  <a:srgbClr val="E1EEB2"/>
                </a:solidFill>
                <a:latin typeface="+mj-lt"/>
                <a:ea typeface="+mj-ea"/>
                <a:cs typeface="+mj-cs"/>
              </a:rPr>
              <a:t>Law and Government Documents</a:t>
            </a:r>
          </a:p>
        </p:txBody>
      </p:sp>
      <p:sp>
        <p:nvSpPr>
          <p:cNvPr id="5" name="TextBox 4"/>
          <p:cNvSpPr txBox="1"/>
          <p:nvPr/>
        </p:nvSpPr>
        <p:spPr>
          <a:xfrm>
            <a:off x="533400" y="2044041"/>
            <a:ext cx="8001000" cy="461665"/>
          </a:xfrm>
          <a:prstGeom prst="rect">
            <a:avLst/>
          </a:prstGeom>
          <a:noFill/>
        </p:spPr>
        <p:txBody>
          <a:bodyPr wrap="square" rtlCol="0">
            <a:spAutoFit/>
          </a:bodyPr>
          <a:lstStyle/>
          <a:p>
            <a:r>
              <a:rPr lang="en-US" sz="3600" baseline="-25000" dirty="0" smtClean="0"/>
              <a:t>x</a:t>
            </a:r>
            <a:endParaRPr lang="en-US" sz="3600" baseline="-25000" dirty="0"/>
          </a:p>
        </p:txBody>
      </p:sp>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170788"/>
            <a:ext cx="2272917" cy="34671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77592"/>
            <a:ext cx="2331761" cy="30534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692" y="1638299"/>
            <a:ext cx="3766416" cy="50218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6">
            <a:clrChange>
              <a:clrFrom>
                <a:srgbClr val="FFFFFF"/>
              </a:clrFrom>
              <a:clrTo>
                <a:srgbClr val="FFFFFF">
                  <a:alpha val="0"/>
                </a:srgbClr>
              </a:clrTo>
            </a:clrChange>
          </a:blip>
          <a:srcRect l="69886" t="1315" b="50908"/>
          <a:stretch/>
        </p:blipFill>
        <p:spPr>
          <a:xfrm>
            <a:off x="7696200" y="292100"/>
            <a:ext cx="1130807" cy="774700"/>
          </a:xfrm>
          <a:prstGeom prst="rect">
            <a:avLst/>
          </a:prstGeom>
        </p:spPr>
      </p:pic>
      <p:pic>
        <p:nvPicPr>
          <p:cNvPr id="12" name="Picture 11"/>
          <p:cNvPicPr>
            <a:picLocks noChangeAspect="1"/>
          </p:cNvPicPr>
          <p:nvPr/>
        </p:nvPicPr>
        <p:blipFill rotWithShape="1">
          <a:blip r:embed="rId6">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2242802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0375" y="1143000"/>
            <a:ext cx="6397625" cy="2819400"/>
          </a:xfrm>
        </p:spPr>
        <p:txBody>
          <a:bodyPr>
            <a:normAutofit lnSpcReduction="10000"/>
          </a:bodyPr>
          <a:lstStyle/>
          <a:p>
            <a:r>
              <a:rPr lang="en-US" sz="2200" dirty="0">
                <a:solidFill>
                  <a:schemeClr val="tx1"/>
                </a:solidFill>
                <a:latin typeface="+mj-lt"/>
                <a:ea typeface="+mj-ea"/>
                <a:cs typeface="+mj-cs"/>
              </a:rPr>
              <a:t>Encourage communication across institutions working to assist Haiti’s libraries.</a:t>
            </a:r>
          </a:p>
          <a:p>
            <a:r>
              <a:rPr lang="en-US" sz="2200" dirty="0">
                <a:solidFill>
                  <a:schemeClr val="tx1"/>
                </a:solidFill>
                <a:latin typeface="+mj-lt"/>
                <a:ea typeface="+mj-ea"/>
                <a:cs typeface="+mj-cs"/>
              </a:rPr>
              <a:t>Coordinate technical and in-kind assistance for Haiti’s libraries.</a:t>
            </a:r>
          </a:p>
          <a:p>
            <a:r>
              <a:rPr lang="en-US" sz="2200" dirty="0">
                <a:solidFill>
                  <a:schemeClr val="tx1"/>
                </a:solidFill>
                <a:latin typeface="+mj-lt"/>
                <a:ea typeface="+mj-ea"/>
                <a:cs typeface="+mj-cs"/>
              </a:rPr>
              <a:t>Raise money to support specific collection/archival recovery and preservation projects in </a:t>
            </a:r>
            <a:r>
              <a:rPr lang="en-US" sz="2200" dirty="0" smtClean="0">
                <a:solidFill>
                  <a:schemeClr val="tx1"/>
                </a:solidFill>
                <a:latin typeface="+mj-lt"/>
                <a:ea typeface="+mj-ea"/>
                <a:cs typeface="+mj-cs"/>
              </a:rPr>
              <a:t>Haiti</a:t>
            </a:r>
            <a:endParaRPr lang="en-US" sz="2200" dirty="0">
              <a:solidFill>
                <a:schemeClr val="tx1"/>
              </a:solidFill>
              <a:latin typeface="+mj-lt"/>
              <a:ea typeface="+mj-ea"/>
              <a:cs typeface="+mj-cs"/>
            </a:endParaRPr>
          </a:p>
          <a:p>
            <a:pPr marL="0" indent="0">
              <a:buNone/>
            </a:pPr>
            <a:endParaRPr lang="en-US" sz="1400" dirty="0">
              <a:solidFill>
                <a:schemeClr val="tx1"/>
              </a:solidFill>
              <a:latin typeface="+mj-lt"/>
              <a:ea typeface="+mj-ea"/>
              <a:cs typeface="+mj-cs"/>
            </a:endParaRPr>
          </a:p>
        </p:txBody>
      </p:sp>
      <p:pic>
        <p:nvPicPr>
          <p:cNvPr id="7" name="Picture 6" descr="http://sphotos.ak.fbcdn.net/hphotos-ak-snc4/hs898.snc4/73146_1646189763680_1504990326_1607509_3023441_n.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39" y="3962400"/>
            <a:ext cx="3147542" cy="183419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152400" y="5758622"/>
            <a:ext cx="3346164" cy="872266"/>
          </a:xfrm>
          <a:prstGeom prst="rect">
            <a:avLst/>
          </a:prstGeom>
          <a:noFill/>
          <a:ln>
            <a:noFill/>
          </a:ln>
          <a:extLst/>
        </p:spPr>
        <p:txBody>
          <a:bodyPr rot="0" vert="horz" wrap="square" lIns="91440" tIns="45720" rIns="91440" bIns="45720" anchor="t" anchorCtr="0" upright="1">
            <a:noAutofit/>
          </a:bodyPr>
          <a:lstStyle/>
          <a:p>
            <a:r>
              <a:rPr lang="en-US" sz="1400" dirty="0">
                <a:latin typeface="+mj-lt"/>
                <a:ea typeface="+mj-ea"/>
                <a:cs typeface="+mj-cs"/>
              </a:rPr>
              <a:t>Elizabeth Chin, a Katherine </a:t>
            </a:r>
            <a:r>
              <a:rPr lang="en-US" sz="1400" dirty="0"/>
              <a:t>Dunham </a:t>
            </a:r>
            <a:r>
              <a:rPr lang="en-US" sz="1400" dirty="0" smtClean="0">
                <a:latin typeface="+mj-lt"/>
                <a:ea typeface="+mj-ea"/>
                <a:cs typeface="+mj-cs"/>
              </a:rPr>
              <a:t>specialist </a:t>
            </a:r>
            <a:r>
              <a:rPr lang="en-US" sz="1400" dirty="0">
                <a:latin typeface="+mj-lt"/>
                <a:ea typeface="+mj-ea"/>
                <a:cs typeface="+mj-cs"/>
              </a:rPr>
              <a:t>from Occidental College, and University of Florida students </a:t>
            </a:r>
            <a:r>
              <a:rPr lang="en-US" sz="1400" dirty="0" smtClean="0">
                <a:latin typeface="+mj-lt"/>
                <a:ea typeface="+mj-ea"/>
                <a:cs typeface="+mj-cs"/>
              </a:rPr>
              <a:t>at PHPI Benefit</a:t>
            </a:r>
            <a:endParaRPr lang="en-US" sz="1400" dirty="0">
              <a:latin typeface="+mj-lt"/>
              <a:ea typeface="+mj-ea"/>
              <a:cs typeface="+mj-cs"/>
            </a:endParaRPr>
          </a:p>
        </p:txBody>
      </p:sp>
      <p:grpSp>
        <p:nvGrpSpPr>
          <p:cNvPr id="9" name="Group 8"/>
          <p:cNvGrpSpPr>
            <a:grpSpLocks/>
          </p:cNvGrpSpPr>
          <p:nvPr/>
        </p:nvGrpSpPr>
        <p:grpSpPr>
          <a:xfrm>
            <a:off x="6781800" y="228600"/>
            <a:ext cx="2258060" cy="2786659"/>
            <a:chOff x="0" y="-142689"/>
            <a:chExt cx="1877060" cy="2305404"/>
          </a:xfrm>
        </p:grpSpPr>
        <p:sp>
          <p:nvSpPr>
            <p:cNvPr id="10" name="Text Box 2"/>
            <p:cNvSpPr txBox="1">
              <a:spLocks noChangeArrowheads="1"/>
            </p:cNvSpPr>
            <p:nvPr/>
          </p:nvSpPr>
          <p:spPr bwMode="auto">
            <a:xfrm>
              <a:off x="0" y="1811560"/>
              <a:ext cx="1877060" cy="35115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err="1">
                  <a:latin typeface="+mj-lt"/>
                  <a:ea typeface="+mj-ea"/>
                  <a:cs typeface="+mj-cs"/>
                </a:rPr>
                <a:t>Sobe</a:t>
              </a:r>
              <a:r>
                <a:rPr lang="en-US" sz="1400" dirty="0">
                  <a:latin typeface="+mj-lt"/>
                  <a:ea typeface="+mj-ea"/>
                  <a:cs typeface="+mj-cs"/>
                </a:rPr>
                <a:t> Export employees preparing the shipment for Haiti. August 2010</a:t>
              </a:r>
            </a:p>
          </p:txBody>
        </p:sp>
        <p:pic>
          <p:nvPicPr>
            <p:cNvPr id="11" name="Picture 10" descr="Description: D:\IMG_0047.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6626" y="-142689"/>
              <a:ext cx="1828800" cy="1954696"/>
            </a:xfrm>
            <a:prstGeom prst="rect">
              <a:avLst/>
            </a:prstGeom>
            <a:noFill/>
            <a:ln>
              <a:noFill/>
            </a:ln>
            <a:extLst>
              <a:ext uri="{53640926-AAD7-44D8-BBD7-CCE9431645EC}">
                <a14:shadowObscured xmlns:a14="http://schemas.microsoft.com/office/drawing/2010/main"/>
              </a:ext>
            </a:extLst>
          </p:spPr>
        </p:pic>
      </p:grpSp>
      <p:pic>
        <p:nvPicPr>
          <p:cNvPr id="26626" name="Picture 3" descr="C:\Documents and Settings\Aarons\My Documents\My Pictures\Haiti July 2010\IMG_25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4058" y="4209855"/>
            <a:ext cx="244030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581400" y="6085672"/>
            <a:ext cx="2810065" cy="307777"/>
          </a:xfrm>
          <a:prstGeom prst="rect">
            <a:avLst/>
          </a:prstGeom>
        </p:spPr>
        <p:txBody>
          <a:bodyPr wrap="none">
            <a:spAutoFit/>
          </a:bodyPr>
          <a:lstStyle/>
          <a:p>
            <a:r>
              <a:rPr lang="en-US" sz="1400" dirty="0">
                <a:latin typeface="+mj-lt"/>
                <a:ea typeface="+mj-ea"/>
                <a:cs typeface="+mj-cs"/>
              </a:rPr>
              <a:t>Preservation Training. June 2010</a:t>
            </a:r>
          </a:p>
        </p:txBody>
      </p:sp>
      <p:sp>
        <p:nvSpPr>
          <p:cNvPr id="13" name="Text Box 5"/>
          <p:cNvSpPr txBox="1">
            <a:spLocks noChangeArrowheads="1"/>
          </p:cNvSpPr>
          <p:nvPr/>
        </p:nvSpPr>
        <p:spPr bwMode="auto">
          <a:xfrm>
            <a:off x="381000" y="304800"/>
            <a:ext cx="7848600" cy="646331"/>
          </a:xfrm>
          <a:prstGeom prst="rect">
            <a:avLst/>
          </a:prstGeom>
          <a:noFill/>
          <a:ln w="9525">
            <a:noFill/>
            <a:miter lim="800000"/>
            <a:headEnd/>
            <a:tailEnd/>
          </a:ln>
        </p:spPr>
        <p:txBody>
          <a:bodyPr wrap="square">
            <a:spAutoFit/>
          </a:bodyPr>
          <a:lstStyle/>
          <a:p>
            <a:r>
              <a:rPr lang="en-US" sz="3600" dirty="0" smtClean="0">
                <a:solidFill>
                  <a:srgbClr val="E1EEB2"/>
                </a:solidFill>
                <a:latin typeface="+mj-lt"/>
                <a:ea typeface="+mj-ea"/>
                <a:cs typeface="+mj-cs"/>
              </a:rPr>
              <a:t>Protecting Haitian Patrimony</a:t>
            </a:r>
            <a:endParaRPr lang="en-US" sz="3600" dirty="0">
              <a:solidFill>
                <a:srgbClr val="E1EEB2"/>
              </a:solidFill>
              <a:latin typeface="+mj-lt"/>
              <a:ea typeface="+mj-ea"/>
              <a:cs typeface="+mj-cs"/>
            </a:endParaRP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24940" y="3657600"/>
            <a:ext cx="1791376" cy="2286000"/>
          </a:xfrm>
          <a:prstGeom prst="rect">
            <a:avLst/>
          </a:prstGeom>
        </p:spPr>
      </p:pic>
      <p:sp>
        <p:nvSpPr>
          <p:cNvPr id="18" name="Rectangle 17"/>
          <p:cNvSpPr/>
          <p:nvPr/>
        </p:nvSpPr>
        <p:spPr>
          <a:xfrm>
            <a:off x="6690111" y="5966936"/>
            <a:ext cx="2225289" cy="738664"/>
          </a:xfrm>
          <a:prstGeom prst="rect">
            <a:avLst/>
          </a:prstGeom>
        </p:spPr>
        <p:txBody>
          <a:bodyPr wrap="none">
            <a:spAutoFit/>
          </a:bodyPr>
          <a:lstStyle/>
          <a:p>
            <a:r>
              <a:rPr lang="en-US" sz="1400" dirty="0" smtClean="0">
                <a:latin typeface="+mj-lt"/>
                <a:ea typeface="+mj-ea"/>
                <a:cs typeface="+mj-cs"/>
              </a:rPr>
              <a:t>Joint FIU/UM Fundraiser </a:t>
            </a:r>
          </a:p>
          <a:p>
            <a:r>
              <a:rPr lang="en-US" sz="1400" dirty="0" smtClean="0">
                <a:latin typeface="+mj-lt"/>
                <a:ea typeface="+mj-ea"/>
                <a:cs typeface="+mj-cs"/>
              </a:rPr>
              <a:t>Little Haiti Cultural Center</a:t>
            </a:r>
          </a:p>
          <a:p>
            <a:r>
              <a:rPr lang="en-US" sz="1400" dirty="0" smtClean="0">
                <a:latin typeface="+mj-lt"/>
                <a:ea typeface="+mj-ea"/>
                <a:cs typeface="+mj-cs"/>
              </a:rPr>
              <a:t>February 2011</a:t>
            </a:r>
            <a:endParaRPr lang="en-US" sz="1400" dirty="0">
              <a:latin typeface="+mj-lt"/>
              <a:ea typeface="+mj-ea"/>
              <a:cs typeface="+mj-cs"/>
            </a:endParaRPr>
          </a:p>
        </p:txBody>
      </p:sp>
    </p:spTree>
    <p:extLst>
      <p:ext uri="{BB962C8B-B14F-4D97-AF65-F5344CB8AC3E}">
        <p14:creationId xmlns:p14="http://schemas.microsoft.com/office/powerpoint/2010/main" val="145105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dLOC Model</a:t>
            </a:r>
            <a:endParaRPr lang="en-US" sz="4000" dirty="0">
              <a:solidFill>
                <a:srgbClr val="E1EEB2"/>
              </a:solidFill>
              <a:latin typeface="+mj-lt"/>
              <a:ea typeface="+mj-ea"/>
              <a:cs typeface="+mj-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7" name="TextBox 6"/>
          <p:cNvSpPr txBox="1"/>
          <p:nvPr/>
        </p:nvSpPr>
        <p:spPr>
          <a:xfrm>
            <a:off x="533400" y="1752600"/>
            <a:ext cx="8382000" cy="3539430"/>
          </a:xfrm>
          <a:prstGeom prst="rect">
            <a:avLst/>
          </a:prstGeom>
          <a:noFill/>
        </p:spPr>
        <p:txBody>
          <a:bodyPr wrap="square" rtlCol="0">
            <a:spAutoFit/>
          </a:bodyPr>
          <a:lstStyle/>
          <a:p>
            <a:pPr>
              <a:buClr>
                <a:schemeClr val="accent1"/>
              </a:buClr>
            </a:pPr>
            <a:r>
              <a:rPr lang="en-US" sz="3200" dirty="0" smtClean="0"/>
              <a:t>The </a:t>
            </a:r>
            <a:r>
              <a:rPr lang="en-US" sz="3200" dirty="0"/>
              <a:t>Digital Library of the Caribbean (dLOC) is a cooperative digital library for resources from and about the Caribbean and </a:t>
            </a:r>
            <a:r>
              <a:rPr lang="en-US" sz="3200" dirty="0" err="1"/>
              <a:t>circum</a:t>
            </a:r>
            <a:r>
              <a:rPr lang="en-US" sz="3200" dirty="0"/>
              <a:t>-Caribbean. dLOC provides access to digitized versions of Caribbean cultural, historical and research materials currently held in archives, libraries, and private collections.</a:t>
            </a:r>
            <a:endParaRPr lang="en-US" dirty="0"/>
          </a:p>
        </p:txBody>
      </p:sp>
    </p:spTree>
    <p:extLst>
      <p:ext uri="{BB962C8B-B14F-4D97-AF65-F5344CB8AC3E}">
        <p14:creationId xmlns:p14="http://schemas.microsoft.com/office/powerpoint/2010/main" val="2350542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81000" y="152400"/>
            <a:ext cx="7848600" cy="584775"/>
          </a:xfrm>
          <a:prstGeom prst="rect">
            <a:avLst/>
          </a:prstGeom>
          <a:noFill/>
          <a:ln w="9525">
            <a:noFill/>
            <a:miter lim="800000"/>
            <a:headEnd/>
            <a:tailEnd/>
          </a:ln>
        </p:spPr>
        <p:txBody>
          <a:bodyPr wrap="square">
            <a:spAutoFit/>
          </a:bodyPr>
          <a:lstStyle/>
          <a:p>
            <a:r>
              <a:rPr lang="en-US" sz="3200" dirty="0" err="1" smtClean="0">
                <a:solidFill>
                  <a:srgbClr val="E1EEB2"/>
                </a:solidFill>
                <a:latin typeface="+mj-lt"/>
                <a:ea typeface="+mj-ea"/>
                <a:cs typeface="+mj-cs"/>
              </a:rPr>
              <a:t>dLOC</a:t>
            </a:r>
            <a:r>
              <a:rPr lang="en-US" sz="3200" dirty="0" smtClean="0">
                <a:solidFill>
                  <a:srgbClr val="E1EEB2"/>
                </a:solidFill>
                <a:latin typeface="+mj-lt"/>
                <a:ea typeface="+mj-ea"/>
                <a:cs typeface="+mj-cs"/>
              </a:rPr>
              <a:t> Educational Outreach</a:t>
            </a:r>
          </a:p>
        </p:txBody>
      </p:sp>
      <p:pic>
        <p:nvPicPr>
          <p:cNvPr id="9" name="Picture 8"/>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65543" y="292100"/>
            <a:ext cx="1130807" cy="774700"/>
          </a:xfrm>
          <a:prstGeom prst="rect">
            <a:avLst/>
          </a:prstGeom>
        </p:spPr>
      </p:pic>
      <p:pic>
        <p:nvPicPr>
          <p:cNvPr id="11" name="Picture 10"/>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228" t="19425" r="26107" b="8179"/>
          <a:stretch/>
        </p:blipFill>
        <p:spPr bwMode="auto">
          <a:xfrm>
            <a:off x="5824861" y="1799272"/>
            <a:ext cx="3242939" cy="301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34098" y="4847272"/>
            <a:ext cx="2686052" cy="1477328"/>
          </a:xfrm>
          <a:prstGeom prst="rect">
            <a:avLst/>
          </a:prstGeom>
        </p:spPr>
        <p:txBody>
          <a:bodyPr wrap="square">
            <a:spAutoFit/>
          </a:bodyPr>
          <a:lstStyle/>
          <a:p>
            <a:r>
              <a:rPr lang="en-US" sz="1400" b="1" dirty="0">
                <a:latin typeface="+mj-lt"/>
              </a:rPr>
              <a:t>Teacher </a:t>
            </a:r>
            <a:r>
              <a:rPr lang="en-US" sz="1400" b="1" dirty="0" smtClean="0">
                <a:latin typeface="+mj-lt"/>
              </a:rPr>
              <a:t>Training Miami, FL</a:t>
            </a:r>
          </a:p>
          <a:p>
            <a:endParaRPr lang="en-US" sz="600" b="1" dirty="0" smtClean="0">
              <a:latin typeface="+mj-lt"/>
            </a:endParaRPr>
          </a:p>
          <a:p>
            <a:r>
              <a:rPr lang="en-US" sz="1400" b="1" dirty="0" smtClean="0">
                <a:latin typeface="+mj-lt"/>
              </a:rPr>
              <a:t>Facilitator</a:t>
            </a:r>
            <a:r>
              <a:rPr lang="en-US" sz="1400" dirty="0" smtClean="0">
                <a:latin typeface="+mj-lt"/>
              </a:rPr>
              <a:t>: Matthew J. Smith,</a:t>
            </a:r>
          </a:p>
          <a:p>
            <a:r>
              <a:rPr lang="en-US" sz="1400" dirty="0" smtClean="0">
                <a:latin typeface="+mj-lt"/>
              </a:rPr>
              <a:t>    Lecturer, UWI Mona</a:t>
            </a:r>
          </a:p>
          <a:p>
            <a:r>
              <a:rPr lang="en-US" sz="1400" b="1" dirty="0" smtClean="0">
                <a:latin typeface="+mj-lt"/>
              </a:rPr>
              <a:t>Sponsor:  </a:t>
            </a:r>
            <a:r>
              <a:rPr lang="en-US" sz="1400" dirty="0" smtClean="0">
                <a:latin typeface="+mj-lt"/>
              </a:rPr>
              <a:t>Latin American  </a:t>
            </a:r>
          </a:p>
          <a:p>
            <a:r>
              <a:rPr lang="en-US" sz="1400" dirty="0">
                <a:latin typeface="+mj-lt"/>
              </a:rPr>
              <a:t> </a:t>
            </a:r>
            <a:r>
              <a:rPr lang="en-US" sz="1400" dirty="0" smtClean="0">
                <a:latin typeface="+mj-lt"/>
              </a:rPr>
              <a:t>   and Caribbean Center at FIU</a:t>
            </a:r>
          </a:p>
          <a:p>
            <a:pPr algn="ctr"/>
            <a:endParaRPr lang="en-US" sz="1400" dirty="0">
              <a:latin typeface="+mj-lt"/>
            </a:endParaRPr>
          </a:p>
        </p:txBody>
      </p:sp>
      <p:pic>
        <p:nvPicPr>
          <p:cNvPr id="8" name="Picture 7"/>
          <p:cNvPicPr>
            <a:picLocks noChangeAspect="1"/>
          </p:cNvPicPr>
          <p:nvPr/>
        </p:nvPicPr>
        <p:blipFill>
          <a:blip r:embed="rId5" cstate="print"/>
          <a:srcRect/>
          <a:stretch>
            <a:fillRect/>
          </a:stretch>
        </p:blipFill>
        <p:spPr bwMode="auto">
          <a:xfrm>
            <a:off x="381000" y="5344786"/>
            <a:ext cx="3657600" cy="1245382"/>
          </a:xfrm>
          <a:prstGeom prst="rect">
            <a:avLst/>
          </a:prstGeom>
          <a:noFill/>
          <a:ln w="9525">
            <a:noFill/>
            <a:miter lim="800000"/>
            <a:headEnd/>
            <a:tailEnd/>
          </a:ln>
        </p:spPr>
      </p:pic>
      <p:pic>
        <p:nvPicPr>
          <p:cNvPr id="12" name="Picture 3">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5033" y="1295400"/>
            <a:ext cx="47951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81000" y="3406726"/>
            <a:ext cx="2686052" cy="1600438"/>
          </a:xfrm>
          <a:prstGeom prst="rect">
            <a:avLst/>
          </a:prstGeom>
        </p:spPr>
        <p:txBody>
          <a:bodyPr wrap="square">
            <a:spAutoFit/>
          </a:bodyPr>
          <a:lstStyle/>
          <a:p>
            <a:r>
              <a:rPr lang="en-US" sz="1400" b="1" dirty="0" smtClean="0">
                <a:latin typeface="+mj-lt"/>
              </a:rPr>
              <a:t>Caribbean Diversity and Technology Workshops</a:t>
            </a:r>
          </a:p>
          <a:p>
            <a:endParaRPr lang="en-US" sz="1400" b="1" dirty="0">
              <a:latin typeface="+mj-lt"/>
            </a:endParaRPr>
          </a:p>
          <a:p>
            <a:r>
              <a:rPr lang="en-US" sz="1400" b="1" dirty="0" smtClean="0">
                <a:latin typeface="+mj-lt"/>
              </a:rPr>
              <a:t>FIU Technology Fee Grant</a:t>
            </a:r>
          </a:p>
          <a:p>
            <a:endParaRPr lang="en-US" sz="1400" b="1" dirty="0">
              <a:latin typeface="+mj-lt"/>
            </a:endParaRPr>
          </a:p>
          <a:p>
            <a:r>
              <a:rPr lang="en-US" sz="1400" b="1" dirty="0" smtClean="0">
                <a:latin typeface="+mj-lt"/>
              </a:rPr>
              <a:t>Faces of Jamaica Online Exhibit</a:t>
            </a:r>
            <a:endParaRPr lang="en-US" sz="1400" dirty="0">
              <a:latin typeface="+mj-lt"/>
            </a:endParaRPr>
          </a:p>
        </p:txBody>
      </p:sp>
      <p:pic>
        <p:nvPicPr>
          <p:cNvPr id="307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429000" y="3406726"/>
            <a:ext cx="224966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084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t="1315" r="30114" b="-2"/>
          <a:stretch/>
        </p:blipFill>
        <p:spPr>
          <a:xfrm>
            <a:off x="304800" y="409575"/>
            <a:ext cx="6476794" cy="1371600"/>
          </a:xfrm>
          <a:prstGeom prst="rect">
            <a:avLst/>
          </a:prstGeom>
        </p:spPr>
      </p:pic>
      <p:sp>
        <p:nvSpPr>
          <p:cNvPr id="6" name="TextBox 5"/>
          <p:cNvSpPr txBox="1"/>
          <p:nvPr/>
        </p:nvSpPr>
        <p:spPr>
          <a:xfrm>
            <a:off x="152400" y="2646158"/>
            <a:ext cx="8839200" cy="3662541"/>
          </a:xfrm>
          <a:prstGeom prst="rect">
            <a:avLst/>
          </a:prstGeom>
          <a:noFill/>
        </p:spPr>
        <p:txBody>
          <a:bodyPr wrap="square" rtlCol="0">
            <a:spAutoFit/>
          </a:bodyPr>
          <a:lstStyle/>
          <a:p>
            <a:pPr algn="ctr"/>
            <a:r>
              <a:rPr lang="en-US" sz="4800" dirty="0" smtClean="0"/>
              <a:t>The </a:t>
            </a:r>
            <a:r>
              <a:rPr lang="en-US" sz="4800" dirty="0"/>
              <a:t>Digital Library of the Caribbean </a:t>
            </a:r>
            <a:r>
              <a:rPr lang="en-US" sz="4800" b="1" dirty="0" smtClean="0">
                <a:latin typeface="Arial" pitchFamily="34" charset="0"/>
                <a:cs typeface="Arial" pitchFamily="34" charset="0"/>
              </a:rPr>
              <a:t> </a:t>
            </a:r>
            <a:endParaRPr lang="en-US" sz="4800" b="1" dirty="0">
              <a:latin typeface="Arial" pitchFamily="34" charset="0"/>
              <a:cs typeface="Arial" pitchFamily="34" charset="0"/>
            </a:endParaRPr>
          </a:p>
          <a:p>
            <a:endParaRPr lang="en-US" sz="4000" dirty="0" smtClean="0"/>
          </a:p>
          <a:p>
            <a:pPr algn="ctr"/>
            <a:r>
              <a:rPr lang="en-US" sz="4800" dirty="0" smtClean="0">
                <a:cs typeface="Arial"/>
              </a:rPr>
              <a:t>www.dloc.com</a:t>
            </a:r>
            <a:endParaRPr lang="en-US" sz="4800" dirty="0">
              <a:cs typeface="Arial"/>
            </a:endParaRP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a:t>
            </a:r>
          </a:p>
          <a:p>
            <a:r>
              <a:rPr lang="en-US" sz="1600" b="1" dirty="0">
                <a:latin typeface="Arial" pitchFamily="34" charset="0"/>
                <a:cs typeface="Arial" pitchFamily="34" charset="0"/>
              </a:rPr>
              <a:t>	</a:t>
            </a:r>
            <a:endParaRPr lang="en-US" sz="1600" dirty="0">
              <a:latin typeface="Arial" pitchFamily="34" charset="0"/>
              <a:cs typeface="Arial" pitchFamily="34" charset="0"/>
            </a:endParaRPr>
          </a:p>
        </p:txBody>
      </p:sp>
      <p:sp>
        <p:nvSpPr>
          <p:cNvPr id="9" name="Rectangle 8"/>
          <p:cNvSpPr/>
          <p:nvPr/>
        </p:nvSpPr>
        <p:spPr>
          <a:xfrm>
            <a:off x="304800" y="457200"/>
            <a:ext cx="6400800" cy="1077218"/>
          </a:xfrm>
          <a:prstGeom prst="rect">
            <a:avLst/>
          </a:prstGeom>
        </p:spPr>
        <p:txBody>
          <a:bodyPr wrap="square">
            <a:spAutoFit/>
          </a:bodyPr>
          <a:lstStyle/>
          <a:p>
            <a:r>
              <a:rPr lang="en-US" sz="1600" b="1" dirty="0" smtClean="0">
                <a:latin typeface="Arial" pitchFamily="34" charset="0"/>
                <a:cs typeface="Arial" pitchFamily="34" charset="0"/>
              </a:rPr>
              <a:t>Mark V. Sullivan, Application Engineer/Digital Curation Director</a:t>
            </a:r>
          </a:p>
          <a:p>
            <a:r>
              <a:rPr lang="en-US" sz="1600" b="1" dirty="0" smtClean="0">
                <a:latin typeface="Arial" pitchFamily="34" charset="0"/>
                <a:cs typeface="Arial" pitchFamily="34" charset="0"/>
              </a:rPr>
              <a:t>Laurie N. Taylor, Technical Director</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Digital </a:t>
            </a:r>
            <a:r>
              <a:rPr lang="en-US" sz="1600" dirty="0">
                <a:latin typeface="Arial" pitchFamily="34" charset="0"/>
                <a:cs typeface="Arial" pitchFamily="34" charset="0"/>
              </a:rPr>
              <a:t>Library of the Caribbean </a:t>
            </a:r>
          </a:p>
          <a:p>
            <a:r>
              <a:rPr lang="en-US" sz="1600" dirty="0" smtClean="0">
                <a:latin typeface="Arial" pitchFamily="34" charset="0"/>
                <a:cs typeface="Arial" pitchFamily="34" charset="0"/>
              </a:rPr>
              <a:t>marsull@uflib.ufl.edu and laurien@ufl.edu</a:t>
            </a: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6781594" y="409575"/>
            <a:ext cx="885625" cy="13716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blip>
          <a:srcRect t="1315" b="-1"/>
          <a:stretch/>
        </p:blipFill>
        <p:spPr>
          <a:xfrm>
            <a:off x="7708113" y="400050"/>
            <a:ext cx="1054887" cy="1371600"/>
          </a:xfrm>
          <a:prstGeom prst="rect">
            <a:avLst/>
          </a:prstGeom>
        </p:spPr>
      </p:pic>
    </p:spTree>
    <p:extLst>
      <p:ext uri="{BB962C8B-B14F-4D97-AF65-F5344CB8AC3E}">
        <p14:creationId xmlns:p14="http://schemas.microsoft.com/office/powerpoint/2010/main" val="3736466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707886"/>
          </a:xfrm>
          <a:prstGeom prst="rect">
            <a:avLst/>
          </a:prstGeom>
          <a:noFill/>
          <a:ln w="9525">
            <a:noFill/>
            <a:miter lim="800000"/>
            <a:headEnd/>
            <a:tailEnd/>
          </a:ln>
        </p:spPr>
        <p:txBody>
          <a:bodyPr wrap="square">
            <a:spAutoFit/>
          </a:bodyPr>
          <a:lstStyle/>
          <a:p>
            <a:r>
              <a:rPr lang="en-US" sz="4000" dirty="0" err="1" smtClean="0">
                <a:solidFill>
                  <a:srgbClr val="E1EEB2"/>
                </a:solidFill>
                <a:latin typeface="+mj-lt"/>
                <a:ea typeface="+mj-ea"/>
                <a:cs typeface="+mj-cs"/>
              </a:rPr>
              <a:t>dLOC</a:t>
            </a:r>
            <a:r>
              <a:rPr lang="en-US" sz="4000" dirty="0" smtClean="0">
                <a:solidFill>
                  <a:srgbClr val="E1EEB2"/>
                </a:solidFill>
                <a:latin typeface="+mj-lt"/>
                <a:ea typeface="+mj-ea"/>
                <a:cs typeface="+mj-cs"/>
              </a:rPr>
              <a:t> Collaboration</a:t>
            </a:r>
            <a:endParaRPr lang="en-US" sz="4000" dirty="0">
              <a:solidFill>
                <a:srgbClr val="E1EEB2"/>
              </a:solidFill>
              <a:latin typeface="+mj-lt"/>
              <a:ea typeface="+mj-ea"/>
              <a:cs typeface="+mj-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7" name="Content Placeholder 2"/>
          <p:cNvSpPr txBox="1">
            <a:spLocks/>
          </p:cNvSpPr>
          <p:nvPr/>
        </p:nvSpPr>
        <p:spPr>
          <a:xfrm>
            <a:off x="381000" y="990600"/>
            <a:ext cx="8153400" cy="50292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2200" dirty="0" smtClean="0">
                <a:solidFill>
                  <a:schemeClr val="tx1"/>
                </a:solidFill>
                <a:latin typeface="+mj-lt"/>
              </a:rPr>
              <a:t>32 Partners – Caribbean, Europe and US</a:t>
            </a:r>
          </a:p>
          <a:p>
            <a:r>
              <a:rPr lang="en-US" sz="2200" dirty="0" smtClean="0">
                <a:solidFill>
                  <a:schemeClr val="tx1"/>
                </a:solidFill>
                <a:latin typeface="+mj-lt"/>
              </a:rPr>
              <a:t>Access to Caribbean Resources</a:t>
            </a:r>
          </a:p>
          <a:p>
            <a:pPr lvl="1"/>
            <a:r>
              <a:rPr lang="en-US" dirty="0" smtClean="0">
                <a:solidFill>
                  <a:schemeClr val="tx1"/>
                </a:solidFill>
                <a:latin typeface="+mj-lt"/>
              </a:rPr>
              <a:t>Over 12 million hits since 2006 </a:t>
            </a:r>
          </a:p>
          <a:p>
            <a:pPr lvl="1"/>
            <a:r>
              <a:rPr lang="en-US" dirty="0" smtClean="0">
                <a:solidFill>
                  <a:schemeClr val="tx1"/>
                </a:solidFill>
                <a:latin typeface="+mj-lt"/>
              </a:rPr>
              <a:t>Over 1.7 million pages of content</a:t>
            </a:r>
          </a:p>
          <a:p>
            <a:r>
              <a:rPr lang="en-US" sz="2200" dirty="0" smtClean="0">
                <a:solidFill>
                  <a:schemeClr val="tx1"/>
                </a:solidFill>
                <a:latin typeface="+mj-lt"/>
              </a:rPr>
              <a:t>Digitization Training Program for Partners</a:t>
            </a:r>
          </a:p>
          <a:p>
            <a:r>
              <a:rPr lang="en-US" sz="2200" dirty="0" smtClean="0">
                <a:solidFill>
                  <a:schemeClr val="tx1"/>
                </a:solidFill>
                <a:latin typeface="+mj-lt"/>
              </a:rPr>
              <a:t>Caribbean Studies and Educational Outreach</a:t>
            </a:r>
          </a:p>
          <a:p>
            <a:r>
              <a:rPr lang="en-US" sz="2200" dirty="0" smtClean="0">
                <a:solidFill>
                  <a:schemeClr val="tx1"/>
                </a:solidFill>
                <a:latin typeface="+mj-lt"/>
              </a:rPr>
              <a:t>Preservation, Access, and Enhanced Features</a:t>
            </a:r>
          </a:p>
        </p:txBody>
      </p:sp>
      <p:pic>
        <p:nvPicPr>
          <p:cNvPr id="8" name="Picture 4" descr="http://ufdcimages.uflib.ufl.edu/BA/00/00/02/33/00001/00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2960" y="1219200"/>
            <a:ext cx="119393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fdcimages.uflib.ufl.edu/UF/00/09/00/30/00062/0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5321">
            <a:off x="7364640" y="1744507"/>
            <a:ext cx="138146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8932" y="4457700"/>
            <a:ext cx="3126442" cy="1828800"/>
          </a:xfrm>
          <a:prstGeom prst="rect">
            <a:avLst/>
          </a:prstGeom>
        </p:spPr>
      </p:pic>
      <p:sp>
        <p:nvSpPr>
          <p:cNvPr id="11" name="Rectangle 10"/>
          <p:cNvSpPr/>
          <p:nvPr/>
        </p:nvSpPr>
        <p:spPr>
          <a:xfrm>
            <a:off x="5081332" y="6248400"/>
            <a:ext cx="2654807" cy="523220"/>
          </a:xfrm>
          <a:prstGeom prst="rect">
            <a:avLst/>
          </a:prstGeom>
        </p:spPr>
        <p:txBody>
          <a:bodyPr wrap="square">
            <a:spAutoFit/>
          </a:bodyPr>
          <a:lstStyle/>
          <a:p>
            <a:pPr algn="ctr"/>
            <a:r>
              <a:rPr lang="en-US" sz="1400" dirty="0" smtClean="0">
                <a:latin typeface="+mj-lt"/>
              </a:rPr>
              <a:t>Monthly Hits</a:t>
            </a:r>
          </a:p>
          <a:p>
            <a:pPr algn="ctr"/>
            <a:r>
              <a:rPr lang="en-US" sz="1400" dirty="0" smtClean="0">
                <a:latin typeface="+mj-lt"/>
              </a:rPr>
              <a:t>March 2007 – March 2011</a:t>
            </a:r>
            <a:endParaRPr lang="en-US" sz="1400" dirty="0">
              <a:latin typeface="+mj-lt"/>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4419600"/>
            <a:ext cx="2438400" cy="1828800"/>
          </a:xfrm>
          <a:prstGeom prst="rect">
            <a:avLst/>
          </a:prstGeom>
        </p:spPr>
      </p:pic>
      <p:sp>
        <p:nvSpPr>
          <p:cNvPr id="12" name="Rectangle 11"/>
          <p:cNvSpPr/>
          <p:nvPr/>
        </p:nvSpPr>
        <p:spPr>
          <a:xfrm>
            <a:off x="1034796" y="6230444"/>
            <a:ext cx="2654807" cy="523220"/>
          </a:xfrm>
          <a:prstGeom prst="rect">
            <a:avLst/>
          </a:prstGeom>
        </p:spPr>
        <p:txBody>
          <a:bodyPr wrap="square">
            <a:spAutoFit/>
          </a:bodyPr>
          <a:lstStyle/>
          <a:p>
            <a:pPr algn="ctr"/>
            <a:r>
              <a:rPr lang="en-US" sz="1400" dirty="0" err="1" smtClean="0">
                <a:latin typeface="+mj-lt"/>
              </a:rPr>
              <a:t>dLOC</a:t>
            </a:r>
            <a:r>
              <a:rPr lang="en-US" sz="1400" dirty="0" smtClean="0">
                <a:latin typeface="+mj-lt"/>
              </a:rPr>
              <a:t> Oral Histories Workshop</a:t>
            </a:r>
          </a:p>
          <a:p>
            <a:pPr algn="ctr"/>
            <a:r>
              <a:rPr lang="en-US" sz="1400" dirty="0" smtClean="0">
                <a:latin typeface="+mj-lt"/>
              </a:rPr>
              <a:t>ACURIL 2011 Tampa, FL</a:t>
            </a:r>
            <a:endParaRPr lang="en-US" sz="1400" dirty="0">
              <a:latin typeface="+mj-lt"/>
            </a:endParaRPr>
          </a:p>
        </p:txBody>
      </p:sp>
    </p:spTree>
    <p:extLst>
      <p:ext uri="{BB962C8B-B14F-4D97-AF65-F5344CB8AC3E}">
        <p14:creationId xmlns:p14="http://schemas.microsoft.com/office/powerpoint/2010/main" val="775407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707886"/>
          </a:xfrm>
          <a:prstGeom prst="rect">
            <a:avLst/>
          </a:prstGeom>
          <a:noFill/>
          <a:ln w="9525">
            <a:noFill/>
            <a:miter lim="800000"/>
            <a:headEnd/>
            <a:tailEnd/>
          </a:ln>
        </p:spPr>
        <p:txBody>
          <a:bodyPr wrap="square">
            <a:spAutoFit/>
          </a:bodyPr>
          <a:lstStyle/>
          <a:p>
            <a:r>
              <a:rPr lang="en-US" sz="4000" dirty="0" err="1" smtClean="0">
                <a:solidFill>
                  <a:srgbClr val="E1EEB2"/>
                </a:solidFill>
                <a:latin typeface="+mj-lt"/>
                <a:ea typeface="+mj-ea"/>
                <a:cs typeface="+mj-cs"/>
              </a:rPr>
              <a:t>dLOC</a:t>
            </a:r>
            <a:r>
              <a:rPr lang="en-US" sz="4000" dirty="0" smtClean="0">
                <a:solidFill>
                  <a:srgbClr val="E1EEB2"/>
                </a:solidFill>
                <a:latin typeface="+mj-lt"/>
                <a:ea typeface="+mj-ea"/>
                <a:cs typeface="+mj-cs"/>
              </a:rPr>
              <a:t> Collaboration</a:t>
            </a:r>
            <a:endParaRPr lang="en-US" sz="4000" dirty="0">
              <a:solidFill>
                <a:srgbClr val="E1EEB2"/>
              </a:solidFill>
              <a:latin typeface="+mj-lt"/>
              <a:ea typeface="+mj-ea"/>
              <a:cs typeface="+mj-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13" name="Rectangle 12"/>
          <p:cNvSpPr/>
          <p:nvPr/>
        </p:nvSpPr>
        <p:spPr>
          <a:xfrm>
            <a:off x="1381125" y="6200775"/>
            <a:ext cx="3581400" cy="307777"/>
          </a:xfrm>
          <a:prstGeom prst="rect">
            <a:avLst/>
          </a:prstGeom>
        </p:spPr>
        <p:txBody>
          <a:bodyPr wrap="square">
            <a:spAutoFit/>
          </a:bodyPr>
          <a:lstStyle/>
          <a:p>
            <a:pPr algn="ctr"/>
            <a:r>
              <a:rPr lang="en-US" sz="1400" dirty="0" err="1" smtClean="0">
                <a:latin typeface="+mj-lt"/>
              </a:rPr>
              <a:t>dLOC</a:t>
            </a:r>
            <a:r>
              <a:rPr lang="en-US" sz="1400" dirty="0" smtClean="0">
                <a:latin typeface="+mj-lt"/>
              </a:rPr>
              <a:t> Partners with Collections Online</a:t>
            </a:r>
            <a:endParaRPr lang="en-US" sz="1400" dirty="0">
              <a:latin typeface="+mj-lt"/>
            </a:endParaRPr>
          </a:p>
        </p:txBody>
      </p:sp>
      <p:graphicFrame>
        <p:nvGraphicFramePr>
          <p:cNvPr id="2" name="Diagram 1"/>
          <p:cNvGraphicFramePr/>
          <p:nvPr>
            <p:extLst>
              <p:ext uri="{D42A27DB-BD31-4B8C-83A1-F6EECF244321}">
                <p14:modId xmlns:p14="http://schemas.microsoft.com/office/powerpoint/2010/main" val="1905574278"/>
              </p:ext>
            </p:extLst>
          </p:nvPr>
        </p:nvGraphicFramePr>
        <p:xfrm>
          <a:off x="6019800" y="1905000"/>
          <a:ext cx="28956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1295400"/>
            <a:ext cx="5181600" cy="4764290"/>
          </a:xfrm>
          <a:prstGeom prst="rect">
            <a:avLst/>
          </a:prstGeom>
        </p:spPr>
      </p:pic>
    </p:spTree>
    <p:extLst>
      <p:ext uri="{BB962C8B-B14F-4D97-AF65-F5344CB8AC3E}">
        <p14:creationId xmlns:p14="http://schemas.microsoft.com/office/powerpoint/2010/main" val="444064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dLOC Governance</a:t>
            </a:r>
            <a:endParaRPr lang="en-US" sz="4000" dirty="0">
              <a:solidFill>
                <a:srgbClr val="E1EEB2"/>
              </a:solidFill>
              <a:latin typeface="+mj-lt"/>
              <a:ea typeface="+mj-ea"/>
              <a:cs typeface="+mj-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7" name="TextBox 6"/>
          <p:cNvSpPr txBox="1"/>
          <p:nvPr/>
        </p:nvSpPr>
        <p:spPr>
          <a:xfrm>
            <a:off x="533400" y="1752600"/>
            <a:ext cx="8382000" cy="4801314"/>
          </a:xfrm>
          <a:prstGeom prst="rect">
            <a:avLst/>
          </a:prstGeom>
          <a:noFill/>
        </p:spPr>
        <p:txBody>
          <a:bodyPr wrap="square" rtlCol="0">
            <a:spAutoFit/>
          </a:bodyPr>
          <a:lstStyle/>
          <a:p>
            <a:pPr marL="457200" indent="-457200">
              <a:buClr>
                <a:schemeClr val="accent1"/>
              </a:buClr>
              <a:buFont typeface="Wingdings" pitchFamily="2" charset="2"/>
              <a:buChar char="§"/>
            </a:pPr>
            <a:r>
              <a:rPr lang="en-US" sz="3200" dirty="0" smtClean="0">
                <a:latin typeface="+mj-lt"/>
              </a:rPr>
              <a:t>Partners (Affiliated, Scholar Contributors)</a:t>
            </a:r>
            <a:br>
              <a:rPr lang="en-US" sz="3200" dirty="0" smtClean="0">
                <a:latin typeface="+mj-lt"/>
              </a:rPr>
            </a:br>
            <a:endParaRPr lang="en-US" sz="3200" dirty="0" smtClean="0">
              <a:latin typeface="+mj-lt"/>
            </a:endParaRPr>
          </a:p>
          <a:p>
            <a:pPr marL="457200" indent="-457200">
              <a:buClr>
                <a:schemeClr val="accent1"/>
              </a:buClr>
              <a:buFont typeface="Wingdings" pitchFamily="2" charset="2"/>
              <a:buChar char="§"/>
            </a:pPr>
            <a:r>
              <a:rPr lang="en-US" sz="3200" dirty="0" smtClean="0">
                <a:latin typeface="+mj-lt"/>
              </a:rPr>
              <a:t>Members</a:t>
            </a:r>
            <a:br>
              <a:rPr lang="en-US" sz="3200" dirty="0" smtClean="0">
                <a:latin typeface="+mj-lt"/>
              </a:rPr>
            </a:br>
            <a:endParaRPr lang="en-US" sz="3200" dirty="0">
              <a:latin typeface="+mj-lt"/>
            </a:endParaRPr>
          </a:p>
          <a:p>
            <a:pPr marL="457200" indent="-457200">
              <a:buClr>
                <a:schemeClr val="accent1"/>
              </a:buClr>
              <a:buFont typeface="Wingdings" pitchFamily="2" charset="2"/>
              <a:buChar char="§"/>
            </a:pPr>
            <a:r>
              <a:rPr lang="en-US" sz="3200" dirty="0" smtClean="0">
                <a:latin typeface="+mj-lt"/>
              </a:rPr>
              <a:t>Executive Board</a:t>
            </a:r>
            <a:br>
              <a:rPr lang="en-US" sz="3200" dirty="0" smtClean="0">
                <a:latin typeface="+mj-lt"/>
              </a:rPr>
            </a:br>
            <a:endParaRPr lang="en-US" sz="3200" dirty="0" smtClean="0">
              <a:latin typeface="+mj-lt"/>
            </a:endParaRPr>
          </a:p>
          <a:p>
            <a:pPr marL="457200" indent="-457200">
              <a:buClr>
                <a:schemeClr val="accent1"/>
              </a:buClr>
              <a:buFont typeface="Wingdings" pitchFamily="2" charset="2"/>
              <a:buChar char="§"/>
            </a:pPr>
            <a:r>
              <a:rPr lang="en-US" sz="3200" dirty="0" smtClean="0">
                <a:latin typeface="+mj-lt"/>
              </a:rPr>
              <a:t>Scholarly Advisory Board</a:t>
            </a:r>
            <a:br>
              <a:rPr lang="en-US" sz="3200" dirty="0" smtClean="0">
                <a:latin typeface="+mj-lt"/>
              </a:rPr>
            </a:br>
            <a:endParaRPr lang="en-US" sz="3200" dirty="0" smtClean="0">
              <a:latin typeface="+mj-lt"/>
            </a:endParaRPr>
          </a:p>
          <a:p>
            <a:pPr marL="457200" indent="-457200">
              <a:buClr>
                <a:schemeClr val="accent1"/>
              </a:buClr>
              <a:buFont typeface="Wingdings" pitchFamily="2" charset="2"/>
              <a:buChar char="§"/>
            </a:pPr>
            <a:r>
              <a:rPr lang="en-US" sz="3200" dirty="0" smtClean="0">
                <a:latin typeface="+mj-lt"/>
              </a:rPr>
              <a:t>Program Team Members</a:t>
            </a:r>
          </a:p>
          <a:p>
            <a:endParaRPr lang="en-US" dirty="0">
              <a:latin typeface="+mj-lt"/>
            </a:endParaRPr>
          </a:p>
        </p:txBody>
      </p:sp>
    </p:spTree>
    <p:extLst>
      <p:ext uri="{BB962C8B-B14F-4D97-AF65-F5344CB8AC3E}">
        <p14:creationId xmlns:p14="http://schemas.microsoft.com/office/powerpoint/2010/main" val="58836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73100" y="1341437"/>
            <a:ext cx="7556500" cy="4144963"/>
          </a:xfrm>
        </p:spPr>
        <p:txBody>
          <a:bodyPr>
            <a:normAutofit/>
          </a:bodyPr>
          <a:lstStyle/>
          <a:p>
            <a:pPr marL="0" indent="0">
              <a:buNone/>
            </a:pPr>
            <a:r>
              <a:rPr lang="en-US" sz="2800" dirty="0" smtClean="0"/>
              <a:t>The </a:t>
            </a:r>
            <a:r>
              <a:rPr lang="en-US" sz="2800" dirty="0"/>
              <a:t>basic search </a:t>
            </a:r>
            <a:r>
              <a:rPr lang="en-US" sz="2800" dirty="0" smtClean="0"/>
              <a:t>allows </a:t>
            </a:r>
            <a:r>
              <a:rPr lang="en-US" sz="2800" dirty="0"/>
              <a:t>you to  access bibliographic citation information of the items in </a:t>
            </a:r>
            <a:r>
              <a:rPr lang="en-US" sz="2800" dirty="0" smtClean="0"/>
              <a:t>dLOC.  Just enter the search term from any computer with Internet access.</a:t>
            </a:r>
            <a:r>
              <a:rPr lang="en-US" dirty="0" smtClean="0"/>
              <a:t>  </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7506" y="3276600"/>
            <a:ext cx="8614559" cy="27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Basic Search</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3928765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2362200"/>
            <a:ext cx="2667000" cy="3200400"/>
          </a:xfrm>
        </p:spPr>
        <p:txBody>
          <a:bodyPr>
            <a:normAutofit/>
          </a:bodyPr>
          <a:lstStyle/>
          <a:p>
            <a:pPr marL="0" indent="0">
              <a:buNone/>
            </a:pPr>
            <a:r>
              <a:rPr lang="en-US" sz="2400" dirty="0" smtClean="0"/>
              <a:t>The </a:t>
            </a:r>
            <a:r>
              <a:rPr lang="en-US" sz="2400" dirty="0"/>
              <a:t>advanced search feature will allow you to restrict your search terms by categories such as title, author, subject keyword, country and more.  </a:t>
            </a:r>
          </a:p>
          <a:p>
            <a:pPr marL="0" indent="0">
              <a:buNone/>
            </a:pPr>
            <a:endParaRPr lang="en-US" dirty="0"/>
          </a:p>
        </p:txBody>
      </p:sp>
      <p:pic>
        <p:nvPicPr>
          <p:cNvPr id="5"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43200" y="1600200"/>
            <a:ext cx="6344885" cy="443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Advanced Search</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421536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2590800"/>
            <a:ext cx="2819400" cy="2819400"/>
          </a:xfrm>
        </p:spPr>
        <p:txBody>
          <a:bodyPr>
            <a:normAutofit/>
          </a:bodyPr>
          <a:lstStyle/>
          <a:p>
            <a:pPr marL="0" indent="0">
              <a:buNone/>
            </a:pPr>
            <a:r>
              <a:rPr lang="en-US" sz="2400" dirty="0" smtClean="0"/>
              <a:t>If </a:t>
            </a:r>
            <a:r>
              <a:rPr lang="en-US" sz="2400" dirty="0"/>
              <a:t>you are looking for items with discrete geographic </a:t>
            </a:r>
            <a:r>
              <a:rPr lang="en-US" sz="2400" dirty="0" smtClean="0"/>
              <a:t>locations, use the Map Search feature.  You can also view the results in Map View.</a:t>
            </a:r>
            <a:endParaRPr lang="en-US" sz="2400" dirty="0"/>
          </a:p>
          <a:p>
            <a:endParaRPr lang="en-US" sz="2000" dirty="0"/>
          </a:p>
        </p:txBody>
      </p:sp>
      <p:pic>
        <p:nvPicPr>
          <p:cNvPr id="9219" name="Picture 3">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87693" y="1752600"/>
            <a:ext cx="6156307" cy="494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Map Search</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172095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905000"/>
            <a:ext cx="2438400" cy="4495800"/>
          </a:xfrm>
        </p:spPr>
        <p:txBody>
          <a:bodyPr>
            <a:noAutofit/>
          </a:bodyPr>
          <a:lstStyle/>
          <a:p>
            <a:pPr marL="0" indent="0">
              <a:buNone/>
            </a:pPr>
            <a:r>
              <a:rPr lang="en-US" sz="2400" dirty="0" smtClean="0"/>
              <a:t>Expand </a:t>
            </a:r>
            <a:r>
              <a:rPr lang="en-US" sz="2400" dirty="0"/>
              <a:t>or narrow the results by selecting the related search terms in the box to the left.  </a:t>
            </a:r>
            <a:endParaRPr lang="en-US" sz="2400" dirty="0" smtClean="0"/>
          </a:p>
          <a:p>
            <a:pPr marL="0" indent="0">
              <a:buNone/>
            </a:pPr>
            <a:r>
              <a:rPr lang="en-US" sz="2400" dirty="0" smtClean="0"/>
              <a:t>Options </a:t>
            </a:r>
            <a:r>
              <a:rPr lang="en-US" sz="2400" dirty="0"/>
              <a:t>for faceted searching </a:t>
            </a:r>
            <a:r>
              <a:rPr lang="en-US" sz="2400" dirty="0" smtClean="0"/>
              <a:t>include: publisher, geographic area, subject keywords and more.</a:t>
            </a:r>
            <a:endParaRPr lang="en-US" sz="2400" dirty="0"/>
          </a:p>
        </p:txBody>
      </p:sp>
      <p:pic>
        <p:nvPicPr>
          <p:cNvPr id="10242"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4600" y="1447800"/>
            <a:ext cx="6843022" cy="535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Faceted Searching</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932161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Custom 1">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ABCEDE"/>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1638</Words>
  <Application>Microsoft Office PowerPoint</Application>
  <PresentationFormat>On-screen Show (4:3)</PresentationFormat>
  <Paragraphs>192</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2012-05-08T12:24:14Z</dcterms:created>
  <dcterms:modified xsi:type="dcterms:W3CDTF">2012-05-16T14:54:04Z</dcterms:modified>
</cp:coreProperties>
</file>