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8"/>
  </p:notesMasterIdLst>
  <p:handoutMasterIdLst>
    <p:handoutMasterId r:id="rId49"/>
  </p:handoutMasterIdLst>
  <p:sldIdLst>
    <p:sldId id="256" r:id="rId2"/>
    <p:sldId id="257" r:id="rId3"/>
    <p:sldId id="347" r:id="rId4"/>
    <p:sldId id="258" r:id="rId5"/>
    <p:sldId id="259"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3" r:id="rId26"/>
    <p:sldId id="324" r:id="rId27"/>
    <p:sldId id="325" r:id="rId28"/>
    <p:sldId id="326" r:id="rId29"/>
    <p:sldId id="327" r:id="rId30"/>
    <p:sldId id="328"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 id="346" r:id="rId46"/>
    <p:sldId id="345" r:id="rId47"/>
  </p:sldIdLst>
  <p:sldSz cx="9144000" cy="6858000" type="screen4x3"/>
  <p:notesSz cx="9305925" cy="7019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a:srgbClr val="FE48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568" cy="3509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5271204" y="0"/>
            <a:ext cx="4032568" cy="350996"/>
          </a:xfrm>
          <a:prstGeom prst="rect">
            <a:avLst/>
          </a:prstGeom>
        </p:spPr>
        <p:txBody>
          <a:bodyPr vert="horz" lIns="93287" tIns="46644" rIns="93287" bIns="46644" rtlCol="0"/>
          <a:lstStyle>
            <a:lvl1pPr algn="r">
              <a:defRPr sz="1200"/>
            </a:lvl1pPr>
          </a:lstStyle>
          <a:p>
            <a:fld id="{BF2A4480-F560-4CD2-8649-DA5EEACD552B}" type="datetimeFigureOut">
              <a:rPr lang="en-US" smtClean="0"/>
              <a:t>5/14/2012</a:t>
            </a:fld>
            <a:endParaRPr lang="en-US" dirty="0"/>
          </a:p>
        </p:txBody>
      </p:sp>
      <p:sp>
        <p:nvSpPr>
          <p:cNvPr id="4" name="Footer Placeholder 3"/>
          <p:cNvSpPr>
            <a:spLocks noGrp="1"/>
          </p:cNvSpPr>
          <p:nvPr>
            <p:ph type="ftr" sz="quarter" idx="2"/>
          </p:nvPr>
        </p:nvSpPr>
        <p:spPr>
          <a:xfrm>
            <a:off x="0" y="6667711"/>
            <a:ext cx="4032568" cy="3509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1204" y="6667711"/>
            <a:ext cx="4032568" cy="350996"/>
          </a:xfrm>
          <a:prstGeom prst="rect">
            <a:avLst/>
          </a:prstGeom>
        </p:spPr>
        <p:txBody>
          <a:bodyPr vert="horz" lIns="93287" tIns="46644" rIns="93287" bIns="46644" rtlCol="0" anchor="b"/>
          <a:lstStyle>
            <a:lvl1pPr algn="r">
              <a:defRPr sz="1200"/>
            </a:lvl1pPr>
          </a:lstStyle>
          <a:p>
            <a:fld id="{1CABEB74-7430-42D0-8A37-0A597DC92B10}" type="slidenum">
              <a:rPr lang="en-US" smtClean="0"/>
              <a:t>‹#›</a:t>
            </a:fld>
            <a:endParaRPr lang="en-US" dirty="0"/>
          </a:p>
        </p:txBody>
      </p:sp>
    </p:spTree>
    <p:extLst>
      <p:ext uri="{BB962C8B-B14F-4D97-AF65-F5344CB8AC3E}">
        <p14:creationId xmlns:p14="http://schemas.microsoft.com/office/powerpoint/2010/main" val="16340449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2250" cy="350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70500" y="0"/>
            <a:ext cx="4033838" cy="350838"/>
          </a:xfrm>
          <a:prstGeom prst="rect">
            <a:avLst/>
          </a:prstGeom>
        </p:spPr>
        <p:txBody>
          <a:bodyPr vert="horz" lIns="91440" tIns="45720" rIns="91440" bIns="45720" rtlCol="0"/>
          <a:lstStyle>
            <a:lvl1pPr algn="r">
              <a:defRPr sz="1200"/>
            </a:lvl1pPr>
          </a:lstStyle>
          <a:p>
            <a:fld id="{D08FE9C4-CACE-4D4D-8B15-D654B300AC80}" type="datetimeFigureOut">
              <a:rPr lang="en-US" smtClean="0"/>
              <a:t>5/14/2012</a:t>
            </a:fld>
            <a:endParaRPr lang="en-US" dirty="0"/>
          </a:p>
        </p:txBody>
      </p:sp>
      <p:sp>
        <p:nvSpPr>
          <p:cNvPr id="4" name="Slide Image Placeholder 3"/>
          <p:cNvSpPr>
            <a:spLocks noGrp="1" noRot="1" noChangeAspect="1"/>
          </p:cNvSpPr>
          <p:nvPr>
            <p:ph type="sldImg" idx="2"/>
          </p:nvPr>
        </p:nvSpPr>
        <p:spPr>
          <a:xfrm>
            <a:off x="2898775" y="527050"/>
            <a:ext cx="3508375" cy="26320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275" y="3333750"/>
            <a:ext cx="7445375" cy="31591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67500"/>
            <a:ext cx="4032250" cy="3508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70500" y="6667500"/>
            <a:ext cx="4033838" cy="350838"/>
          </a:xfrm>
          <a:prstGeom prst="rect">
            <a:avLst/>
          </a:prstGeom>
        </p:spPr>
        <p:txBody>
          <a:bodyPr vert="horz" lIns="91440" tIns="45720" rIns="91440" bIns="45720" rtlCol="0" anchor="b"/>
          <a:lstStyle>
            <a:lvl1pPr algn="r">
              <a:defRPr sz="1200"/>
            </a:lvl1pPr>
          </a:lstStyle>
          <a:p>
            <a:fld id="{01A68BC3-F2DA-45A6-93F5-8AC36DEFFCC4}" type="slidenum">
              <a:rPr lang="en-US" smtClean="0"/>
              <a:t>‹#›</a:t>
            </a:fld>
            <a:endParaRPr lang="en-US" dirty="0"/>
          </a:p>
        </p:txBody>
      </p:sp>
    </p:spTree>
    <p:extLst>
      <p:ext uri="{BB962C8B-B14F-4D97-AF65-F5344CB8AC3E}">
        <p14:creationId xmlns:p14="http://schemas.microsoft.com/office/powerpoint/2010/main" val="282438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6</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15</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16</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17</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18</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19</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20</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21</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22</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23</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24</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7</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25</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26</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27</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28</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29</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30</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31</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32</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33</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34</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8</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35</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36</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37</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38</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39</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40</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41</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42</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43</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44</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9</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45</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46</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10</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11</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12</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13</a:t>
            </a:fld>
            <a:endParaRPr lang="en-US" dirty="0"/>
          </a:p>
        </p:txBody>
      </p:sp>
    </p:spTree>
    <p:extLst>
      <p:ext uri="{BB962C8B-B14F-4D97-AF65-F5344CB8AC3E}">
        <p14:creationId xmlns:p14="http://schemas.microsoft.com/office/powerpoint/2010/main" val="421255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A68BC3-F2DA-45A6-93F5-8AC36DEFFCC4}" type="slidenum">
              <a:rPr lang="en-US" smtClean="0"/>
              <a:t>14</a:t>
            </a:fld>
            <a:endParaRPr lang="en-US" dirty="0"/>
          </a:p>
        </p:txBody>
      </p:sp>
    </p:spTree>
    <p:extLst>
      <p:ext uri="{BB962C8B-B14F-4D97-AF65-F5344CB8AC3E}">
        <p14:creationId xmlns:p14="http://schemas.microsoft.com/office/powerpoint/2010/main" val="421255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3045318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867759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3564597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428628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376729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3228432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2202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1339293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2912058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229649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72A15-049B-44E9-B18D-494A356370B2}" type="datetimeFigureOut">
              <a:rPr lang="en-US" smtClean="0"/>
              <a:t>5/14/2012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86C8B9-A8A6-466E-AC87-DA11FB6E99B2}" type="slidenum">
              <a:rPr lang="en-US" smtClean="0"/>
              <a:t>‹#›</a:t>
            </a:fld>
            <a:endParaRPr lang="en-US" dirty="0"/>
          </a:p>
        </p:txBody>
      </p:sp>
    </p:spTree>
    <p:extLst>
      <p:ext uri="{BB962C8B-B14F-4D97-AF65-F5344CB8AC3E}">
        <p14:creationId xmlns:p14="http://schemas.microsoft.com/office/powerpoint/2010/main" val="28525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72A15-049B-44E9-B18D-494A356370B2}" type="datetimeFigureOut">
              <a:rPr lang="en-US" smtClean="0"/>
              <a:t>5/14/2012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6C8B9-A8A6-466E-AC87-DA11FB6E99B2}" type="slidenum">
              <a:rPr lang="en-US" smtClean="0"/>
              <a:t>‹#›</a:t>
            </a:fld>
            <a:endParaRPr lang="en-US" dirty="0"/>
          </a:p>
        </p:txBody>
      </p:sp>
    </p:spTree>
    <p:extLst>
      <p:ext uri="{BB962C8B-B14F-4D97-AF65-F5344CB8AC3E}">
        <p14:creationId xmlns:p14="http://schemas.microsoft.com/office/powerpoint/2010/main" val="166242834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9041" y="743527"/>
            <a:ext cx="5943600" cy="5334000"/>
          </a:xfrm>
        </p:spPr>
        <p:txBody>
          <a:bodyPr>
            <a:noAutofit/>
          </a:bodyPr>
          <a:lstStyle/>
          <a:p>
            <a:r>
              <a:rPr lang="en-US" sz="4000" b="1" dirty="0">
                <a:solidFill>
                  <a:schemeClr val="tx1"/>
                </a:solidFill>
                <a:latin typeface="Palatino Linotype" pitchFamily="18" charset="0"/>
                <a:cs typeface="Arial" pitchFamily="34" charset="0"/>
              </a:rPr>
              <a:t>Around the Horn: </a:t>
            </a:r>
            <a:endParaRPr lang="en-US" sz="4000" b="1" dirty="0" smtClean="0">
              <a:solidFill>
                <a:schemeClr val="tx1"/>
              </a:solidFill>
              <a:latin typeface="Palatino Linotype" pitchFamily="18" charset="0"/>
              <a:cs typeface="Arial" pitchFamily="34" charset="0"/>
            </a:endParaRPr>
          </a:p>
          <a:p>
            <a:r>
              <a:rPr lang="en-US" sz="4000" b="1" dirty="0" smtClean="0">
                <a:solidFill>
                  <a:schemeClr val="tx1"/>
                </a:solidFill>
                <a:latin typeface="Palatino Linotype" pitchFamily="18" charset="0"/>
                <a:cs typeface="Arial" pitchFamily="34" charset="0"/>
              </a:rPr>
              <a:t>How </a:t>
            </a:r>
            <a:r>
              <a:rPr lang="en-US" sz="4000" b="1" dirty="0">
                <a:solidFill>
                  <a:schemeClr val="tx1"/>
                </a:solidFill>
                <a:latin typeface="Palatino Linotype" pitchFamily="18" charset="0"/>
                <a:cs typeface="Arial" pitchFamily="34" charset="0"/>
              </a:rPr>
              <a:t>the UF </a:t>
            </a:r>
            <a:r>
              <a:rPr lang="en-US" sz="4000" b="1" dirty="0" smtClean="0">
                <a:solidFill>
                  <a:schemeClr val="tx1"/>
                </a:solidFill>
                <a:latin typeface="Palatino Linotype" pitchFamily="18" charset="0"/>
                <a:cs typeface="Arial" pitchFamily="34" charset="0"/>
              </a:rPr>
              <a:t>Successfully </a:t>
            </a:r>
          </a:p>
          <a:p>
            <a:r>
              <a:rPr lang="en-US" sz="4000" b="1" dirty="0" smtClean="0">
                <a:solidFill>
                  <a:schemeClr val="tx1"/>
                </a:solidFill>
                <a:latin typeface="Palatino Linotype" pitchFamily="18" charset="0"/>
                <a:cs typeface="Arial" pitchFamily="34" charset="0"/>
              </a:rPr>
              <a:t>Fielded </a:t>
            </a:r>
            <a:r>
              <a:rPr lang="en-US" sz="4000" b="1" dirty="0">
                <a:solidFill>
                  <a:schemeClr val="tx1"/>
                </a:solidFill>
                <a:latin typeface="Palatino Linotype" pitchFamily="18" charset="0"/>
                <a:cs typeface="Arial" pitchFamily="34" charset="0"/>
              </a:rPr>
              <a:t>a Team </a:t>
            </a:r>
            <a:endParaRPr lang="en-US" sz="4000" b="1" dirty="0" smtClean="0">
              <a:solidFill>
                <a:schemeClr val="tx1"/>
              </a:solidFill>
              <a:latin typeface="Palatino Linotype" pitchFamily="18" charset="0"/>
              <a:cs typeface="Arial" pitchFamily="34" charset="0"/>
            </a:endParaRPr>
          </a:p>
          <a:p>
            <a:r>
              <a:rPr lang="en-US" sz="4000" b="1" dirty="0" smtClean="0">
                <a:solidFill>
                  <a:schemeClr val="tx1"/>
                </a:solidFill>
                <a:latin typeface="Palatino Linotype" pitchFamily="18" charset="0"/>
                <a:cs typeface="Arial" pitchFamily="34" charset="0"/>
              </a:rPr>
              <a:t>that </a:t>
            </a:r>
            <a:r>
              <a:rPr lang="en-US" sz="4000" b="1" dirty="0">
                <a:solidFill>
                  <a:schemeClr val="tx1"/>
                </a:solidFill>
                <a:latin typeface="Palatino Linotype" pitchFamily="18" charset="0"/>
                <a:cs typeface="Arial" pitchFamily="34" charset="0"/>
              </a:rPr>
              <a:t>Integrates </a:t>
            </a:r>
            <a:endParaRPr lang="en-US" sz="4000" b="1" dirty="0" smtClean="0">
              <a:solidFill>
                <a:schemeClr val="tx1"/>
              </a:solidFill>
              <a:latin typeface="Palatino Linotype" pitchFamily="18" charset="0"/>
              <a:cs typeface="Arial" pitchFamily="34" charset="0"/>
            </a:endParaRPr>
          </a:p>
          <a:p>
            <a:r>
              <a:rPr lang="en-US" sz="4000" b="1" dirty="0" smtClean="0">
                <a:solidFill>
                  <a:schemeClr val="tx1"/>
                </a:solidFill>
                <a:latin typeface="Palatino Linotype" pitchFamily="18" charset="0"/>
                <a:cs typeface="Arial" pitchFamily="34" charset="0"/>
              </a:rPr>
              <a:t>Health </a:t>
            </a:r>
            <a:r>
              <a:rPr lang="en-US" sz="4000" b="1" dirty="0">
                <a:solidFill>
                  <a:schemeClr val="tx1"/>
                </a:solidFill>
                <a:latin typeface="Palatino Linotype" pitchFamily="18" charset="0"/>
                <a:cs typeface="Arial" pitchFamily="34" charset="0"/>
              </a:rPr>
              <a:t>Science and University Libraries</a:t>
            </a:r>
            <a:endParaRPr lang="en-US" sz="4000" dirty="0">
              <a:solidFill>
                <a:schemeClr val="tx1"/>
              </a:solidFill>
              <a:latin typeface="Palatino Linotype" pitchFamily="18" charset="0"/>
              <a:cs typeface="Arial" pitchFamily="34" charset="0"/>
            </a:endParaRPr>
          </a:p>
          <a:p>
            <a:endParaRPr lang="en-US" sz="4400" dirty="0">
              <a:solidFill>
                <a:schemeClr val="tx1"/>
              </a:solidFill>
              <a:latin typeface="Arial" pitchFamily="34" charset="0"/>
              <a:cs typeface="Arial" pitchFamily="34" charset="0"/>
            </a:endParaRPr>
          </a:p>
        </p:txBody>
      </p:sp>
      <p:sp>
        <p:nvSpPr>
          <p:cNvPr id="2" name="Rectangle 1"/>
          <p:cNvSpPr/>
          <p:nvPr/>
        </p:nvSpPr>
        <p:spPr>
          <a:xfrm>
            <a:off x="304800" y="228600"/>
            <a:ext cx="2895600" cy="6400800"/>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rotWithShape="1">
          <a:blip r:embed="rId2" cstate="print">
            <a:clrChange>
              <a:clrFrom>
                <a:srgbClr val="6B635D"/>
              </a:clrFrom>
              <a:clrTo>
                <a:srgbClr val="6B635D">
                  <a:alpha val="0"/>
                </a:srgbClr>
              </a:clrTo>
            </a:clrChange>
            <a:extLst>
              <a:ext uri="{28A0092B-C50C-407E-A947-70E740481C1C}">
                <a14:useLocalDpi xmlns:a14="http://schemas.microsoft.com/office/drawing/2010/main" val="0"/>
              </a:ext>
            </a:extLst>
          </a:blip>
          <a:srcRect l="8595" t="17159" r="10835" b="15577"/>
          <a:stretch/>
        </p:blipFill>
        <p:spPr>
          <a:xfrm>
            <a:off x="486397" y="3886200"/>
            <a:ext cx="2714003" cy="2191327"/>
          </a:xfrm>
          <a:prstGeom prst="rect">
            <a:avLst/>
          </a:prstGeom>
        </p:spPr>
      </p:pic>
      <p:sp>
        <p:nvSpPr>
          <p:cNvPr id="5" name="Rectangle 4"/>
          <p:cNvSpPr/>
          <p:nvPr/>
        </p:nvSpPr>
        <p:spPr>
          <a:xfrm>
            <a:off x="2819400" y="4267200"/>
            <a:ext cx="304800" cy="1905000"/>
          </a:xfrm>
          <a:prstGeom prst="rect">
            <a:avLst/>
          </a:prstGeom>
          <a:solidFill>
            <a:srgbClr val="0033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3762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2286000"/>
            <a:ext cx="8458200" cy="2514600"/>
          </a:xfrm>
        </p:spPr>
        <p:txBody>
          <a:bodyPr>
            <a:noAutofit/>
          </a:bodyPr>
          <a:lstStyle/>
          <a:p>
            <a:pPr algn="l"/>
            <a:r>
              <a:rPr lang="en-US" sz="2800" dirty="0" smtClean="0">
                <a:latin typeface="Palatino Linotype" pitchFamily="18" charset="0"/>
              </a:rPr>
              <a:t>October 2008, Dean and HSCL Director agreed to work on an integration proposal to jointly submit to the Provost that would allow the HSCL retain autonomy in regard to servicing its customers’ needs.</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662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990600"/>
            <a:ext cx="8534400" cy="5867400"/>
          </a:xfrm>
        </p:spPr>
        <p:txBody>
          <a:bodyPr>
            <a:noAutofit/>
          </a:bodyPr>
          <a:lstStyle/>
          <a:p>
            <a:pPr algn="l"/>
            <a:r>
              <a:rPr lang="en-US" sz="2400" dirty="0" smtClean="0">
                <a:latin typeface="Palatino Linotype" pitchFamily="18" charset="0"/>
              </a:rPr>
              <a:t>On January 21, 2009, employees of the Smathers and HSCL libraries were enlisted to Integration working groups:</a:t>
            </a:r>
          </a:p>
          <a:p>
            <a:pPr algn="l"/>
            <a:endParaRPr lang="en-US" sz="1200" dirty="0" smtClean="0">
              <a:latin typeface="Palatino Linotype" pitchFamily="18" charset="0"/>
            </a:endParaRPr>
          </a:p>
          <a:p>
            <a:pPr marL="914400" lvl="1" indent="-457200" algn="l">
              <a:buFont typeface="Arial" pitchFamily="34" charset="0"/>
              <a:buChar char="•"/>
            </a:pPr>
            <a:r>
              <a:rPr lang="en-US" sz="2400" dirty="0" smtClean="0">
                <a:latin typeface="Palatino Linotype" pitchFamily="18" charset="0"/>
              </a:rPr>
              <a:t>Administrative Services (Human Resources and Financial Services)</a:t>
            </a:r>
          </a:p>
          <a:p>
            <a:pPr marL="914400" lvl="1" indent="-457200" algn="l">
              <a:buFont typeface="Arial" pitchFamily="34" charset="0"/>
              <a:buChar char="•"/>
            </a:pPr>
            <a:r>
              <a:rPr lang="en-US" sz="2400" dirty="0" smtClean="0">
                <a:latin typeface="Palatino Linotype" pitchFamily="18" charset="0"/>
              </a:rPr>
              <a:t>Access Support (ILL, Circulation, Library-Wide Policies)</a:t>
            </a:r>
          </a:p>
          <a:p>
            <a:pPr marL="914400" lvl="1" indent="-457200" algn="l">
              <a:buFont typeface="Arial" pitchFamily="34" charset="0"/>
              <a:buChar char="•"/>
            </a:pPr>
            <a:r>
              <a:rPr lang="en-US" sz="2400" dirty="0" smtClean="0">
                <a:latin typeface="Palatino Linotype" pitchFamily="18" charset="0"/>
              </a:rPr>
              <a:t>Budget Preparation</a:t>
            </a:r>
          </a:p>
          <a:p>
            <a:pPr marL="914400" lvl="1" indent="-457200" algn="l">
              <a:buFont typeface="Arial" pitchFamily="34" charset="0"/>
              <a:buChar char="•"/>
            </a:pPr>
            <a:r>
              <a:rPr lang="en-US" sz="2400" dirty="0" smtClean="0">
                <a:latin typeface="Palatino Linotype" pitchFamily="18" charset="0"/>
              </a:rPr>
              <a:t>Development (Grants, PR)</a:t>
            </a:r>
          </a:p>
          <a:p>
            <a:pPr marL="914400" lvl="1" indent="-457200" algn="l">
              <a:buFont typeface="Arial" pitchFamily="34" charset="0"/>
              <a:buChar char="•"/>
            </a:pPr>
            <a:r>
              <a:rPr lang="en-US" sz="2400" dirty="0" smtClean="0">
                <a:latin typeface="Palatino Linotype" pitchFamily="18" charset="0"/>
              </a:rPr>
              <a:t>Digital Services/Institutional Repositories</a:t>
            </a:r>
          </a:p>
          <a:p>
            <a:pPr marL="914400" lvl="1" indent="-457200" algn="l">
              <a:buFont typeface="Arial" pitchFamily="34" charset="0"/>
              <a:buChar char="•"/>
            </a:pPr>
            <a:r>
              <a:rPr lang="en-US" sz="2400" dirty="0" smtClean="0">
                <a:latin typeface="Palatino Linotype" pitchFamily="18" charset="0"/>
              </a:rPr>
              <a:t>Facilities</a:t>
            </a:r>
          </a:p>
          <a:p>
            <a:pPr marL="914400" lvl="1" indent="-457200" algn="l">
              <a:buFont typeface="Arial" pitchFamily="34" charset="0"/>
              <a:buChar char="•"/>
            </a:pPr>
            <a:r>
              <a:rPr lang="en-US" sz="2400" dirty="0" smtClean="0">
                <a:latin typeface="Palatino Linotype" pitchFamily="18" charset="0"/>
              </a:rPr>
              <a:t>Public Services/Collections Management</a:t>
            </a:r>
          </a:p>
          <a:p>
            <a:pPr marL="914400" lvl="1" indent="-457200" algn="l">
              <a:buFont typeface="Arial" pitchFamily="34" charset="0"/>
              <a:buChar char="•"/>
            </a:pPr>
            <a:r>
              <a:rPr lang="en-US" sz="2400" dirty="0" smtClean="0">
                <a:latin typeface="Palatino Linotype" pitchFamily="18" charset="0"/>
              </a:rPr>
              <a:t>Systems</a:t>
            </a:r>
          </a:p>
          <a:p>
            <a:pPr marL="914400" lvl="1" indent="-457200" algn="l">
              <a:buFont typeface="Arial" pitchFamily="34" charset="0"/>
              <a:buChar char="•"/>
            </a:pPr>
            <a:r>
              <a:rPr lang="en-US" sz="2400" dirty="0" smtClean="0">
                <a:latin typeface="Palatino Linotype" pitchFamily="18" charset="0"/>
              </a:rPr>
              <a:t>Technical Services</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953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524000"/>
            <a:ext cx="8534400" cy="4800600"/>
          </a:xfrm>
        </p:spPr>
        <p:txBody>
          <a:bodyPr>
            <a:noAutofit/>
          </a:bodyPr>
          <a:lstStyle/>
          <a:p>
            <a:pPr algn="l"/>
            <a:r>
              <a:rPr lang="en-US" sz="2800" dirty="0" smtClean="0">
                <a:latin typeface="Palatino Linotype" pitchFamily="18" charset="0"/>
              </a:rPr>
              <a:t>Asked to look at common functions and services in the two library systems and identify possible efficiencies; and also identify policies to be harmonized or new procedures that will need to be developed.</a:t>
            </a:r>
          </a:p>
          <a:p>
            <a:pPr algn="l"/>
            <a:endParaRPr lang="en-US" sz="2800" dirty="0" smtClean="0">
              <a:latin typeface="Palatino Linotype" pitchFamily="18" charset="0"/>
            </a:endParaRPr>
          </a:p>
          <a:p>
            <a:pPr algn="l"/>
            <a:r>
              <a:rPr lang="en-US" sz="2800" dirty="0" smtClean="0">
                <a:latin typeface="Palatino Linotype" pitchFamily="18" charset="0"/>
              </a:rPr>
              <a:t>The recommendations of the Work Groups were to be used by the Dean and Director for the consolidated integration plan as a basis for implementation of the integration.</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1594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524000"/>
            <a:ext cx="8534400" cy="4800600"/>
          </a:xfrm>
        </p:spPr>
        <p:txBody>
          <a:bodyPr>
            <a:noAutofit/>
          </a:bodyPr>
          <a:lstStyle/>
          <a:p>
            <a:pPr algn="l"/>
            <a:r>
              <a:rPr lang="en-US" sz="2800" dirty="0" smtClean="0">
                <a:latin typeface="Palatino Linotype" pitchFamily="18" charset="0"/>
              </a:rPr>
              <a:t>Conceptually:</a:t>
            </a:r>
          </a:p>
          <a:p>
            <a:pPr algn="l"/>
            <a:r>
              <a:rPr lang="en-US" sz="2800" dirty="0" smtClean="0">
                <a:latin typeface="Palatino Linotype" pitchFamily="18" charset="0"/>
              </a:rPr>
              <a:t>The overriding goal of the HSCL – Smathers integration was to ensure that services to our users were not compromised and it was hoped that work efficiencies and service quality would improve.</a:t>
            </a:r>
          </a:p>
          <a:p>
            <a:pPr algn="l"/>
            <a:endParaRPr lang="en-US" sz="2800" dirty="0" smtClean="0">
              <a:latin typeface="Palatino Linotype" pitchFamily="18" charset="0"/>
            </a:endParaRPr>
          </a:p>
          <a:p>
            <a:pPr algn="l"/>
            <a:r>
              <a:rPr lang="en-US" sz="2800" dirty="0" smtClean="0">
                <a:latin typeface="Palatino Linotype" pitchFamily="18" charset="0"/>
              </a:rPr>
              <a:t>A report from each work group was submitted by February 25th. </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707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524000"/>
            <a:ext cx="8534400" cy="4800600"/>
          </a:xfrm>
        </p:spPr>
        <p:txBody>
          <a:bodyPr>
            <a:noAutofit/>
          </a:bodyPr>
          <a:lstStyle/>
          <a:p>
            <a:pPr algn="l"/>
            <a:r>
              <a:rPr lang="en-US" sz="2800" dirty="0" smtClean="0">
                <a:latin typeface="Palatino Linotype" pitchFamily="18" charset="0"/>
              </a:rPr>
              <a:t>Working Group </a:t>
            </a:r>
            <a:r>
              <a:rPr lang="en-US" sz="2800" dirty="0" smtClean="0">
                <a:latin typeface="Palatino Linotype" pitchFamily="18" charset="0"/>
              </a:rPr>
              <a:t>recommendations fell into 4 general categories:</a:t>
            </a:r>
          </a:p>
          <a:p>
            <a:pPr algn="l"/>
            <a:endParaRPr lang="en-US" sz="2800" dirty="0" smtClean="0">
              <a:latin typeface="Palatino Linotype" pitchFamily="18" charset="0"/>
            </a:endParaRPr>
          </a:p>
          <a:p>
            <a:pPr marL="914400" lvl="1" indent="-457200" algn="l">
              <a:buFont typeface="Arial" pitchFamily="34" charset="0"/>
              <a:buChar char="•"/>
            </a:pPr>
            <a:r>
              <a:rPr lang="en-US" dirty="0" smtClean="0">
                <a:latin typeface="Palatino Linotype" pitchFamily="18" charset="0"/>
              </a:rPr>
              <a:t>Fully Integrate</a:t>
            </a:r>
          </a:p>
          <a:p>
            <a:pPr marL="914400" lvl="1" indent="-457200" algn="l">
              <a:buFont typeface="Arial" pitchFamily="34" charset="0"/>
              <a:buChar char="•"/>
            </a:pPr>
            <a:r>
              <a:rPr lang="en-US" dirty="0" smtClean="0">
                <a:latin typeface="Palatino Linotype" pitchFamily="18" charset="0"/>
              </a:rPr>
              <a:t>New support for HSCL</a:t>
            </a:r>
          </a:p>
          <a:p>
            <a:pPr marL="914400" lvl="1" indent="-457200" algn="l">
              <a:buFont typeface="Arial" pitchFamily="34" charset="0"/>
              <a:buChar char="•"/>
            </a:pPr>
            <a:r>
              <a:rPr lang="en-US" dirty="0" smtClean="0">
                <a:latin typeface="Palatino Linotype" pitchFamily="18" charset="0"/>
              </a:rPr>
              <a:t>More integrated decision making and communications</a:t>
            </a:r>
          </a:p>
          <a:p>
            <a:pPr marL="914400" lvl="1" indent="-457200" algn="l">
              <a:buFont typeface="Arial" pitchFamily="34" charset="0"/>
              <a:buChar char="•"/>
            </a:pPr>
            <a:r>
              <a:rPr lang="en-US" dirty="0" smtClean="0">
                <a:latin typeface="Palatino Linotype" pitchFamily="18" charset="0"/>
              </a:rPr>
              <a:t>No Integration</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8923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2209800"/>
            <a:ext cx="8534400" cy="3048000"/>
          </a:xfrm>
        </p:spPr>
        <p:txBody>
          <a:bodyPr>
            <a:noAutofit/>
          </a:bodyPr>
          <a:lstStyle/>
          <a:p>
            <a:pPr algn="l"/>
            <a:r>
              <a:rPr lang="en-US" sz="2800" dirty="0" smtClean="0">
                <a:latin typeface="Palatino Linotype" pitchFamily="18" charset="0"/>
              </a:rPr>
              <a:t>Fully Integrate:</a:t>
            </a:r>
          </a:p>
          <a:p>
            <a:pPr algn="l"/>
            <a:endParaRPr lang="en-US" sz="2800" dirty="0" smtClean="0">
              <a:latin typeface="Palatino Linotype" pitchFamily="18" charset="0"/>
            </a:endParaRPr>
          </a:p>
          <a:p>
            <a:pPr marL="457200" indent="-457200" algn="l">
              <a:buFont typeface="Arial" pitchFamily="34" charset="0"/>
              <a:buChar char="•"/>
            </a:pPr>
            <a:r>
              <a:rPr lang="en-US" sz="2800" dirty="0" smtClean="0">
                <a:latin typeface="Palatino Linotype" pitchFamily="18" charset="0"/>
              </a:rPr>
              <a:t>Administrative Services (Human Resources and Financial Services)</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736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2209800"/>
            <a:ext cx="8534400" cy="3048000"/>
          </a:xfrm>
        </p:spPr>
        <p:txBody>
          <a:bodyPr>
            <a:noAutofit/>
          </a:bodyPr>
          <a:lstStyle/>
          <a:p>
            <a:pPr algn="l"/>
            <a:r>
              <a:rPr lang="en-US" sz="2800" dirty="0" smtClean="0">
                <a:latin typeface="Palatino Linotype" pitchFamily="18" charset="0"/>
              </a:rPr>
              <a:t>New support for HSCL:</a:t>
            </a:r>
          </a:p>
          <a:p>
            <a:pPr algn="l"/>
            <a:endParaRPr lang="en-US" sz="2800" dirty="0" smtClean="0">
              <a:latin typeface="Palatino Linotype" pitchFamily="18" charset="0"/>
            </a:endParaRPr>
          </a:p>
          <a:p>
            <a:pPr marL="457200" indent="-457200" algn="l">
              <a:buFont typeface="Arial" pitchFamily="34" charset="0"/>
              <a:buChar char="•"/>
            </a:pPr>
            <a:r>
              <a:rPr lang="en-US" sz="2800" dirty="0" smtClean="0">
                <a:latin typeface="Palatino Linotype" pitchFamily="18" charset="0"/>
              </a:rPr>
              <a:t>Development (Grants, PR)</a:t>
            </a:r>
          </a:p>
          <a:p>
            <a:pPr marL="457200" indent="-457200" algn="l">
              <a:buFont typeface="Arial" pitchFamily="34" charset="0"/>
              <a:buChar char="•"/>
            </a:pPr>
            <a:r>
              <a:rPr lang="en-US" sz="2800" dirty="0" smtClean="0">
                <a:latin typeface="Palatino Linotype" pitchFamily="18" charset="0"/>
              </a:rPr>
              <a:t>Digital Services/Institutional Repositories</a:t>
            </a:r>
          </a:p>
          <a:p>
            <a:pPr marL="457200" indent="-457200" algn="l">
              <a:buFont typeface="Arial" pitchFamily="34" charset="0"/>
              <a:buChar char="•"/>
            </a:pPr>
            <a:r>
              <a:rPr lang="en-US" sz="2800" dirty="0" smtClean="0">
                <a:latin typeface="Palatino Linotype" pitchFamily="18" charset="0"/>
              </a:rPr>
              <a:t>Facilities</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09779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905000"/>
            <a:ext cx="8534400" cy="3581400"/>
          </a:xfrm>
        </p:spPr>
        <p:txBody>
          <a:bodyPr>
            <a:noAutofit/>
          </a:bodyPr>
          <a:lstStyle/>
          <a:p>
            <a:pPr algn="l"/>
            <a:r>
              <a:rPr lang="en-US" sz="2800" dirty="0" smtClean="0">
                <a:latin typeface="Palatino Linotype" pitchFamily="18" charset="0"/>
              </a:rPr>
              <a:t>More integrated decision making and communications:</a:t>
            </a:r>
          </a:p>
          <a:p>
            <a:pPr algn="l"/>
            <a:endParaRPr lang="en-US" sz="2800" dirty="0" smtClean="0">
              <a:latin typeface="Palatino Linotype" pitchFamily="18" charset="0"/>
            </a:endParaRPr>
          </a:p>
          <a:p>
            <a:pPr marL="457200" indent="-457200" algn="l">
              <a:buFont typeface="Arial" pitchFamily="34" charset="0"/>
              <a:buChar char="•"/>
            </a:pPr>
            <a:r>
              <a:rPr lang="en-US" sz="2800" dirty="0" smtClean="0">
                <a:latin typeface="Palatino Linotype" pitchFamily="18" charset="0"/>
              </a:rPr>
              <a:t>Access Support (ILL, Circulation, Library-Wide Policies)</a:t>
            </a:r>
          </a:p>
          <a:p>
            <a:pPr marL="457200" indent="-457200" algn="l">
              <a:buFont typeface="Arial" pitchFamily="34" charset="0"/>
              <a:buChar char="•"/>
            </a:pPr>
            <a:r>
              <a:rPr lang="en-US" sz="2800" dirty="0" smtClean="0">
                <a:latin typeface="Palatino Linotype" pitchFamily="18" charset="0"/>
              </a:rPr>
              <a:t>Public Services/Collections Management</a:t>
            </a:r>
          </a:p>
          <a:p>
            <a:pPr marL="457200" indent="-457200" algn="l">
              <a:buFont typeface="Arial" pitchFamily="34" charset="0"/>
              <a:buChar char="•"/>
            </a:pPr>
            <a:r>
              <a:rPr lang="en-US" sz="2800" dirty="0" smtClean="0">
                <a:latin typeface="Palatino Linotype" pitchFamily="18" charset="0"/>
              </a:rPr>
              <a:t>Technical Services</a:t>
            </a:r>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0541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2209800"/>
            <a:ext cx="8534400" cy="3048000"/>
          </a:xfrm>
        </p:spPr>
        <p:txBody>
          <a:bodyPr>
            <a:noAutofit/>
          </a:bodyPr>
          <a:lstStyle/>
          <a:p>
            <a:pPr algn="l"/>
            <a:r>
              <a:rPr lang="en-US" sz="2800" dirty="0" smtClean="0">
                <a:latin typeface="Palatino Linotype" pitchFamily="18" charset="0"/>
              </a:rPr>
              <a:t>No Integration:</a:t>
            </a:r>
          </a:p>
          <a:p>
            <a:pPr algn="l"/>
            <a:endParaRPr lang="en-US" sz="2800" dirty="0" smtClean="0">
              <a:latin typeface="Palatino Linotype" pitchFamily="18" charset="0"/>
            </a:endParaRPr>
          </a:p>
          <a:p>
            <a:pPr marL="457200" indent="-457200" algn="l">
              <a:buFont typeface="Arial" pitchFamily="34" charset="0"/>
              <a:buChar char="•"/>
            </a:pPr>
            <a:r>
              <a:rPr lang="en-US" sz="2800" dirty="0" smtClean="0">
                <a:latin typeface="Palatino Linotype" pitchFamily="18" charset="0"/>
              </a:rPr>
              <a:t>Systems (IT)</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136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981200"/>
            <a:ext cx="8534400" cy="3048000"/>
          </a:xfrm>
        </p:spPr>
        <p:txBody>
          <a:bodyPr>
            <a:noAutofit/>
          </a:bodyPr>
          <a:lstStyle/>
          <a:p>
            <a:pPr algn="l"/>
            <a:r>
              <a:rPr lang="en-US" sz="2800" dirty="0" smtClean="0">
                <a:latin typeface="Palatino Linotype" pitchFamily="18" charset="0"/>
              </a:rPr>
              <a:t>In March 2009, Dean and Director, with input from other library staff, drafted the integration proposal to present to the Provost.  The report covered:</a:t>
            </a:r>
          </a:p>
          <a:p>
            <a:pPr algn="l"/>
            <a:endParaRPr lang="en-US" sz="2800" dirty="0" smtClean="0">
              <a:latin typeface="Palatino Linotype" pitchFamily="18" charset="0"/>
            </a:endParaRPr>
          </a:p>
          <a:p>
            <a:pPr algn="l"/>
            <a:r>
              <a:rPr lang="en-US" sz="2800" dirty="0" smtClean="0">
                <a:latin typeface="Palatino Linotype" pitchFamily="18" charset="0"/>
              </a:rPr>
              <a:t>• Integration</a:t>
            </a:r>
          </a:p>
          <a:p>
            <a:pPr algn="l"/>
            <a:r>
              <a:rPr lang="en-US" sz="2800" dirty="0" smtClean="0">
                <a:latin typeface="Palatino Linotype" pitchFamily="18" charset="0"/>
              </a:rPr>
              <a:t>• Appropriate Funding for HSCL</a:t>
            </a:r>
          </a:p>
          <a:p>
            <a:pPr algn="l"/>
            <a:r>
              <a:rPr lang="en-US" sz="2800" dirty="0" smtClean="0">
                <a:latin typeface="Palatino Linotype" pitchFamily="18" charset="0"/>
              </a:rPr>
              <a:t>• HSCL Renovation</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832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0"/>
            <a:ext cx="8382000" cy="3886200"/>
          </a:xfrm>
        </p:spPr>
        <p:txBody>
          <a:bodyPr>
            <a:noAutofit/>
          </a:bodyPr>
          <a:lstStyle/>
          <a:p>
            <a:r>
              <a:rPr lang="en-US" sz="1800" u="sng" dirty="0" smtClean="0">
                <a:latin typeface="Palatino Linotype" pitchFamily="18" charset="0"/>
              </a:rPr>
              <a:t>Brian W. Keith </a:t>
            </a:r>
          </a:p>
          <a:p>
            <a:r>
              <a:rPr lang="en-US" sz="1800" dirty="0" smtClean="0">
                <a:latin typeface="Palatino Linotype" pitchFamily="18" charset="0"/>
              </a:rPr>
              <a:t>Associate Dean, Administration and Faculty Affairs, </a:t>
            </a:r>
          </a:p>
          <a:p>
            <a:r>
              <a:rPr lang="en-US" sz="1800" dirty="0" smtClean="0">
                <a:latin typeface="Palatino Linotype" pitchFamily="18" charset="0"/>
              </a:rPr>
              <a:t>George A. Smathers Libraries</a:t>
            </a:r>
          </a:p>
          <a:p>
            <a:endParaRPr lang="en-US" sz="1800" dirty="0" smtClean="0">
              <a:latin typeface="Palatino Linotype" pitchFamily="18" charset="0"/>
            </a:endParaRPr>
          </a:p>
          <a:p>
            <a:r>
              <a:rPr lang="en-US" sz="1800" u="sng" dirty="0" smtClean="0">
                <a:latin typeface="Palatino Linotype" pitchFamily="18" charset="0"/>
              </a:rPr>
              <a:t>Cecilia Botero</a:t>
            </a:r>
          </a:p>
          <a:p>
            <a:r>
              <a:rPr lang="en-US" sz="1800" dirty="0" smtClean="0">
                <a:latin typeface="Palatino Linotype" pitchFamily="18" charset="0"/>
              </a:rPr>
              <a:t>Associate Dean </a:t>
            </a:r>
            <a:r>
              <a:rPr lang="en-US" sz="1800" dirty="0">
                <a:latin typeface="Palatino Linotype" pitchFamily="18" charset="0"/>
              </a:rPr>
              <a:t>of the George A. Smathers Libraries and</a:t>
            </a:r>
          </a:p>
          <a:p>
            <a:r>
              <a:rPr lang="en-US" sz="1800" dirty="0" smtClean="0">
                <a:latin typeface="Palatino Linotype" pitchFamily="18" charset="0"/>
              </a:rPr>
              <a:t>Director </a:t>
            </a:r>
            <a:r>
              <a:rPr lang="en-US" sz="1800" dirty="0">
                <a:latin typeface="Palatino Linotype" pitchFamily="18" charset="0"/>
              </a:rPr>
              <a:t>of the Health Science Center Libraries</a:t>
            </a:r>
          </a:p>
          <a:p>
            <a:endParaRPr lang="en-US" sz="1800" dirty="0" smtClean="0">
              <a:latin typeface="Palatino Linotype" pitchFamily="18" charset="0"/>
            </a:endParaRPr>
          </a:p>
          <a:p>
            <a:r>
              <a:rPr lang="en-US" sz="1800" u="sng" dirty="0">
                <a:latin typeface="Palatino Linotype" pitchFamily="18" charset="0"/>
              </a:rPr>
              <a:t>Michele R. </a:t>
            </a:r>
            <a:r>
              <a:rPr lang="en-US" sz="1800" u="sng" dirty="0" smtClean="0">
                <a:latin typeface="Palatino Linotype" pitchFamily="18" charset="0"/>
              </a:rPr>
              <a:t>Tennant</a:t>
            </a:r>
          </a:p>
          <a:p>
            <a:r>
              <a:rPr lang="en-US" sz="1800" dirty="0" smtClean="0">
                <a:latin typeface="Palatino Linotype" pitchFamily="18" charset="0"/>
              </a:rPr>
              <a:t>Assistant </a:t>
            </a:r>
            <a:r>
              <a:rPr lang="en-US" sz="1800" dirty="0" smtClean="0">
                <a:latin typeface="Palatino Linotype" pitchFamily="18" charset="0"/>
              </a:rPr>
              <a:t>Director, </a:t>
            </a:r>
            <a:r>
              <a:rPr lang="en-US" sz="1800" dirty="0">
                <a:latin typeface="Palatino Linotype" pitchFamily="18" charset="0"/>
              </a:rPr>
              <a:t>Biomedical and Health Information Services, </a:t>
            </a:r>
            <a:endParaRPr lang="en-US" sz="1800" dirty="0" smtClean="0">
              <a:latin typeface="Palatino Linotype" pitchFamily="18" charset="0"/>
            </a:endParaRPr>
          </a:p>
          <a:p>
            <a:r>
              <a:rPr lang="en-US" sz="1800" dirty="0" smtClean="0">
                <a:latin typeface="Palatino Linotype" pitchFamily="18" charset="0"/>
              </a:rPr>
              <a:t>Health </a:t>
            </a:r>
            <a:r>
              <a:rPr lang="en-US" sz="1800" dirty="0">
                <a:latin typeface="Palatino Linotype" pitchFamily="18" charset="0"/>
              </a:rPr>
              <a:t>Science Center Libraries</a:t>
            </a:r>
          </a:p>
          <a:p>
            <a:r>
              <a:rPr lang="en-US" sz="1800" dirty="0">
                <a:latin typeface="Palatino Linotype" pitchFamily="18" charset="0"/>
              </a:rPr>
              <a:t>Bioinformatics Librarian, UF Genetics Institute</a:t>
            </a:r>
            <a:endParaRPr lang="en-US" sz="1800" dirty="0" smtClean="0">
              <a:latin typeface="Palatino Linotype" pitchFamily="18" charset="0"/>
            </a:endParaRPr>
          </a:p>
        </p:txBody>
      </p:sp>
      <p:cxnSp>
        <p:nvCxnSpPr>
          <p:cNvPr id="4" name="Straight Connector 3"/>
          <p:cNvCxnSpPr/>
          <p:nvPr/>
        </p:nvCxnSpPr>
        <p:spPr>
          <a:xfrm>
            <a:off x="304800" y="6858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395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981200"/>
            <a:ext cx="8534400" cy="3048000"/>
          </a:xfrm>
        </p:spPr>
        <p:txBody>
          <a:bodyPr>
            <a:noAutofit/>
          </a:bodyPr>
          <a:lstStyle/>
          <a:p>
            <a:pPr algn="l"/>
            <a:r>
              <a:rPr lang="en-US" sz="2800" dirty="0" smtClean="0">
                <a:latin typeface="Palatino Linotype" pitchFamily="18" charset="0"/>
              </a:rPr>
              <a:t>As part of the Budget Preparation group, the Dean and Director had worked on the identification of critical funding needs at the HSCL and proposals for how to address these in order to improve services to HSCL patrons.</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06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981200"/>
            <a:ext cx="8534400" cy="3048000"/>
          </a:xfrm>
        </p:spPr>
        <p:txBody>
          <a:bodyPr>
            <a:noAutofit/>
          </a:bodyPr>
          <a:lstStyle/>
          <a:p>
            <a:pPr algn="l"/>
            <a:r>
              <a:rPr lang="en-US" sz="2800" dirty="0" smtClean="0">
                <a:latin typeface="Palatino Linotype" pitchFamily="18" charset="0"/>
              </a:rPr>
              <a:t>The report was posted on the internet and blog established for feedback from library employees and others on campus.</a:t>
            </a:r>
          </a:p>
          <a:p>
            <a:pPr algn="l"/>
            <a:endParaRPr lang="en-US" sz="2800" dirty="0" smtClean="0">
              <a:latin typeface="Palatino Linotype" pitchFamily="18" charset="0"/>
            </a:endParaRPr>
          </a:p>
          <a:p>
            <a:pPr algn="l"/>
            <a:r>
              <a:rPr lang="en-US" sz="2800" dirty="0" smtClean="0">
                <a:latin typeface="Palatino Linotype" pitchFamily="18" charset="0"/>
              </a:rPr>
              <a:t>The plan was approved by the Provost, with an effective integration date of July 1, 2009.</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403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Other Considerations</a:t>
            </a:r>
            <a:endParaRPr lang="en-US" sz="3600" dirty="0">
              <a:latin typeface="Palatino Linotype" pitchFamily="18" charset="0"/>
            </a:endParaRPr>
          </a:p>
        </p:txBody>
      </p:sp>
      <p:sp>
        <p:nvSpPr>
          <p:cNvPr id="3" name="Subtitle 2"/>
          <p:cNvSpPr>
            <a:spLocks noGrp="1"/>
          </p:cNvSpPr>
          <p:nvPr>
            <p:ph type="subTitle" idx="1"/>
          </p:nvPr>
        </p:nvSpPr>
        <p:spPr>
          <a:xfrm>
            <a:off x="304800" y="1981200"/>
            <a:ext cx="8534400" cy="3048000"/>
          </a:xfrm>
        </p:spPr>
        <p:txBody>
          <a:bodyPr>
            <a:noAutofit/>
          </a:bodyPr>
          <a:lstStyle/>
          <a:p>
            <a:pPr algn="l"/>
            <a:r>
              <a:rPr lang="en-US" sz="2800" dirty="0" smtClean="0">
                <a:latin typeface="Palatino Linotype" pitchFamily="18" charset="0"/>
              </a:rPr>
              <a:t>In February, 2009, current and possible HSCL representation on relevant governance, management, technical and advisory committees of the Smathers Libraries was reviewed by Dean and Director.</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813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Other Considerations</a:t>
            </a:r>
            <a:endParaRPr lang="en-US" sz="3600" dirty="0">
              <a:latin typeface="Palatino Linotype" pitchFamily="18" charset="0"/>
            </a:endParaRPr>
          </a:p>
        </p:txBody>
      </p:sp>
      <p:sp>
        <p:nvSpPr>
          <p:cNvPr id="3" name="Subtitle 2"/>
          <p:cNvSpPr>
            <a:spLocks noGrp="1"/>
          </p:cNvSpPr>
          <p:nvPr>
            <p:ph type="subTitle" idx="1"/>
          </p:nvPr>
        </p:nvSpPr>
        <p:spPr>
          <a:xfrm>
            <a:off x="304800" y="1143000"/>
            <a:ext cx="8534400" cy="5715000"/>
          </a:xfrm>
        </p:spPr>
        <p:txBody>
          <a:bodyPr>
            <a:noAutofit/>
          </a:bodyPr>
          <a:lstStyle/>
          <a:p>
            <a:pPr algn="l"/>
            <a:r>
              <a:rPr lang="en-US" sz="2800" dirty="0" smtClean="0">
                <a:latin typeface="Palatino Linotype" pitchFamily="18" charset="0"/>
              </a:rPr>
              <a:t>In the spring of 2009, UF experienced critical state budget cuts. </a:t>
            </a:r>
          </a:p>
          <a:p>
            <a:pPr algn="l"/>
            <a:endParaRPr lang="en-US" sz="2800" dirty="0" smtClean="0">
              <a:latin typeface="Palatino Linotype" pitchFamily="18" charset="0"/>
            </a:endParaRPr>
          </a:p>
          <a:p>
            <a:pPr algn="l"/>
            <a:r>
              <a:rPr lang="en-US" sz="2800" dirty="0" smtClean="0">
                <a:latin typeface="Palatino Linotype" pitchFamily="18" charset="0"/>
              </a:rPr>
              <a:t>The two systems engaged in a prolonged and detailed planning process in which prioritized areas, functions resources and positions for possible cuts were identified. </a:t>
            </a:r>
          </a:p>
          <a:p>
            <a:pPr algn="l"/>
            <a:endParaRPr lang="en-US" sz="2800" dirty="0" smtClean="0">
              <a:latin typeface="Palatino Linotype" pitchFamily="18" charset="0"/>
            </a:endParaRPr>
          </a:p>
          <a:p>
            <a:pPr algn="l"/>
            <a:r>
              <a:rPr lang="en-US" sz="2800" dirty="0" smtClean="0">
                <a:latin typeface="Palatino Linotype" pitchFamily="18" charset="0"/>
              </a:rPr>
              <a:t>As a deliberate result of these priorities established by Dean and Director, the Smathers Libraries absorbed these FY 09-10 cuts entirely, sparing the budget of the HSCL.</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485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Implementation</a:t>
            </a:r>
            <a:endParaRPr lang="en-US" sz="3600" dirty="0">
              <a:latin typeface="Palatino Linotype" pitchFamily="18" charset="0"/>
            </a:endParaRPr>
          </a:p>
        </p:txBody>
      </p:sp>
      <p:sp>
        <p:nvSpPr>
          <p:cNvPr id="3" name="Subtitle 2"/>
          <p:cNvSpPr>
            <a:spLocks noGrp="1"/>
          </p:cNvSpPr>
          <p:nvPr>
            <p:ph type="subTitle" idx="1"/>
          </p:nvPr>
        </p:nvSpPr>
        <p:spPr>
          <a:xfrm>
            <a:off x="304800" y="1905000"/>
            <a:ext cx="8534400" cy="3810000"/>
          </a:xfrm>
        </p:spPr>
        <p:txBody>
          <a:bodyPr>
            <a:noAutofit/>
          </a:bodyPr>
          <a:lstStyle/>
          <a:p>
            <a:pPr algn="l"/>
            <a:r>
              <a:rPr lang="en-US" sz="2800" dirty="0" smtClean="0">
                <a:latin typeface="Palatino Linotype" pitchFamily="18" charset="0"/>
              </a:rPr>
              <a:t>On July 1, the HSCL Director became Associate Dean and Director of the HSCL, reporting directly to the Dean of University Libraries who in turn reports to the Provost</a:t>
            </a:r>
          </a:p>
          <a:p>
            <a:pPr algn="l"/>
            <a:endParaRPr lang="en-US" sz="2800" dirty="0" smtClean="0">
              <a:latin typeface="Palatino Linotype" pitchFamily="18" charset="0"/>
            </a:endParaRPr>
          </a:p>
          <a:p>
            <a:pPr algn="l"/>
            <a:r>
              <a:rPr lang="en-US" sz="2800" dirty="0" smtClean="0">
                <a:latin typeface="Palatino Linotype" pitchFamily="18" charset="0"/>
              </a:rPr>
              <a:t>Director retained an non-reporting relationship with the VPHA</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094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Implementation</a:t>
            </a:r>
            <a:endParaRPr lang="en-US" sz="3600" dirty="0">
              <a:latin typeface="Palatino Linotype" pitchFamily="18" charset="0"/>
            </a:endParaRPr>
          </a:p>
        </p:txBody>
      </p:sp>
      <p:sp>
        <p:nvSpPr>
          <p:cNvPr id="3" name="Subtitle 2"/>
          <p:cNvSpPr>
            <a:spLocks noGrp="1"/>
          </p:cNvSpPr>
          <p:nvPr>
            <p:ph type="subTitle" idx="1"/>
          </p:nvPr>
        </p:nvSpPr>
        <p:spPr>
          <a:xfrm>
            <a:off x="304800" y="1905000"/>
            <a:ext cx="8534400" cy="3810000"/>
          </a:xfrm>
        </p:spPr>
        <p:txBody>
          <a:bodyPr>
            <a:noAutofit/>
          </a:bodyPr>
          <a:lstStyle/>
          <a:p>
            <a:pPr algn="l"/>
            <a:r>
              <a:rPr lang="en-US" sz="2800" dirty="0" smtClean="0">
                <a:latin typeface="Palatino Linotype" pitchFamily="18" charset="0"/>
              </a:rPr>
              <a:t>Centralized Fiscal Services and Human Resources offices of the Smathers Libraries were established.  </a:t>
            </a:r>
          </a:p>
          <a:p>
            <a:pPr algn="l"/>
            <a:r>
              <a:rPr lang="en-US" sz="2800" dirty="0" smtClean="0">
                <a:latin typeface="Palatino Linotype" pitchFamily="18" charset="0"/>
              </a:rPr>
              <a:t>2 fiscal positions were transferred from HSCL.</a:t>
            </a:r>
          </a:p>
          <a:p>
            <a:pPr algn="l"/>
            <a:endParaRPr lang="en-US" sz="2800" dirty="0" smtClean="0">
              <a:latin typeface="Palatino Linotype" pitchFamily="18" charset="0"/>
            </a:endParaRPr>
          </a:p>
          <a:p>
            <a:pPr algn="l"/>
            <a:r>
              <a:rPr lang="en-US" sz="2800" dirty="0" smtClean="0">
                <a:latin typeface="Palatino Linotype" pitchFamily="18" charset="0"/>
              </a:rPr>
              <a:t>FY 08-09 year end reports for the HSCL were generated and publicly posted and the FY 09-10 budget for the HSCL was established and allocated based upon directives of the HSCL Director.</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907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Implementation</a:t>
            </a:r>
            <a:endParaRPr lang="en-US" sz="3600" dirty="0">
              <a:latin typeface="Palatino Linotype" pitchFamily="18" charset="0"/>
            </a:endParaRPr>
          </a:p>
        </p:txBody>
      </p:sp>
      <p:sp>
        <p:nvSpPr>
          <p:cNvPr id="3" name="Subtitle 2"/>
          <p:cNvSpPr>
            <a:spLocks noGrp="1"/>
          </p:cNvSpPr>
          <p:nvPr>
            <p:ph type="subTitle" idx="1"/>
          </p:nvPr>
        </p:nvSpPr>
        <p:spPr>
          <a:xfrm>
            <a:off x="304800" y="1371600"/>
            <a:ext cx="8534400" cy="5486400"/>
          </a:xfrm>
        </p:spPr>
        <p:txBody>
          <a:bodyPr>
            <a:noAutofit/>
          </a:bodyPr>
          <a:lstStyle/>
          <a:p>
            <a:pPr algn="l"/>
            <a:r>
              <a:rPr lang="en-US" sz="2800" dirty="0" smtClean="0">
                <a:latin typeface="Palatino Linotype" pitchFamily="18" charset="0"/>
              </a:rPr>
              <a:t>Beginning July 1, 2009, the Smathers Fiscal Services office produced, per HSCL specifications, and publicly posted monthly budget reports for the HSCL and maintained segregated fiscal accounts for the HSCL to ensure funds were not comingled between the HSCL and the rest of the integrated libraries.*</a:t>
            </a:r>
          </a:p>
          <a:p>
            <a:pPr algn="l"/>
            <a:endParaRPr lang="en-US" sz="2800" dirty="0" smtClean="0">
              <a:latin typeface="Palatino Linotype" pitchFamily="18" charset="0"/>
            </a:endParaRPr>
          </a:p>
          <a:p>
            <a:pPr algn="l"/>
            <a:r>
              <a:rPr lang="en-US" sz="2800" dirty="0" smtClean="0">
                <a:latin typeface="Palatino Linotype" pitchFamily="18" charset="0"/>
              </a:rPr>
              <a:t>Director retained authority over funds of the HSCL.*</a:t>
            </a:r>
          </a:p>
          <a:p>
            <a:pPr algn="l"/>
            <a:endParaRPr lang="en-US" sz="2000" dirty="0" smtClean="0">
              <a:latin typeface="Palatino Linotype" pitchFamily="18" charset="0"/>
            </a:endParaRPr>
          </a:p>
          <a:p>
            <a:pPr algn="l"/>
            <a:endParaRPr lang="en-US" sz="2000" dirty="0">
              <a:latin typeface="Palatino Linotype" pitchFamily="18" charset="0"/>
            </a:endParaRPr>
          </a:p>
          <a:p>
            <a:pPr algn="l"/>
            <a:r>
              <a:rPr lang="en-US" sz="1800" dirty="0" smtClean="0">
                <a:latin typeface="Palatino Linotype" pitchFamily="18" charset="0"/>
              </a:rPr>
              <a:t>*Communicating a sense of ownership to the HSC colleges.</a:t>
            </a:r>
          </a:p>
          <a:p>
            <a:pPr algn="l"/>
            <a:endParaRPr lang="en-US" sz="2800" dirty="0" smtClean="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670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Outcomes</a:t>
            </a:r>
            <a:endParaRPr lang="en-US" sz="3600" dirty="0">
              <a:latin typeface="Palatino Linotype" pitchFamily="18" charset="0"/>
            </a:endParaRPr>
          </a:p>
        </p:txBody>
      </p:sp>
      <p:sp>
        <p:nvSpPr>
          <p:cNvPr id="3" name="Subtitle 2"/>
          <p:cNvSpPr>
            <a:spLocks noGrp="1"/>
          </p:cNvSpPr>
          <p:nvPr>
            <p:ph type="subTitle" idx="1"/>
          </p:nvPr>
        </p:nvSpPr>
        <p:spPr>
          <a:xfrm>
            <a:off x="304800" y="2362200"/>
            <a:ext cx="8534400" cy="3733800"/>
          </a:xfrm>
        </p:spPr>
        <p:txBody>
          <a:bodyPr>
            <a:noAutofit/>
          </a:bodyPr>
          <a:lstStyle/>
          <a:p>
            <a:pPr algn="l"/>
            <a:r>
              <a:rPr lang="en-US" sz="2800" dirty="0" smtClean="0">
                <a:latin typeface="Palatino Linotype" pitchFamily="18" charset="0"/>
              </a:rPr>
              <a:t>No layoffs</a:t>
            </a:r>
          </a:p>
          <a:p>
            <a:pPr algn="l"/>
            <a:endParaRPr lang="en-US" sz="2800" dirty="0" smtClean="0">
              <a:latin typeface="Palatino Linotype" pitchFamily="18" charset="0"/>
            </a:endParaRPr>
          </a:p>
          <a:p>
            <a:pPr algn="l"/>
            <a:r>
              <a:rPr lang="en-US" sz="2800" dirty="0" smtClean="0">
                <a:latin typeface="Palatino Linotype" pitchFamily="18" charset="0"/>
              </a:rPr>
              <a:t>Minimal reassignments</a:t>
            </a:r>
          </a:p>
          <a:p>
            <a:pPr algn="l"/>
            <a:endParaRPr lang="en-US" sz="2800" dirty="0" smtClean="0">
              <a:latin typeface="Palatino Linotype" pitchFamily="18" charset="0"/>
            </a:endParaRPr>
          </a:p>
          <a:p>
            <a:pPr algn="l"/>
            <a:r>
              <a:rPr lang="en-US" sz="2800" dirty="0" smtClean="0">
                <a:latin typeface="Palatino Linotype" pitchFamily="18" charset="0"/>
              </a:rPr>
              <a:t>No reallocations of recurring funds</a:t>
            </a:r>
          </a:p>
          <a:p>
            <a:pPr algn="l"/>
            <a:endParaRPr lang="en-US" sz="2800" dirty="0" smtClean="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90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Outcomes</a:t>
            </a:r>
            <a:endParaRPr lang="en-US" sz="3600" dirty="0">
              <a:latin typeface="Palatino Linotype" pitchFamily="18" charset="0"/>
            </a:endParaRPr>
          </a:p>
        </p:txBody>
      </p:sp>
      <p:sp>
        <p:nvSpPr>
          <p:cNvPr id="3" name="Subtitle 2"/>
          <p:cNvSpPr>
            <a:spLocks noGrp="1"/>
          </p:cNvSpPr>
          <p:nvPr>
            <p:ph type="subTitle" idx="1"/>
          </p:nvPr>
        </p:nvSpPr>
        <p:spPr>
          <a:xfrm>
            <a:off x="304800" y="2362200"/>
            <a:ext cx="8534400" cy="3733800"/>
          </a:xfrm>
        </p:spPr>
        <p:txBody>
          <a:bodyPr>
            <a:noAutofit/>
          </a:bodyPr>
          <a:lstStyle/>
          <a:p>
            <a:pPr algn="l"/>
            <a:r>
              <a:rPr lang="en-US" sz="2800" dirty="0" smtClean="0">
                <a:latin typeface="Palatino Linotype" pitchFamily="18" charset="0"/>
              </a:rPr>
              <a:t>Integration allowed us to pool resources in those areas that we serve in common, which allowed the integrated library system to devote more time and resources to the areas that we each uniquely serve.</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2406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2362200"/>
            <a:ext cx="8534400" cy="3733800"/>
          </a:xfrm>
        </p:spPr>
        <p:txBody>
          <a:bodyPr>
            <a:noAutofit/>
          </a:bodyPr>
          <a:lstStyle/>
          <a:p>
            <a:pPr algn="l"/>
            <a:r>
              <a:rPr lang="en-US" sz="2800" dirty="0" smtClean="0">
                <a:latin typeface="Palatino Linotype" pitchFamily="18" charset="0"/>
              </a:rPr>
              <a:t>The centralization of the fiscal &amp; human resources management functions provided a net savings of 1 HSCL FTE that was then repurposed to serve in a </a:t>
            </a:r>
            <a:r>
              <a:rPr lang="en-US" sz="2800" dirty="0" smtClean="0">
                <a:latin typeface="Palatino Linotype" pitchFamily="18" charset="0"/>
              </a:rPr>
              <a:t>Access Services </a:t>
            </a:r>
            <a:r>
              <a:rPr lang="en-US" sz="2800" dirty="0" smtClean="0">
                <a:latin typeface="Palatino Linotype" pitchFamily="18" charset="0"/>
              </a:rPr>
              <a:t>position, which in return, freed 1 full time librarian to serve the area of consumer health and community outreach.  </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515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524000"/>
            <a:ext cx="8382000" cy="3886200"/>
          </a:xfrm>
        </p:spPr>
        <p:txBody>
          <a:bodyPr anchor="ctr">
            <a:noAutofit/>
          </a:bodyPr>
          <a:lstStyle/>
          <a:p>
            <a:r>
              <a:rPr lang="en-US" sz="2800" dirty="0" smtClean="0">
                <a:latin typeface="Palatino Linotype" pitchFamily="18" charset="0"/>
              </a:rPr>
              <a:t>ufdc.ufl.edu/AA00011332 </a:t>
            </a:r>
            <a:endParaRPr lang="en-US" sz="2800" dirty="0" smtClean="0">
              <a:latin typeface="Palatino Linotype" pitchFamily="18" charset="0"/>
            </a:endParaRPr>
          </a:p>
        </p:txBody>
      </p:sp>
      <p:cxnSp>
        <p:nvCxnSpPr>
          <p:cNvPr id="4" name="Straight Connector 3"/>
          <p:cNvCxnSpPr/>
          <p:nvPr/>
        </p:nvCxnSpPr>
        <p:spPr>
          <a:xfrm>
            <a:off x="304800" y="6858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502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2362200"/>
            <a:ext cx="8534400" cy="3733800"/>
          </a:xfrm>
        </p:spPr>
        <p:txBody>
          <a:bodyPr>
            <a:noAutofit/>
          </a:bodyPr>
          <a:lstStyle/>
          <a:p>
            <a:pPr algn="l"/>
            <a:r>
              <a:rPr lang="en-US" sz="2800" dirty="0" smtClean="0">
                <a:latin typeface="Palatino Linotype" pitchFamily="18" charset="0"/>
              </a:rPr>
              <a:t>Further, at the Borland Library, a Senior Fiscal Assistant position was reclassified to a Library Assistant II when the job responsibilities were changed from strictly fiscal processes to include more time spent on the reference desk.</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733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1371600"/>
            <a:ext cx="8534400" cy="3733800"/>
          </a:xfrm>
        </p:spPr>
        <p:txBody>
          <a:bodyPr>
            <a:noAutofit/>
          </a:bodyPr>
          <a:lstStyle/>
          <a:p>
            <a:pPr algn="l"/>
            <a:r>
              <a:rPr lang="en-US" sz="2800" dirty="0" smtClean="0">
                <a:latin typeface="Palatino Linotype" pitchFamily="18" charset="0"/>
              </a:rPr>
              <a:t>HSCL had never participated in the University’s dual career program, but as a part of the University Libraries, the HSCL was able to place a Basic Biomedical Sciences librarian.</a:t>
            </a:r>
          </a:p>
          <a:p>
            <a:pPr algn="l"/>
            <a:endParaRPr lang="en-US" sz="2800" dirty="0" smtClean="0">
              <a:latin typeface="Palatino Linotype" pitchFamily="18" charset="0"/>
            </a:endParaRPr>
          </a:p>
          <a:p>
            <a:pPr algn="l"/>
            <a:r>
              <a:rPr lang="en-US" sz="2800" dirty="0" smtClean="0">
                <a:latin typeface="Palatino Linotype" pitchFamily="18" charset="0"/>
              </a:rPr>
              <a:t>The HSC Libraries received one of the Provost’s ‘jumpstart’ positions - a Clinical Research Librarian. This position is critically important for the HSC, and it seems much less likely to have been funded had not the HSCL’s request been part of the proposal submitted by the integrated library system.</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773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1371600"/>
            <a:ext cx="8534400" cy="3733800"/>
          </a:xfrm>
        </p:spPr>
        <p:txBody>
          <a:bodyPr>
            <a:noAutofit/>
          </a:bodyPr>
          <a:lstStyle/>
          <a:p>
            <a:pPr algn="l"/>
            <a:r>
              <a:rPr lang="en-US" sz="2800" dirty="0" smtClean="0">
                <a:latin typeface="Palatino Linotype" pitchFamily="18" charset="0"/>
              </a:rPr>
              <a:t>Integration allowed HSCL staff to participate for the first time in the Smathers’ MiniGrant Program – a competitive internal award program that supports projects benefiting patrons.  </a:t>
            </a:r>
          </a:p>
          <a:p>
            <a:pPr algn="l"/>
            <a:endParaRPr lang="en-US" sz="2800" dirty="0" smtClean="0">
              <a:latin typeface="Palatino Linotype" pitchFamily="18" charset="0"/>
            </a:endParaRPr>
          </a:p>
          <a:p>
            <a:pPr lvl="1" algn="l"/>
            <a:r>
              <a:rPr lang="en-US" sz="2400" dirty="0" smtClean="0">
                <a:latin typeface="Palatino Linotype" pitchFamily="18" charset="0"/>
              </a:rPr>
              <a:t>The most recent HSCL award evaluated the use of tablets for point-of-care information services.</a:t>
            </a:r>
          </a:p>
          <a:p>
            <a:pPr algn="l"/>
            <a:endParaRPr lang="en-US" sz="2800" dirty="0" smtClean="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2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1371600"/>
            <a:ext cx="8534400" cy="3733800"/>
          </a:xfrm>
        </p:spPr>
        <p:txBody>
          <a:bodyPr>
            <a:noAutofit/>
          </a:bodyPr>
          <a:lstStyle/>
          <a:p>
            <a:pPr algn="l"/>
            <a:r>
              <a:rPr lang="en-US" sz="2800" dirty="0" smtClean="0">
                <a:latin typeface="Palatino Linotype" pitchFamily="18" charset="0"/>
              </a:rPr>
              <a:t>The combined system realized a change to the campus DSR funding method that provides the Libraries with a percentage of campus IDC rather than a fixed dollar amount, thereby allowing for future growth in pace with University research growth. </a:t>
            </a:r>
          </a:p>
          <a:p>
            <a:pPr algn="l"/>
            <a:endParaRPr lang="en-US" sz="2800" dirty="0" smtClean="0">
              <a:latin typeface="Palatino Linotype" pitchFamily="18" charset="0"/>
            </a:endParaRPr>
          </a:p>
          <a:p>
            <a:pPr lvl="1" algn="l"/>
            <a:r>
              <a:rPr lang="en-US" sz="2400" dirty="0" smtClean="0">
                <a:latin typeface="Palatino Linotype" pitchFamily="18" charset="0"/>
              </a:rPr>
              <a:t>The increased funding was added to the base HSCL material budget.</a:t>
            </a:r>
          </a:p>
          <a:p>
            <a:pPr algn="l"/>
            <a:endParaRPr lang="en-US" sz="2800" dirty="0" smtClean="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514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2362200"/>
            <a:ext cx="8534400" cy="3733800"/>
          </a:xfrm>
        </p:spPr>
        <p:txBody>
          <a:bodyPr>
            <a:noAutofit/>
          </a:bodyPr>
          <a:lstStyle/>
          <a:p>
            <a:pPr algn="l"/>
            <a:r>
              <a:rPr lang="en-US" sz="2800" dirty="0" smtClean="0">
                <a:latin typeface="Palatino Linotype" pitchFamily="18" charset="0"/>
              </a:rPr>
              <a:t>Smathers Libraries provides funds to the HSCL for a variety of purposes, including a contract with an architect to begin planning for a phased renovation project.   At the same time, the Dean has tirelessly pursued renovation funds.</a:t>
            </a:r>
          </a:p>
          <a:p>
            <a:pPr algn="l"/>
            <a:endParaRPr lang="en-US" sz="2800" dirty="0" smtClean="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124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Significant pay inequities existed for the HSCL employee salaries when compared to the Legal Information Center and the Smathers Libraries.  This represented a major obstacle to a successful integration.  </a:t>
            </a:r>
          </a:p>
          <a:p>
            <a:pPr algn="l"/>
            <a:endParaRPr lang="en-US" sz="2800" dirty="0">
              <a:latin typeface="Palatino Linotype" pitchFamily="18" charset="0"/>
            </a:endParaRPr>
          </a:p>
          <a:p>
            <a:pPr lvl="1" algn="l"/>
            <a:r>
              <a:rPr lang="en-US" sz="2400" dirty="0" smtClean="0">
                <a:latin typeface="Palatino Linotype" pitchFamily="18" charset="0"/>
              </a:rPr>
              <a:t>Smathers’ HR successfully completed a review for faculty and staff, and implemented market equity plans (primarily, using HSCL funds).</a:t>
            </a:r>
          </a:p>
          <a:p>
            <a:pPr algn="l"/>
            <a:endParaRPr lang="en-US" sz="2800" dirty="0" smtClean="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241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Successes @ UF</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The HSCL gained advocacy from the library Development Office including a grants manager.  The HSCL had no such resources prior to integration and effectively competed for donors versus HSC units.  </a:t>
            </a:r>
          </a:p>
          <a:p>
            <a:pPr algn="l"/>
            <a:endParaRPr lang="en-US" sz="2800" dirty="0">
              <a:latin typeface="Palatino Linotype" pitchFamily="18" charset="0"/>
            </a:endParaRPr>
          </a:p>
          <a:p>
            <a:pPr lvl="1" algn="l"/>
            <a:r>
              <a:rPr lang="en-US" sz="2400" dirty="0" smtClean="0">
                <a:latin typeface="Palatino Linotype" pitchFamily="18" charset="0"/>
              </a:rPr>
              <a:t>Recently, the HSCL Director position was endowed!</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521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Challenges @ UF</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The need to include all library employees regardless of location when planning meetings, special events and other activities is a clear challenge. </a:t>
            </a:r>
          </a:p>
          <a:p>
            <a:pPr algn="l"/>
            <a:endParaRPr lang="en-US" sz="2800" dirty="0" smtClean="0">
              <a:latin typeface="Palatino Linotype" pitchFamily="18" charset="0"/>
            </a:endParaRPr>
          </a:p>
          <a:p>
            <a:pPr algn="l"/>
            <a:r>
              <a:rPr lang="en-US" sz="2800" dirty="0" smtClean="0">
                <a:latin typeface="Palatino Linotype" pitchFamily="18" charset="0"/>
              </a:rPr>
              <a:t>While distance can be solved by using technologies such as teleconferencing, the time demands related to being part of a large integrated library system are consequential.</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629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Results</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Success is possible with planning and communication.  </a:t>
            </a:r>
          </a:p>
          <a:p>
            <a:pPr algn="l"/>
            <a:endParaRPr lang="en-US" sz="2800" dirty="0" smtClean="0">
              <a:latin typeface="Palatino Linotype" pitchFamily="18" charset="0"/>
            </a:endParaRPr>
          </a:p>
          <a:p>
            <a:pPr algn="l"/>
            <a:r>
              <a:rPr lang="en-US" sz="2800" dirty="0" smtClean="0">
                <a:latin typeface="Palatino Linotype" pitchFamily="18" charset="0"/>
              </a:rPr>
              <a:t>Integration can address historic issues, inequities, and inefficiencies, and can allow leveraging of resources. </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6132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Results</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The head of the new system, as a Dean, is positioned to serve as champion for the health libraries and integration may actually improve the standing of the libraries in the health center. </a:t>
            </a:r>
          </a:p>
          <a:p>
            <a:pPr algn="l"/>
            <a:endParaRPr lang="en-US" sz="2800" dirty="0" smtClean="0">
              <a:latin typeface="Palatino Linotype" pitchFamily="18" charset="0"/>
            </a:endParaRPr>
          </a:p>
          <a:p>
            <a:pPr algn="l"/>
            <a:r>
              <a:rPr lang="en-US" sz="2800" dirty="0" smtClean="0">
                <a:latin typeface="Palatino Linotype" pitchFamily="18" charset="0"/>
              </a:rPr>
              <a:t>The initial focus is on just achieving a functional integration, but true cooperation and opportunities may take time.  </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335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066800"/>
            <a:ext cx="6400800" cy="5105400"/>
          </a:xfrm>
        </p:spPr>
        <p:txBody>
          <a:bodyPr>
            <a:normAutofit lnSpcReduction="10000"/>
          </a:bodyPr>
          <a:lstStyle/>
          <a:p>
            <a:pPr algn="l"/>
            <a:r>
              <a:rPr lang="en-US" sz="2800" dirty="0" smtClean="0">
                <a:latin typeface="Palatino Linotype" pitchFamily="18" charset="0"/>
              </a:rPr>
              <a:t>Our presentation will cover </a:t>
            </a:r>
          </a:p>
          <a:p>
            <a:pPr algn="l"/>
            <a:endParaRPr lang="en-US" sz="2800" dirty="0" smtClean="0">
              <a:latin typeface="Palatino Linotype" pitchFamily="18" charset="0"/>
            </a:endParaRPr>
          </a:p>
          <a:p>
            <a:pPr marL="457200" indent="-457200" algn="l">
              <a:buFont typeface="Arial" pitchFamily="34" charset="0"/>
              <a:buChar char="•"/>
            </a:pPr>
            <a:r>
              <a:rPr lang="en-US" sz="2800" dirty="0" smtClean="0">
                <a:latin typeface="Palatino Linotype" pitchFamily="18" charset="0"/>
              </a:rPr>
              <a:t>the 2009 integration of the UF Health Sciences Center Libraries and the George A. Smathers Libraries (main campus system)</a:t>
            </a:r>
          </a:p>
          <a:p>
            <a:pPr lvl="2" algn="l"/>
            <a:r>
              <a:rPr lang="en-US" sz="2800" dirty="0" smtClean="0">
                <a:latin typeface="Palatino Linotype" pitchFamily="18" charset="0"/>
              </a:rPr>
              <a:t>a.	planning</a:t>
            </a:r>
          </a:p>
          <a:p>
            <a:pPr lvl="2" algn="l"/>
            <a:r>
              <a:rPr lang="en-US" sz="2800" dirty="0" smtClean="0">
                <a:latin typeface="Palatino Linotype" pitchFamily="18" charset="0"/>
              </a:rPr>
              <a:t>b.	systems</a:t>
            </a:r>
          </a:p>
          <a:p>
            <a:pPr lvl="2" algn="l"/>
            <a:r>
              <a:rPr lang="en-US" sz="2800" dirty="0" smtClean="0">
                <a:latin typeface="Palatino Linotype" pitchFamily="18" charset="0"/>
              </a:rPr>
              <a:t>c.	outcomes</a:t>
            </a:r>
          </a:p>
          <a:p>
            <a:pPr algn="l"/>
            <a:endParaRPr lang="en-US" sz="2800" dirty="0">
              <a:latin typeface="Palatino Linotype" pitchFamily="18" charset="0"/>
            </a:endParaRPr>
          </a:p>
          <a:p>
            <a:pPr marL="457200" indent="-457200" algn="l">
              <a:buFont typeface="Arial" pitchFamily="34" charset="0"/>
              <a:buChar char="•"/>
            </a:pPr>
            <a:r>
              <a:rPr lang="en-US" sz="2800" dirty="0" smtClean="0">
                <a:latin typeface="Palatino Linotype" pitchFamily="18" charset="0"/>
              </a:rPr>
              <a:t>results and lessons learned</a:t>
            </a:r>
          </a:p>
          <a:p>
            <a:pPr algn="l"/>
            <a:endParaRPr lang="en-US" dirty="0"/>
          </a:p>
        </p:txBody>
      </p:sp>
      <p:cxnSp>
        <p:nvCxnSpPr>
          <p:cNvPr id="5" name="Straight Connector 4"/>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781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Pearls of Wisdom</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Get on with it and implement to the best advantage of the libraries: patrons and staff are what matters and will suffer if leaders are not devoted.  </a:t>
            </a:r>
          </a:p>
          <a:p>
            <a:pPr algn="l"/>
            <a:endParaRPr lang="en-US" sz="2800" dirty="0" smtClean="0">
              <a:latin typeface="Palatino Linotype" pitchFamily="18" charset="0"/>
            </a:endParaRPr>
          </a:p>
          <a:p>
            <a:pPr algn="l"/>
            <a:r>
              <a:rPr lang="en-US" sz="2800" dirty="0" smtClean="0">
                <a:latin typeface="Palatino Linotype" pitchFamily="18" charset="0"/>
              </a:rPr>
              <a:t>Trust must be developed through tact, honesty and effectiveness.</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506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Pearls of Wisdom</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Be candid about disadvantages to both units and mitigate these as best as possible. </a:t>
            </a:r>
          </a:p>
          <a:p>
            <a:pPr algn="l"/>
            <a:endParaRPr lang="en-US" sz="2800" dirty="0" smtClean="0">
              <a:latin typeface="Palatino Linotype" pitchFamily="18" charset="0"/>
            </a:endParaRPr>
          </a:p>
          <a:p>
            <a:pPr algn="l"/>
            <a:r>
              <a:rPr lang="en-US" sz="2800" dirty="0" smtClean="0">
                <a:latin typeface="Palatino Linotype" pitchFamily="18" charset="0"/>
              </a:rPr>
              <a:t>Be candid about advantages to both units and celebrate progress towards these. </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341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Pearls of Wisdom</a:t>
            </a:r>
            <a:endParaRPr lang="en-US" sz="3600" dirty="0">
              <a:latin typeface="Palatino Linotype" pitchFamily="18" charset="0"/>
            </a:endParaRPr>
          </a:p>
        </p:txBody>
      </p:sp>
      <p:sp>
        <p:nvSpPr>
          <p:cNvPr id="3" name="Subtitle 2"/>
          <p:cNvSpPr>
            <a:spLocks noGrp="1"/>
          </p:cNvSpPr>
          <p:nvPr>
            <p:ph type="subTitle" idx="1"/>
          </p:nvPr>
        </p:nvSpPr>
        <p:spPr>
          <a:xfrm>
            <a:off x="304800" y="2133600"/>
            <a:ext cx="8534400" cy="3733800"/>
          </a:xfrm>
        </p:spPr>
        <p:txBody>
          <a:bodyPr>
            <a:noAutofit/>
          </a:bodyPr>
          <a:lstStyle/>
          <a:p>
            <a:pPr algn="l"/>
            <a:r>
              <a:rPr lang="en-US" sz="2800" dirty="0" smtClean="0">
                <a:latin typeface="Palatino Linotype" pitchFamily="18" charset="0"/>
              </a:rPr>
              <a:t>Clarify the scope of authority.</a:t>
            </a:r>
          </a:p>
          <a:p>
            <a:pPr algn="l"/>
            <a:endParaRPr lang="en-US" sz="2800" dirty="0" smtClean="0">
              <a:latin typeface="Palatino Linotype" pitchFamily="18" charset="0"/>
            </a:endParaRPr>
          </a:p>
          <a:p>
            <a:pPr algn="l"/>
            <a:r>
              <a:rPr lang="en-US" sz="2800" dirty="0" smtClean="0">
                <a:latin typeface="Palatino Linotype" pitchFamily="18" charset="0"/>
              </a:rPr>
              <a:t>Consider maintaining distinguishable resources. </a:t>
            </a:r>
          </a:p>
          <a:p>
            <a:pPr algn="l"/>
            <a:endParaRPr lang="en-US" sz="2800" dirty="0" smtClean="0">
              <a:latin typeface="Palatino Linotype" pitchFamily="18" charset="0"/>
            </a:endParaRPr>
          </a:p>
          <a:p>
            <a:pPr algn="l"/>
            <a:r>
              <a:rPr lang="en-US" sz="2800" dirty="0" smtClean="0">
                <a:latin typeface="Palatino Linotype" pitchFamily="18" charset="0"/>
              </a:rPr>
              <a:t>Collaborate on important decisions.</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9545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Pearls of Wisdom</a:t>
            </a:r>
            <a:endParaRPr lang="en-US" sz="3600" dirty="0">
              <a:latin typeface="Palatino Linotype" pitchFamily="18" charset="0"/>
            </a:endParaRPr>
          </a:p>
        </p:txBody>
      </p:sp>
      <p:sp>
        <p:nvSpPr>
          <p:cNvPr id="3" name="Subtitle 2"/>
          <p:cNvSpPr>
            <a:spLocks noGrp="1"/>
          </p:cNvSpPr>
          <p:nvPr>
            <p:ph type="subTitle" idx="1"/>
          </p:nvPr>
        </p:nvSpPr>
        <p:spPr>
          <a:xfrm>
            <a:off x="304800" y="2971800"/>
            <a:ext cx="8534400" cy="1524000"/>
          </a:xfrm>
        </p:spPr>
        <p:txBody>
          <a:bodyPr>
            <a:noAutofit/>
          </a:bodyPr>
          <a:lstStyle/>
          <a:p>
            <a:r>
              <a:rPr lang="en-US" dirty="0" smtClean="0">
                <a:latin typeface="Palatino Linotype" pitchFamily="18" charset="0"/>
              </a:rPr>
              <a:t>Communicate the health library </a:t>
            </a:r>
          </a:p>
          <a:p>
            <a:r>
              <a:rPr lang="en-US" dirty="0" smtClean="0">
                <a:latin typeface="Palatino Linotype" pitchFamily="18" charset="0"/>
              </a:rPr>
              <a:t>still belongs to those colleges.</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873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Pearls of Wisdom</a:t>
            </a:r>
            <a:endParaRPr lang="en-US" sz="3600" dirty="0">
              <a:latin typeface="Palatino Linotype" pitchFamily="18" charset="0"/>
            </a:endParaRPr>
          </a:p>
        </p:txBody>
      </p:sp>
      <p:sp>
        <p:nvSpPr>
          <p:cNvPr id="3" name="Subtitle 2"/>
          <p:cNvSpPr>
            <a:spLocks noGrp="1"/>
          </p:cNvSpPr>
          <p:nvPr>
            <p:ph type="subTitle" idx="1"/>
          </p:nvPr>
        </p:nvSpPr>
        <p:spPr>
          <a:xfrm>
            <a:off x="304800" y="2971800"/>
            <a:ext cx="8534400" cy="1524000"/>
          </a:xfrm>
        </p:spPr>
        <p:txBody>
          <a:bodyPr>
            <a:noAutofit/>
          </a:bodyPr>
          <a:lstStyle/>
          <a:p>
            <a:r>
              <a:rPr lang="en-US" dirty="0" smtClean="0">
                <a:latin typeface="Palatino Linotype" pitchFamily="18" charset="0"/>
              </a:rPr>
              <a:t>Learning and improvements will flow and harmonize both ways between the integrated systems.</a:t>
            </a:r>
            <a:endParaRPr lang="en-US" dirty="0" smtClean="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162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Pearls of Wisdom</a:t>
            </a:r>
            <a:endParaRPr lang="en-US" sz="3600" dirty="0">
              <a:latin typeface="Palatino Linotype" pitchFamily="18" charset="0"/>
            </a:endParaRPr>
          </a:p>
        </p:txBody>
      </p:sp>
      <p:sp>
        <p:nvSpPr>
          <p:cNvPr id="3" name="Subtitle 2"/>
          <p:cNvSpPr>
            <a:spLocks noGrp="1"/>
          </p:cNvSpPr>
          <p:nvPr>
            <p:ph type="subTitle" idx="1"/>
          </p:nvPr>
        </p:nvSpPr>
        <p:spPr>
          <a:xfrm>
            <a:off x="304800" y="2971800"/>
            <a:ext cx="8534400" cy="1524000"/>
          </a:xfrm>
        </p:spPr>
        <p:txBody>
          <a:bodyPr>
            <a:noAutofit/>
          </a:bodyPr>
          <a:lstStyle/>
          <a:p>
            <a:r>
              <a:rPr lang="en-US" dirty="0" smtClean="0">
                <a:latin typeface="Palatino Linotype" pitchFamily="18" charset="0"/>
              </a:rPr>
              <a:t>Periodically assess the integration and results. </a:t>
            </a: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52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304800" y="838200"/>
            <a:ext cx="8534400" cy="0"/>
          </a:xfrm>
          <a:prstGeom prst="line">
            <a:avLst/>
          </a:prstGeom>
          <a:ln w="279400">
            <a:solidFill>
              <a:srgbClr val="FE4819"/>
            </a:solidFill>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304800" y="1219200"/>
            <a:ext cx="8534400" cy="3505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solidFill>
                  <a:schemeClr val="tx1"/>
                </a:solidFill>
                <a:latin typeface="Palatino Linotype" pitchFamily="18" charset="0"/>
                <a:cs typeface="Arial" pitchFamily="34" charset="0"/>
              </a:rPr>
              <a:t>Around the Horn: </a:t>
            </a:r>
          </a:p>
          <a:p>
            <a:r>
              <a:rPr lang="en-US" b="1" dirty="0" smtClean="0">
                <a:solidFill>
                  <a:schemeClr val="tx1"/>
                </a:solidFill>
                <a:latin typeface="Palatino Linotype" pitchFamily="18" charset="0"/>
                <a:cs typeface="Arial" pitchFamily="34" charset="0"/>
              </a:rPr>
              <a:t>How the UF Successfully </a:t>
            </a:r>
          </a:p>
          <a:p>
            <a:r>
              <a:rPr lang="en-US" b="1" dirty="0" smtClean="0">
                <a:solidFill>
                  <a:schemeClr val="tx1"/>
                </a:solidFill>
                <a:latin typeface="Palatino Linotype" pitchFamily="18" charset="0"/>
                <a:cs typeface="Arial" pitchFamily="34" charset="0"/>
              </a:rPr>
              <a:t>Fielded a Team </a:t>
            </a:r>
          </a:p>
          <a:p>
            <a:r>
              <a:rPr lang="en-US" b="1" dirty="0" smtClean="0">
                <a:solidFill>
                  <a:schemeClr val="tx1"/>
                </a:solidFill>
                <a:latin typeface="Palatino Linotype" pitchFamily="18" charset="0"/>
                <a:cs typeface="Arial" pitchFamily="34" charset="0"/>
              </a:rPr>
              <a:t>that Integrates </a:t>
            </a:r>
          </a:p>
          <a:p>
            <a:r>
              <a:rPr lang="en-US" b="1" dirty="0" smtClean="0">
                <a:solidFill>
                  <a:schemeClr val="tx1"/>
                </a:solidFill>
                <a:latin typeface="Palatino Linotype" pitchFamily="18" charset="0"/>
                <a:cs typeface="Arial" pitchFamily="34" charset="0"/>
              </a:rPr>
              <a:t>Health Science and University </a:t>
            </a:r>
            <a:r>
              <a:rPr lang="en-US" b="1" dirty="0" smtClean="0">
                <a:solidFill>
                  <a:schemeClr val="tx1"/>
                </a:solidFill>
                <a:latin typeface="Palatino Linotype" pitchFamily="18" charset="0"/>
                <a:cs typeface="Arial" pitchFamily="34" charset="0"/>
              </a:rPr>
              <a:t>Libraries</a:t>
            </a:r>
          </a:p>
          <a:p>
            <a:endParaRPr lang="en-US" sz="2000" dirty="0" smtClean="0">
              <a:solidFill>
                <a:schemeClr val="tx1"/>
              </a:solidFill>
              <a:latin typeface="Palatino Linotype" pitchFamily="18" charset="0"/>
              <a:cs typeface="Arial" pitchFamily="34" charset="0"/>
            </a:endParaRPr>
          </a:p>
          <a:p>
            <a:r>
              <a:rPr lang="en-US" dirty="0">
                <a:latin typeface="Palatino Linotype" pitchFamily="18" charset="0"/>
              </a:rPr>
              <a:t>ufdc.ufl.edu/AA00011332</a:t>
            </a:r>
            <a:endParaRPr lang="en-US" dirty="0">
              <a:solidFill>
                <a:schemeClr val="tx1"/>
              </a:solidFill>
              <a:latin typeface="Arial" pitchFamily="34" charset="0"/>
              <a:cs typeface="Arial" pitchFamily="34" charset="0"/>
            </a:endParaRPr>
          </a:p>
        </p:txBody>
      </p:sp>
      <p:sp>
        <p:nvSpPr>
          <p:cNvPr id="8" name="Subtitle 2"/>
          <p:cNvSpPr txBox="1">
            <a:spLocks/>
          </p:cNvSpPr>
          <p:nvPr/>
        </p:nvSpPr>
        <p:spPr>
          <a:xfrm>
            <a:off x="323273" y="5791200"/>
            <a:ext cx="8534400" cy="1066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smtClean="0">
                <a:solidFill>
                  <a:schemeClr val="tx1"/>
                </a:solidFill>
                <a:latin typeface="Palatino Linotype" pitchFamily="18" charset="0"/>
                <a:cs typeface="Arial" pitchFamily="34" charset="0"/>
              </a:rPr>
              <a:t>Thank you!</a:t>
            </a:r>
            <a:endParaRPr lang="en-US" dirty="0">
              <a:solidFill>
                <a:schemeClr val="tx1"/>
              </a:solidFill>
              <a:latin typeface="Arial" pitchFamily="34" charset="0"/>
              <a:cs typeface="Arial" pitchFamily="34" charset="0"/>
            </a:endParaRPr>
          </a:p>
        </p:txBody>
      </p:sp>
      <p:cxnSp>
        <p:nvCxnSpPr>
          <p:cNvPr id="9" name="Straight Connector 8"/>
          <p:cNvCxnSpPr/>
          <p:nvPr/>
        </p:nvCxnSpPr>
        <p:spPr>
          <a:xfrm>
            <a:off x="304800" y="5410200"/>
            <a:ext cx="8534400" cy="0"/>
          </a:xfrm>
          <a:prstGeom prst="line">
            <a:avLst/>
          </a:prstGeom>
          <a:ln w="2794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58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3426691" cy="685800"/>
          </a:xfrm>
        </p:spPr>
        <p:txBody>
          <a:bodyPr>
            <a:normAutofit/>
          </a:bodyPr>
          <a:lstStyle/>
          <a:p>
            <a:pPr algn="l"/>
            <a:r>
              <a:rPr lang="en-US" sz="3600" dirty="0" smtClean="0">
                <a:latin typeface="Palatino Linotype" pitchFamily="18" charset="0"/>
              </a:rPr>
              <a:t>Background</a:t>
            </a:r>
            <a:endParaRPr lang="en-US" sz="3600" dirty="0">
              <a:latin typeface="Palatino Linotype" pitchFamily="18" charset="0"/>
            </a:endParaRPr>
          </a:p>
        </p:txBody>
      </p:sp>
      <p:sp>
        <p:nvSpPr>
          <p:cNvPr id="3" name="Subtitle 2"/>
          <p:cNvSpPr>
            <a:spLocks noGrp="1"/>
          </p:cNvSpPr>
          <p:nvPr>
            <p:ph type="subTitle" idx="1"/>
          </p:nvPr>
        </p:nvSpPr>
        <p:spPr>
          <a:xfrm>
            <a:off x="381000" y="1905000"/>
            <a:ext cx="7620000" cy="3733800"/>
          </a:xfrm>
        </p:spPr>
        <p:txBody>
          <a:bodyPr>
            <a:normAutofit/>
          </a:bodyPr>
          <a:lstStyle/>
          <a:p>
            <a:pPr algn="l"/>
            <a:r>
              <a:rPr lang="en-US" sz="2800" dirty="0" smtClean="0">
                <a:latin typeface="Palatino Linotype" pitchFamily="18" charset="0"/>
              </a:rPr>
              <a:t>UF library system as of 2008 consisted of 3 systems:</a:t>
            </a:r>
          </a:p>
          <a:p>
            <a:pPr algn="l"/>
            <a:endParaRPr lang="en-US" sz="2800" dirty="0" smtClean="0">
              <a:latin typeface="Palatino Linotype" pitchFamily="18" charset="0"/>
            </a:endParaRPr>
          </a:p>
          <a:p>
            <a:pPr marL="514350" indent="-514350" algn="l">
              <a:buFont typeface="+mj-lt"/>
              <a:buAutoNum type="arabicPeriod"/>
            </a:pPr>
            <a:r>
              <a:rPr lang="en-US" sz="2800" dirty="0" smtClean="0">
                <a:latin typeface="Palatino Linotype" pitchFamily="18" charset="0"/>
              </a:rPr>
              <a:t>Lawton Chiles Legal Information Center (LIC)</a:t>
            </a:r>
          </a:p>
          <a:p>
            <a:endParaRPr lang="en-US"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112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3426691" cy="685800"/>
          </a:xfrm>
        </p:spPr>
        <p:txBody>
          <a:bodyPr>
            <a:normAutofit/>
          </a:bodyPr>
          <a:lstStyle/>
          <a:p>
            <a:pPr algn="l"/>
            <a:r>
              <a:rPr lang="en-US" sz="3600" dirty="0" smtClean="0">
                <a:latin typeface="Palatino Linotype" pitchFamily="18" charset="0"/>
              </a:rPr>
              <a:t>Background</a:t>
            </a:r>
            <a:endParaRPr lang="en-US" sz="3600" dirty="0">
              <a:latin typeface="Palatino Linotype" pitchFamily="18" charset="0"/>
            </a:endParaRPr>
          </a:p>
        </p:txBody>
      </p:sp>
      <p:sp>
        <p:nvSpPr>
          <p:cNvPr id="3" name="Subtitle 2"/>
          <p:cNvSpPr>
            <a:spLocks noGrp="1"/>
          </p:cNvSpPr>
          <p:nvPr>
            <p:ph type="subTitle" idx="1"/>
          </p:nvPr>
        </p:nvSpPr>
        <p:spPr>
          <a:xfrm>
            <a:off x="304800" y="1371600"/>
            <a:ext cx="7620000" cy="5486400"/>
          </a:xfrm>
        </p:spPr>
        <p:txBody>
          <a:bodyPr>
            <a:noAutofit/>
          </a:bodyPr>
          <a:lstStyle/>
          <a:p>
            <a:pPr algn="l"/>
            <a:r>
              <a:rPr lang="en-US" sz="2800" dirty="0" smtClean="0">
                <a:latin typeface="Palatino Linotype" pitchFamily="18" charset="0"/>
              </a:rPr>
              <a:t>UF library system as of 2008 consisted of 3 systems:</a:t>
            </a:r>
          </a:p>
          <a:p>
            <a:pPr algn="l"/>
            <a:endParaRPr lang="en-US" sz="2800" dirty="0" smtClean="0">
              <a:latin typeface="Palatino Linotype" pitchFamily="18" charset="0"/>
            </a:endParaRPr>
          </a:p>
          <a:p>
            <a:pPr marL="514350" indent="-514350" algn="l">
              <a:buFont typeface="+mj-lt"/>
              <a:buAutoNum type="arabicPeriod"/>
            </a:pPr>
            <a:r>
              <a:rPr lang="en-US" sz="2800" dirty="0" smtClean="0">
                <a:latin typeface="Palatino Linotype" pitchFamily="18" charset="0"/>
              </a:rPr>
              <a:t>Lawton Chiles Legal Information Center </a:t>
            </a:r>
          </a:p>
          <a:p>
            <a:pPr marL="514350" indent="-514350" algn="l">
              <a:buFont typeface="+mj-lt"/>
              <a:buAutoNum type="arabicPeriod"/>
            </a:pPr>
            <a:endParaRPr lang="en-US" sz="2800" dirty="0" smtClean="0">
              <a:latin typeface="Palatino Linotype" pitchFamily="18" charset="0"/>
            </a:endParaRPr>
          </a:p>
          <a:p>
            <a:pPr marL="514350" indent="-514350" algn="l">
              <a:buFont typeface="+mj-lt"/>
              <a:buAutoNum type="arabicPeriod"/>
            </a:pPr>
            <a:r>
              <a:rPr lang="en-US" sz="2800" dirty="0" smtClean="0">
                <a:latin typeface="Palatino Linotype" pitchFamily="18" charset="0"/>
              </a:rPr>
              <a:t>Health Sciences Center Libraries (HSCL)</a:t>
            </a:r>
          </a:p>
          <a:p>
            <a:pPr marL="914400" lvl="1" indent="-457200" algn="l">
              <a:buFont typeface="Arial" pitchFamily="34" charset="0"/>
              <a:buChar char="•"/>
            </a:pPr>
            <a:r>
              <a:rPr lang="en-US" dirty="0" smtClean="0">
                <a:latin typeface="Palatino Linotype" pitchFamily="18" charset="0"/>
              </a:rPr>
              <a:t>Health Science Center (Gainesville)</a:t>
            </a:r>
          </a:p>
          <a:p>
            <a:pPr marL="914400" lvl="1" indent="-457200" algn="l">
              <a:buFont typeface="Arial" pitchFamily="34" charset="0"/>
              <a:buChar char="•"/>
            </a:pPr>
            <a:r>
              <a:rPr lang="en-US" dirty="0" smtClean="0">
                <a:latin typeface="Palatino Linotype" pitchFamily="18" charset="0"/>
              </a:rPr>
              <a:t>Borland branch library (Jacksonville)</a:t>
            </a:r>
          </a:p>
          <a:p>
            <a:pPr marL="914400" lvl="1" indent="-457200" algn="l">
              <a:buFont typeface="Arial" pitchFamily="34" charset="0"/>
              <a:buChar char="•"/>
            </a:pPr>
            <a:r>
              <a:rPr lang="en-US" dirty="0" smtClean="0">
                <a:latin typeface="Palatino Linotype" pitchFamily="18" charset="0"/>
              </a:rPr>
              <a:t>Veterinary Medicine Reading Room (Gainesville)</a:t>
            </a:r>
          </a:p>
          <a:p>
            <a:endParaRPr lang="en-US" sz="28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0737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3426691" cy="685800"/>
          </a:xfrm>
        </p:spPr>
        <p:txBody>
          <a:bodyPr>
            <a:normAutofit/>
          </a:bodyPr>
          <a:lstStyle/>
          <a:p>
            <a:pPr algn="l"/>
            <a:r>
              <a:rPr lang="en-US" sz="3600" dirty="0" smtClean="0">
                <a:latin typeface="Palatino Linotype" pitchFamily="18" charset="0"/>
              </a:rPr>
              <a:t>Background</a:t>
            </a:r>
            <a:endParaRPr lang="en-US" sz="3600" dirty="0">
              <a:latin typeface="Palatino Linotype" pitchFamily="18" charset="0"/>
            </a:endParaRPr>
          </a:p>
        </p:txBody>
      </p:sp>
      <p:sp>
        <p:nvSpPr>
          <p:cNvPr id="3" name="Subtitle 2"/>
          <p:cNvSpPr>
            <a:spLocks noGrp="1"/>
          </p:cNvSpPr>
          <p:nvPr>
            <p:ph type="subTitle" idx="1"/>
          </p:nvPr>
        </p:nvSpPr>
        <p:spPr>
          <a:xfrm>
            <a:off x="304800" y="1066800"/>
            <a:ext cx="7620000" cy="5486400"/>
          </a:xfrm>
        </p:spPr>
        <p:txBody>
          <a:bodyPr>
            <a:noAutofit/>
          </a:bodyPr>
          <a:lstStyle/>
          <a:p>
            <a:pPr algn="l"/>
            <a:r>
              <a:rPr lang="en-US" sz="2000" dirty="0" smtClean="0">
                <a:latin typeface="Palatino Linotype" pitchFamily="18" charset="0"/>
              </a:rPr>
              <a:t>UF library system as of 2008 consisted of 3 systems:</a:t>
            </a:r>
          </a:p>
          <a:p>
            <a:pPr algn="l"/>
            <a:endParaRPr lang="en-US" sz="2000" dirty="0" smtClean="0">
              <a:latin typeface="Palatino Linotype" pitchFamily="18" charset="0"/>
            </a:endParaRPr>
          </a:p>
          <a:p>
            <a:pPr marL="457200" indent="-457200" algn="l">
              <a:buFont typeface="+mj-lt"/>
              <a:buAutoNum type="arabicPeriod"/>
            </a:pPr>
            <a:r>
              <a:rPr lang="en-US" sz="2000" dirty="0" smtClean="0">
                <a:latin typeface="Palatino Linotype" pitchFamily="18" charset="0"/>
              </a:rPr>
              <a:t>Lawton Chiles Legal Information Center </a:t>
            </a:r>
          </a:p>
          <a:p>
            <a:pPr marL="457200" indent="-457200" algn="l">
              <a:buFont typeface="+mj-lt"/>
              <a:buAutoNum type="arabicPeriod"/>
            </a:pPr>
            <a:r>
              <a:rPr lang="en-US" sz="2000" dirty="0" smtClean="0">
                <a:latin typeface="Palatino Linotype" pitchFamily="18" charset="0"/>
              </a:rPr>
              <a:t>Health Sciences Center Libraries </a:t>
            </a:r>
          </a:p>
          <a:p>
            <a:pPr marL="457200" indent="-457200" algn="l">
              <a:buFont typeface="+mj-lt"/>
              <a:buAutoNum type="arabicPeriod"/>
            </a:pPr>
            <a:endParaRPr lang="en-US" sz="2000" dirty="0" smtClean="0">
              <a:latin typeface="Palatino Linotype" pitchFamily="18" charset="0"/>
            </a:endParaRPr>
          </a:p>
          <a:p>
            <a:pPr marL="457200" indent="-457200" algn="l">
              <a:buFont typeface="+mj-lt"/>
              <a:buAutoNum type="arabicPeriod"/>
            </a:pPr>
            <a:r>
              <a:rPr lang="en-US" sz="2000" dirty="0" smtClean="0">
                <a:latin typeface="Palatino Linotype" pitchFamily="18" charset="0"/>
              </a:rPr>
              <a:t>George A. Smathers Libraries (Smathers)</a:t>
            </a:r>
          </a:p>
          <a:p>
            <a:pPr marL="914400" lvl="1" indent="-457200" algn="l">
              <a:buFont typeface="Arial" pitchFamily="34" charset="0"/>
              <a:buChar char="•"/>
            </a:pPr>
            <a:r>
              <a:rPr lang="en-US" sz="2000" dirty="0" smtClean="0">
                <a:latin typeface="Palatino Linotype" pitchFamily="18" charset="0"/>
              </a:rPr>
              <a:t>Special and Area Studies Collections</a:t>
            </a:r>
          </a:p>
          <a:p>
            <a:pPr marL="914400" lvl="1" indent="-457200" algn="l">
              <a:buFont typeface="Arial" pitchFamily="34" charset="0"/>
              <a:buChar char="•"/>
            </a:pPr>
            <a:r>
              <a:rPr lang="en-US" sz="2000" dirty="0" smtClean="0">
                <a:latin typeface="Palatino Linotype" pitchFamily="18" charset="0"/>
              </a:rPr>
              <a:t>Government Documents and Maps</a:t>
            </a:r>
          </a:p>
          <a:p>
            <a:pPr marL="914400" lvl="1" indent="-457200" algn="l">
              <a:buFont typeface="Arial" pitchFamily="34" charset="0"/>
              <a:buChar char="•"/>
            </a:pPr>
            <a:r>
              <a:rPr lang="en-US" sz="2000" dirty="0" smtClean="0">
                <a:latin typeface="Palatino Linotype" pitchFamily="18" charset="0"/>
              </a:rPr>
              <a:t>Humanities and Social Sciences Library</a:t>
            </a:r>
          </a:p>
          <a:p>
            <a:pPr marL="914400" lvl="1" indent="-457200" algn="l">
              <a:buFont typeface="Arial" pitchFamily="34" charset="0"/>
              <a:buChar char="•"/>
            </a:pPr>
            <a:r>
              <a:rPr lang="en-US" sz="2000" dirty="0" smtClean="0">
                <a:latin typeface="Palatino Linotype" pitchFamily="18" charset="0"/>
              </a:rPr>
              <a:t>Marston Science Library</a:t>
            </a:r>
          </a:p>
          <a:p>
            <a:pPr marL="914400" lvl="1" indent="-457200" algn="l">
              <a:buFont typeface="Arial" pitchFamily="34" charset="0"/>
              <a:buChar char="•"/>
            </a:pPr>
            <a:r>
              <a:rPr lang="en-US" sz="2000" dirty="0" smtClean="0">
                <a:latin typeface="Palatino Linotype" pitchFamily="18" charset="0"/>
              </a:rPr>
              <a:t>Departmental Branches </a:t>
            </a:r>
          </a:p>
          <a:p>
            <a:pPr marL="1257300" lvl="2" indent="-342900" algn="l">
              <a:buFont typeface="Arial" pitchFamily="34" charset="0"/>
              <a:buChar char="•"/>
            </a:pPr>
            <a:r>
              <a:rPr lang="en-US" sz="2000" dirty="0" smtClean="0">
                <a:latin typeface="Palatino Linotype" pitchFamily="18" charset="0"/>
              </a:rPr>
              <a:t>Architecture and Fine Arts</a:t>
            </a:r>
          </a:p>
          <a:p>
            <a:pPr marL="1257300" lvl="2" indent="-342900" algn="l">
              <a:buFont typeface="Arial" pitchFamily="34" charset="0"/>
              <a:buChar char="•"/>
            </a:pPr>
            <a:r>
              <a:rPr lang="en-US" sz="2000" dirty="0" smtClean="0">
                <a:latin typeface="Palatino Linotype" pitchFamily="18" charset="0"/>
              </a:rPr>
              <a:t>Education</a:t>
            </a:r>
          </a:p>
          <a:p>
            <a:pPr marL="1257300" lvl="2" indent="-342900" algn="l">
              <a:buFont typeface="Arial" pitchFamily="34" charset="0"/>
              <a:buChar char="•"/>
            </a:pPr>
            <a:r>
              <a:rPr lang="en-US" sz="2000" dirty="0" smtClean="0">
                <a:latin typeface="Palatino Linotype" pitchFamily="18" charset="0"/>
              </a:rPr>
              <a:t>Journalism</a:t>
            </a:r>
          </a:p>
          <a:p>
            <a:pPr marL="1257300" lvl="2" indent="-342900" algn="l">
              <a:buFont typeface="Arial" pitchFamily="34" charset="0"/>
              <a:buChar char="•"/>
            </a:pPr>
            <a:r>
              <a:rPr lang="en-US" sz="2000" dirty="0" smtClean="0">
                <a:latin typeface="Palatino Linotype" pitchFamily="18" charset="0"/>
              </a:rPr>
              <a:t>Music</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153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3426691" cy="685800"/>
          </a:xfrm>
        </p:spPr>
        <p:txBody>
          <a:bodyPr>
            <a:normAutofit/>
          </a:bodyPr>
          <a:lstStyle/>
          <a:p>
            <a:pPr algn="l"/>
            <a:r>
              <a:rPr lang="en-US" sz="3600" dirty="0" smtClean="0">
                <a:latin typeface="Palatino Linotype" pitchFamily="18" charset="0"/>
              </a:rPr>
              <a:t>Background</a:t>
            </a:r>
            <a:endParaRPr lang="en-US" sz="3600" dirty="0">
              <a:latin typeface="Palatino Linotype" pitchFamily="18" charset="0"/>
            </a:endParaRPr>
          </a:p>
        </p:txBody>
      </p:sp>
      <p:sp>
        <p:nvSpPr>
          <p:cNvPr id="3" name="Subtitle 2"/>
          <p:cNvSpPr>
            <a:spLocks noGrp="1"/>
          </p:cNvSpPr>
          <p:nvPr>
            <p:ph type="subTitle" idx="1"/>
          </p:nvPr>
        </p:nvSpPr>
        <p:spPr>
          <a:xfrm>
            <a:off x="304800" y="2438400"/>
            <a:ext cx="8229600" cy="2133600"/>
          </a:xfrm>
        </p:spPr>
        <p:txBody>
          <a:bodyPr>
            <a:noAutofit/>
          </a:bodyPr>
          <a:lstStyle/>
          <a:p>
            <a:pPr algn="l"/>
            <a:r>
              <a:rPr lang="en-US" sz="2800" dirty="0" smtClean="0">
                <a:latin typeface="Palatino Linotype" pitchFamily="18" charset="0"/>
              </a:rPr>
              <a:t>Historically, there was extensive collaboration between the Smathers Libraries and HSCL, particularly in the areas of:</a:t>
            </a:r>
          </a:p>
          <a:p>
            <a:pPr algn="l"/>
            <a:endParaRPr lang="en-US" sz="2800" dirty="0" smtClean="0">
              <a:latin typeface="Palatino Linotype" pitchFamily="18" charset="0"/>
            </a:endParaRPr>
          </a:p>
          <a:p>
            <a:pPr marL="914400" lvl="1" indent="-457200" algn="l">
              <a:spcAft>
                <a:spcPts val="1200"/>
              </a:spcAft>
              <a:buFont typeface="Arial" pitchFamily="34" charset="0"/>
              <a:buChar char="•"/>
            </a:pPr>
            <a:r>
              <a:rPr lang="en-US" sz="2400" dirty="0" smtClean="0">
                <a:latin typeface="Palatino Linotype" pitchFamily="18" charset="0"/>
              </a:rPr>
              <a:t>the acquisition of library resources, </a:t>
            </a:r>
          </a:p>
          <a:p>
            <a:pPr marL="914400" lvl="1" indent="-457200" algn="l">
              <a:spcAft>
                <a:spcPts val="1200"/>
              </a:spcAft>
              <a:buFont typeface="Arial" pitchFamily="34" charset="0"/>
              <a:buChar char="•"/>
            </a:pPr>
            <a:r>
              <a:rPr lang="en-US" sz="2400" dirty="0" smtClean="0">
                <a:latin typeface="Palatino Linotype" pitchFamily="18" charset="0"/>
              </a:rPr>
              <a:t>Tenure &amp; Promotion, </a:t>
            </a:r>
            <a:r>
              <a:rPr lang="en-US" sz="2400" dirty="0" smtClean="0">
                <a:latin typeface="Palatino Linotype" pitchFamily="18" charset="0"/>
              </a:rPr>
              <a:t>and </a:t>
            </a:r>
          </a:p>
          <a:p>
            <a:pPr marL="914400" lvl="1" indent="-457200" algn="l">
              <a:spcAft>
                <a:spcPts val="1200"/>
              </a:spcAft>
              <a:buFont typeface="Arial" pitchFamily="34" charset="0"/>
              <a:buChar char="•"/>
            </a:pPr>
            <a:r>
              <a:rPr lang="en-US" sz="2400" dirty="0" smtClean="0">
                <a:latin typeface="Palatino Linotype" pitchFamily="18" charset="0"/>
              </a:rPr>
              <a:t>Library Management System</a:t>
            </a:r>
            <a:endParaRPr lang="en-US" sz="2400" dirty="0" smtClean="0">
              <a:latin typeface="Palatino Linotype" pitchFamily="18" charset="0"/>
            </a:endParaRP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731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5029200" cy="685800"/>
          </a:xfrm>
        </p:spPr>
        <p:txBody>
          <a:bodyPr>
            <a:normAutofit/>
          </a:bodyPr>
          <a:lstStyle/>
          <a:p>
            <a:pPr algn="l"/>
            <a:r>
              <a:rPr lang="en-US" sz="3600" dirty="0" smtClean="0">
                <a:latin typeface="Palatino Linotype" pitchFamily="18" charset="0"/>
              </a:rPr>
              <a:t>Integration Planning</a:t>
            </a:r>
            <a:endParaRPr lang="en-US" sz="3600" dirty="0">
              <a:latin typeface="Palatino Linotype" pitchFamily="18" charset="0"/>
            </a:endParaRPr>
          </a:p>
        </p:txBody>
      </p:sp>
      <p:sp>
        <p:nvSpPr>
          <p:cNvPr id="3" name="Subtitle 2"/>
          <p:cNvSpPr>
            <a:spLocks noGrp="1"/>
          </p:cNvSpPr>
          <p:nvPr>
            <p:ph type="subTitle" idx="1"/>
          </p:nvPr>
        </p:nvSpPr>
        <p:spPr>
          <a:xfrm>
            <a:off x="304800" y="1981200"/>
            <a:ext cx="8382000" cy="2514600"/>
          </a:xfrm>
        </p:spPr>
        <p:txBody>
          <a:bodyPr>
            <a:noAutofit/>
          </a:bodyPr>
          <a:lstStyle/>
          <a:p>
            <a:pPr algn="l"/>
            <a:r>
              <a:rPr lang="en-US" sz="2800" dirty="0" smtClean="0">
                <a:latin typeface="Palatino Linotype" pitchFamily="18" charset="0"/>
              </a:rPr>
              <a:t>Fall 2008, the HSCL and Smathers Libraries were </a:t>
            </a:r>
            <a:r>
              <a:rPr lang="en-US" sz="2800" dirty="0" smtClean="0">
                <a:latin typeface="Palatino Linotype" pitchFamily="18" charset="0"/>
              </a:rPr>
              <a:t>advised that </a:t>
            </a:r>
            <a:r>
              <a:rPr lang="en-US" sz="2800" dirty="0" smtClean="0">
                <a:latin typeface="Palatino Linotype" pitchFamily="18" charset="0"/>
              </a:rPr>
              <a:t>the </a:t>
            </a:r>
            <a:r>
              <a:rPr lang="en-US" sz="2800" dirty="0" smtClean="0">
                <a:latin typeface="Palatino Linotype" pitchFamily="18" charset="0"/>
              </a:rPr>
              <a:t>President </a:t>
            </a:r>
            <a:r>
              <a:rPr lang="en-US" sz="2800" dirty="0" smtClean="0">
                <a:latin typeface="Palatino Linotype" pitchFamily="18" charset="0"/>
              </a:rPr>
              <a:t>had decided to integrate the 2 systems as soon as feasible.</a:t>
            </a:r>
          </a:p>
          <a:p>
            <a:pPr algn="l"/>
            <a:endParaRPr lang="en-US" sz="2800" dirty="0" smtClean="0">
              <a:latin typeface="Palatino Linotype" pitchFamily="18" charset="0"/>
            </a:endParaRPr>
          </a:p>
          <a:p>
            <a:pPr algn="l"/>
            <a:endParaRPr lang="en-US" sz="2800" dirty="0" smtClean="0">
              <a:latin typeface="Palatino Linotype" pitchFamily="18" charset="0"/>
            </a:endParaRPr>
          </a:p>
          <a:p>
            <a:pPr algn="l"/>
            <a:r>
              <a:rPr lang="en-US" sz="2800" dirty="0" smtClean="0">
                <a:latin typeface="Palatino Linotype" pitchFamily="18" charset="0"/>
              </a:rPr>
              <a:t>Negotiated an implementation of July 1, 2009.</a:t>
            </a:r>
          </a:p>
          <a:p>
            <a:endParaRPr lang="en-US" sz="2400" dirty="0">
              <a:latin typeface="Palatino Linotype" pitchFamily="18" charset="0"/>
            </a:endParaRPr>
          </a:p>
        </p:txBody>
      </p:sp>
      <p:cxnSp>
        <p:nvCxnSpPr>
          <p:cNvPr id="4" name="Straight Connector 3"/>
          <p:cNvCxnSpPr/>
          <p:nvPr/>
        </p:nvCxnSpPr>
        <p:spPr>
          <a:xfrm>
            <a:off x="304800" y="838200"/>
            <a:ext cx="8534400" cy="0"/>
          </a:xfrm>
          <a:prstGeom prst="line">
            <a:avLst/>
          </a:prstGeom>
          <a:ln w="76200">
            <a:solidFill>
              <a:srgbClr val="FE481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9361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731</TotalTime>
  <Words>1805</Words>
  <Application>Microsoft Office PowerPoint</Application>
  <PresentationFormat>On-screen Show (4:3)</PresentationFormat>
  <Paragraphs>268</Paragraphs>
  <Slides>46</Slides>
  <Notes>41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PowerPoint Presentation</vt:lpstr>
      <vt:lpstr>PowerPoint Presentation</vt:lpstr>
      <vt:lpstr>Background</vt:lpstr>
      <vt:lpstr>Background</vt:lpstr>
      <vt:lpstr>Background</vt:lpstr>
      <vt:lpstr>Background</vt:lpstr>
      <vt:lpstr>Integration Planning</vt:lpstr>
      <vt:lpstr>Integration Planning</vt:lpstr>
      <vt:lpstr>Integration Planning</vt:lpstr>
      <vt:lpstr>Integration Planning</vt:lpstr>
      <vt:lpstr>Integration Planning</vt:lpstr>
      <vt:lpstr>Integration Planning</vt:lpstr>
      <vt:lpstr>Integration Planning</vt:lpstr>
      <vt:lpstr>Integration Planning</vt:lpstr>
      <vt:lpstr>Integration Planning</vt:lpstr>
      <vt:lpstr>Integration Planning</vt:lpstr>
      <vt:lpstr>Integration Planning</vt:lpstr>
      <vt:lpstr>Integration Planning</vt:lpstr>
      <vt:lpstr>Integration Planning</vt:lpstr>
      <vt:lpstr>Other Considerations</vt:lpstr>
      <vt:lpstr>Other Considerations</vt:lpstr>
      <vt:lpstr>Implementation</vt:lpstr>
      <vt:lpstr>Implementation</vt:lpstr>
      <vt:lpstr>Implementation</vt:lpstr>
      <vt:lpstr>Outcomes</vt:lpstr>
      <vt:lpstr>Outcomes</vt:lpstr>
      <vt:lpstr>Successes @ UF</vt:lpstr>
      <vt:lpstr>Successes @ UF</vt:lpstr>
      <vt:lpstr>Successes @ UF</vt:lpstr>
      <vt:lpstr>Successes @ UF</vt:lpstr>
      <vt:lpstr>Successes @ UF</vt:lpstr>
      <vt:lpstr>Successes @ UF</vt:lpstr>
      <vt:lpstr>Successes @ UF</vt:lpstr>
      <vt:lpstr>Successes @ UF</vt:lpstr>
      <vt:lpstr>Challenges @ UF</vt:lpstr>
      <vt:lpstr>Results</vt:lpstr>
      <vt:lpstr>Results</vt:lpstr>
      <vt:lpstr>Pearls of Wisdom</vt:lpstr>
      <vt:lpstr>Pearls of Wisdom</vt:lpstr>
      <vt:lpstr>Pearls of Wisdom</vt:lpstr>
      <vt:lpstr>Pearls of Wisdom</vt:lpstr>
      <vt:lpstr>Pearls of Wisdom</vt:lpstr>
      <vt:lpstr>Pearls of Wisdom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Have You Gone, Joe DiMaggio? Turning Losses into Opportunities</dc:title>
  <dc:creator>Windows User</dc:creator>
  <cp:lastModifiedBy>Windows User</cp:lastModifiedBy>
  <cp:revision>41</cp:revision>
  <cp:lastPrinted>2012-05-09T20:12:15Z</cp:lastPrinted>
  <dcterms:created xsi:type="dcterms:W3CDTF">2012-05-04T12:38:54Z</dcterms:created>
  <dcterms:modified xsi:type="dcterms:W3CDTF">2012-05-14T13:52:36Z</dcterms:modified>
</cp:coreProperties>
</file>