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42"/>
  </p:notesMasterIdLst>
  <p:handoutMasterIdLst>
    <p:handoutMasterId r:id="rId43"/>
  </p:handoutMasterIdLst>
  <p:sldIdLst>
    <p:sldId id="256" r:id="rId5"/>
    <p:sldId id="257" r:id="rId6"/>
    <p:sldId id="279" r:id="rId7"/>
    <p:sldId id="304" r:id="rId8"/>
    <p:sldId id="306" r:id="rId9"/>
    <p:sldId id="288" r:id="rId10"/>
    <p:sldId id="321" r:id="rId11"/>
    <p:sldId id="322" r:id="rId12"/>
    <p:sldId id="323" r:id="rId13"/>
    <p:sldId id="324" r:id="rId14"/>
    <p:sldId id="325" r:id="rId15"/>
    <p:sldId id="326"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16" r:id="rId29"/>
    <p:sldId id="340" r:id="rId30"/>
    <p:sldId id="341" r:id="rId31"/>
    <p:sldId id="342" r:id="rId32"/>
    <p:sldId id="343" r:id="rId33"/>
    <p:sldId id="344" r:id="rId34"/>
    <p:sldId id="345" r:id="rId35"/>
    <p:sldId id="346" r:id="rId36"/>
    <p:sldId id="347" r:id="rId37"/>
    <p:sldId id="319" r:id="rId38"/>
    <p:sldId id="296" r:id="rId39"/>
    <p:sldId id="298" r:id="rId40"/>
    <p:sldId id="320" r:id="rId4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4B1"/>
    <a:srgbClr val="32D626"/>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970" autoAdjust="0"/>
    <p:restoredTop sz="64173" autoAdjust="0"/>
  </p:normalViewPr>
  <p:slideViewPr>
    <p:cSldViewPr snapToGrid="0">
      <p:cViewPr>
        <p:scale>
          <a:sx n="62" d="100"/>
          <a:sy n="62" d="100"/>
        </p:scale>
        <p:origin x="-1104" y="-2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BDD2C2-CD5A-46B1-AA15-EF7F4CBA758E}" type="doc">
      <dgm:prSet loTypeId="urn:microsoft.com/office/officeart/2005/8/layout/venn1" loCatId="relationship" qsTypeId="urn:microsoft.com/office/officeart/2005/8/quickstyle/simple1" qsCatId="simple" csTypeId="urn:microsoft.com/office/officeart/2005/8/colors/accent1_2" csCatId="accent1" phldr="1"/>
      <dgm:spPr/>
    </dgm:pt>
    <dgm:pt modelId="{E006EE82-6EB8-44E3-9A60-BC5B5CB6A072}">
      <dgm:prSet phldrT="[Text]"/>
      <dgm:spPr/>
      <dgm:t>
        <a:bodyPr/>
        <a:lstStyle/>
        <a:p>
          <a:r>
            <a:rPr lang="en-US" dirty="0" smtClean="0"/>
            <a:t>society</a:t>
          </a:r>
          <a:endParaRPr lang="en-US" dirty="0"/>
        </a:p>
      </dgm:t>
    </dgm:pt>
    <dgm:pt modelId="{580B174E-F65E-4922-8A6D-68F11A7344A0}" type="parTrans" cxnId="{07719123-894E-481E-9393-39486D52DEFF}">
      <dgm:prSet/>
      <dgm:spPr/>
      <dgm:t>
        <a:bodyPr/>
        <a:lstStyle/>
        <a:p>
          <a:endParaRPr lang="en-US"/>
        </a:p>
      </dgm:t>
    </dgm:pt>
    <dgm:pt modelId="{7F4E4239-8B38-45B2-AF35-A13DF906FD88}" type="sibTrans" cxnId="{07719123-894E-481E-9393-39486D52DEFF}">
      <dgm:prSet/>
      <dgm:spPr/>
      <dgm:t>
        <a:bodyPr/>
        <a:lstStyle/>
        <a:p>
          <a:endParaRPr lang="en-US"/>
        </a:p>
      </dgm:t>
    </dgm:pt>
    <dgm:pt modelId="{0754972A-EF59-45A6-96D4-328F01755C81}">
      <dgm:prSet phldrT="[Text]"/>
      <dgm:spPr/>
      <dgm:t>
        <a:bodyPr/>
        <a:lstStyle/>
        <a:p>
          <a:r>
            <a:rPr lang="en-US" dirty="0" smtClean="0"/>
            <a:t>environment</a:t>
          </a:r>
          <a:endParaRPr lang="en-US" dirty="0"/>
        </a:p>
      </dgm:t>
    </dgm:pt>
    <dgm:pt modelId="{A837643E-E90A-40A3-994C-1521CD2985B6}" type="parTrans" cxnId="{194ACA8E-0EDD-411B-893F-F008285960F7}">
      <dgm:prSet/>
      <dgm:spPr/>
      <dgm:t>
        <a:bodyPr/>
        <a:lstStyle/>
        <a:p>
          <a:endParaRPr lang="en-US"/>
        </a:p>
      </dgm:t>
    </dgm:pt>
    <dgm:pt modelId="{07195FD5-170D-4C93-AB73-7032712ACC7C}" type="sibTrans" cxnId="{194ACA8E-0EDD-411B-893F-F008285960F7}">
      <dgm:prSet/>
      <dgm:spPr/>
      <dgm:t>
        <a:bodyPr/>
        <a:lstStyle/>
        <a:p>
          <a:endParaRPr lang="en-US"/>
        </a:p>
      </dgm:t>
    </dgm:pt>
    <dgm:pt modelId="{4FD6B686-E1A1-4ADC-8A32-6400A67A54E2}">
      <dgm:prSet phldrT="[Text]"/>
      <dgm:spPr/>
      <dgm:t>
        <a:bodyPr/>
        <a:lstStyle/>
        <a:p>
          <a:r>
            <a:rPr lang="en-US" dirty="0" smtClean="0"/>
            <a:t>economy</a:t>
          </a:r>
          <a:endParaRPr lang="en-US" dirty="0"/>
        </a:p>
      </dgm:t>
    </dgm:pt>
    <dgm:pt modelId="{9B8F17C3-4CD5-4E23-AF48-DDBFA0789BEF}" type="parTrans" cxnId="{DAA23D6C-56D4-4A17-9381-67E61F9F036C}">
      <dgm:prSet/>
      <dgm:spPr/>
      <dgm:t>
        <a:bodyPr/>
        <a:lstStyle/>
        <a:p>
          <a:endParaRPr lang="en-US"/>
        </a:p>
      </dgm:t>
    </dgm:pt>
    <dgm:pt modelId="{802E15FC-961D-4363-BA1B-A975E54E8DFC}" type="sibTrans" cxnId="{DAA23D6C-56D4-4A17-9381-67E61F9F036C}">
      <dgm:prSet/>
      <dgm:spPr/>
      <dgm:t>
        <a:bodyPr/>
        <a:lstStyle/>
        <a:p>
          <a:endParaRPr lang="en-US"/>
        </a:p>
      </dgm:t>
    </dgm:pt>
    <dgm:pt modelId="{D26CDC4B-7BBF-4BDF-8C58-AB9190327FB4}" type="pres">
      <dgm:prSet presAssocID="{29BDD2C2-CD5A-46B1-AA15-EF7F4CBA758E}" presName="compositeShape" presStyleCnt="0">
        <dgm:presLayoutVars>
          <dgm:chMax val="7"/>
          <dgm:dir/>
          <dgm:resizeHandles val="exact"/>
        </dgm:presLayoutVars>
      </dgm:prSet>
      <dgm:spPr/>
    </dgm:pt>
    <dgm:pt modelId="{E1721821-2C3C-41E3-A559-32F1911C3E21}" type="pres">
      <dgm:prSet presAssocID="{E006EE82-6EB8-44E3-9A60-BC5B5CB6A072}" presName="circ1" presStyleLbl="vennNode1" presStyleIdx="0" presStyleCnt="3" custLinFactNeighborY="1057"/>
      <dgm:spPr/>
      <dgm:t>
        <a:bodyPr/>
        <a:lstStyle/>
        <a:p>
          <a:endParaRPr lang="en-US"/>
        </a:p>
      </dgm:t>
    </dgm:pt>
    <dgm:pt modelId="{5097783D-65C8-4505-B8F6-8869C5D72089}" type="pres">
      <dgm:prSet presAssocID="{E006EE82-6EB8-44E3-9A60-BC5B5CB6A072}" presName="circ1Tx" presStyleLbl="revTx" presStyleIdx="0" presStyleCnt="0">
        <dgm:presLayoutVars>
          <dgm:chMax val="0"/>
          <dgm:chPref val="0"/>
          <dgm:bulletEnabled val="1"/>
        </dgm:presLayoutVars>
      </dgm:prSet>
      <dgm:spPr/>
      <dgm:t>
        <a:bodyPr/>
        <a:lstStyle/>
        <a:p>
          <a:endParaRPr lang="en-US"/>
        </a:p>
      </dgm:t>
    </dgm:pt>
    <dgm:pt modelId="{2BB3CAFF-D33A-45DE-9D71-A80FE58DF5A2}" type="pres">
      <dgm:prSet presAssocID="{0754972A-EF59-45A6-96D4-328F01755C81}" presName="circ2" presStyleLbl="vennNode1" presStyleIdx="1" presStyleCnt="3"/>
      <dgm:spPr/>
      <dgm:t>
        <a:bodyPr/>
        <a:lstStyle/>
        <a:p>
          <a:endParaRPr lang="en-US"/>
        </a:p>
      </dgm:t>
    </dgm:pt>
    <dgm:pt modelId="{136222D3-F63B-4376-96E7-A90A048830BE}" type="pres">
      <dgm:prSet presAssocID="{0754972A-EF59-45A6-96D4-328F01755C81}" presName="circ2Tx" presStyleLbl="revTx" presStyleIdx="0" presStyleCnt="0">
        <dgm:presLayoutVars>
          <dgm:chMax val="0"/>
          <dgm:chPref val="0"/>
          <dgm:bulletEnabled val="1"/>
        </dgm:presLayoutVars>
      </dgm:prSet>
      <dgm:spPr/>
      <dgm:t>
        <a:bodyPr/>
        <a:lstStyle/>
        <a:p>
          <a:endParaRPr lang="en-US"/>
        </a:p>
      </dgm:t>
    </dgm:pt>
    <dgm:pt modelId="{029793AE-4FD6-43AD-8AC8-3EB67FFCC35E}" type="pres">
      <dgm:prSet presAssocID="{4FD6B686-E1A1-4ADC-8A32-6400A67A54E2}" presName="circ3" presStyleLbl="vennNode1" presStyleIdx="2" presStyleCnt="3"/>
      <dgm:spPr/>
      <dgm:t>
        <a:bodyPr/>
        <a:lstStyle/>
        <a:p>
          <a:endParaRPr lang="en-US"/>
        </a:p>
      </dgm:t>
    </dgm:pt>
    <dgm:pt modelId="{DE892E53-1E8F-4B19-A7E8-503818F59D93}" type="pres">
      <dgm:prSet presAssocID="{4FD6B686-E1A1-4ADC-8A32-6400A67A54E2}" presName="circ3Tx" presStyleLbl="revTx" presStyleIdx="0" presStyleCnt="0">
        <dgm:presLayoutVars>
          <dgm:chMax val="0"/>
          <dgm:chPref val="0"/>
          <dgm:bulletEnabled val="1"/>
        </dgm:presLayoutVars>
      </dgm:prSet>
      <dgm:spPr/>
      <dgm:t>
        <a:bodyPr/>
        <a:lstStyle/>
        <a:p>
          <a:endParaRPr lang="en-US"/>
        </a:p>
      </dgm:t>
    </dgm:pt>
  </dgm:ptLst>
  <dgm:cxnLst>
    <dgm:cxn modelId="{5061CE15-A62F-4FE6-86E3-1DE4527DC7A8}" type="presOf" srcId="{E006EE82-6EB8-44E3-9A60-BC5B5CB6A072}" destId="{5097783D-65C8-4505-B8F6-8869C5D72089}" srcOrd="1" destOrd="0" presId="urn:microsoft.com/office/officeart/2005/8/layout/venn1"/>
    <dgm:cxn modelId="{194ACA8E-0EDD-411B-893F-F008285960F7}" srcId="{29BDD2C2-CD5A-46B1-AA15-EF7F4CBA758E}" destId="{0754972A-EF59-45A6-96D4-328F01755C81}" srcOrd="1" destOrd="0" parTransId="{A837643E-E90A-40A3-994C-1521CD2985B6}" sibTransId="{07195FD5-170D-4C93-AB73-7032712ACC7C}"/>
    <dgm:cxn modelId="{BF940C6B-CA61-4330-A290-48EB536FC48E}" type="presOf" srcId="{4FD6B686-E1A1-4ADC-8A32-6400A67A54E2}" destId="{DE892E53-1E8F-4B19-A7E8-503818F59D93}" srcOrd="1" destOrd="0" presId="urn:microsoft.com/office/officeart/2005/8/layout/venn1"/>
    <dgm:cxn modelId="{DAA23D6C-56D4-4A17-9381-67E61F9F036C}" srcId="{29BDD2C2-CD5A-46B1-AA15-EF7F4CBA758E}" destId="{4FD6B686-E1A1-4ADC-8A32-6400A67A54E2}" srcOrd="2" destOrd="0" parTransId="{9B8F17C3-4CD5-4E23-AF48-DDBFA0789BEF}" sibTransId="{802E15FC-961D-4363-BA1B-A975E54E8DFC}"/>
    <dgm:cxn modelId="{07719123-894E-481E-9393-39486D52DEFF}" srcId="{29BDD2C2-CD5A-46B1-AA15-EF7F4CBA758E}" destId="{E006EE82-6EB8-44E3-9A60-BC5B5CB6A072}" srcOrd="0" destOrd="0" parTransId="{580B174E-F65E-4922-8A6D-68F11A7344A0}" sibTransId="{7F4E4239-8B38-45B2-AF35-A13DF906FD88}"/>
    <dgm:cxn modelId="{AAE110A6-22CE-4697-80E9-012ECD92F33B}" type="presOf" srcId="{0754972A-EF59-45A6-96D4-328F01755C81}" destId="{136222D3-F63B-4376-96E7-A90A048830BE}" srcOrd="1" destOrd="0" presId="urn:microsoft.com/office/officeart/2005/8/layout/venn1"/>
    <dgm:cxn modelId="{EC62690D-9494-4CC0-8D55-08425F26223E}" type="presOf" srcId="{29BDD2C2-CD5A-46B1-AA15-EF7F4CBA758E}" destId="{D26CDC4B-7BBF-4BDF-8C58-AB9190327FB4}" srcOrd="0" destOrd="0" presId="urn:microsoft.com/office/officeart/2005/8/layout/venn1"/>
    <dgm:cxn modelId="{0E049C8D-9BA0-473A-9992-988E7160AFCC}" type="presOf" srcId="{4FD6B686-E1A1-4ADC-8A32-6400A67A54E2}" destId="{029793AE-4FD6-43AD-8AC8-3EB67FFCC35E}" srcOrd="0" destOrd="0" presId="urn:microsoft.com/office/officeart/2005/8/layout/venn1"/>
    <dgm:cxn modelId="{455AB724-DF46-4C39-9DC5-15460A4A33B6}" type="presOf" srcId="{0754972A-EF59-45A6-96D4-328F01755C81}" destId="{2BB3CAFF-D33A-45DE-9D71-A80FE58DF5A2}" srcOrd="0" destOrd="0" presId="urn:microsoft.com/office/officeart/2005/8/layout/venn1"/>
    <dgm:cxn modelId="{48404EAC-FBBF-4492-877B-2BE09C7B902A}" type="presOf" srcId="{E006EE82-6EB8-44E3-9A60-BC5B5CB6A072}" destId="{E1721821-2C3C-41E3-A559-32F1911C3E21}" srcOrd="0" destOrd="0" presId="urn:microsoft.com/office/officeart/2005/8/layout/venn1"/>
    <dgm:cxn modelId="{42912A11-90FC-439B-B04E-CB4D2583335C}" type="presParOf" srcId="{D26CDC4B-7BBF-4BDF-8C58-AB9190327FB4}" destId="{E1721821-2C3C-41E3-A559-32F1911C3E21}" srcOrd="0" destOrd="0" presId="urn:microsoft.com/office/officeart/2005/8/layout/venn1"/>
    <dgm:cxn modelId="{34358008-1AAC-442B-B1CA-1C1EDF8DF09B}" type="presParOf" srcId="{D26CDC4B-7BBF-4BDF-8C58-AB9190327FB4}" destId="{5097783D-65C8-4505-B8F6-8869C5D72089}" srcOrd="1" destOrd="0" presId="urn:microsoft.com/office/officeart/2005/8/layout/venn1"/>
    <dgm:cxn modelId="{30ACA999-F30F-42EF-84F1-CF4F095E30CC}" type="presParOf" srcId="{D26CDC4B-7BBF-4BDF-8C58-AB9190327FB4}" destId="{2BB3CAFF-D33A-45DE-9D71-A80FE58DF5A2}" srcOrd="2" destOrd="0" presId="urn:microsoft.com/office/officeart/2005/8/layout/venn1"/>
    <dgm:cxn modelId="{C9276D9D-645F-4420-8950-82BCCF713E1E}" type="presParOf" srcId="{D26CDC4B-7BBF-4BDF-8C58-AB9190327FB4}" destId="{136222D3-F63B-4376-96E7-A90A048830BE}" srcOrd="3" destOrd="0" presId="urn:microsoft.com/office/officeart/2005/8/layout/venn1"/>
    <dgm:cxn modelId="{F1044C54-1E72-4754-B1D8-BE00785F38CB}" type="presParOf" srcId="{D26CDC4B-7BBF-4BDF-8C58-AB9190327FB4}" destId="{029793AE-4FD6-43AD-8AC8-3EB67FFCC35E}" srcOrd="4" destOrd="0" presId="urn:microsoft.com/office/officeart/2005/8/layout/venn1"/>
    <dgm:cxn modelId="{93DD3DDF-4ED9-4D90-91B9-81DDAEE5432D}" type="presParOf" srcId="{D26CDC4B-7BBF-4BDF-8C58-AB9190327FB4}" destId="{DE892E53-1E8F-4B19-A7E8-503818F59D93}"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94D8DE-2417-49F4-AA94-13B80F6006A5}"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US"/>
        </a:p>
      </dgm:t>
    </dgm:pt>
    <dgm:pt modelId="{A44D497A-B57C-4E98-90EE-CC4EE3D4B6D2}">
      <dgm:prSet phldrT="[Text]"/>
      <dgm:spPr>
        <a:solidFill>
          <a:schemeClr val="accent1">
            <a:lumMod val="60000"/>
            <a:lumOff val="40000"/>
          </a:schemeClr>
        </a:solidFill>
      </dgm:spPr>
      <dgm:t>
        <a:bodyPr/>
        <a:lstStyle/>
        <a:p>
          <a:r>
            <a:rPr lang="en-US" dirty="0" smtClean="0">
              <a:solidFill>
                <a:schemeClr val="tx1"/>
              </a:solidFill>
            </a:rPr>
            <a:t>Environment</a:t>
          </a:r>
          <a:endParaRPr lang="en-US" dirty="0">
            <a:solidFill>
              <a:schemeClr val="tx1"/>
            </a:solidFill>
          </a:endParaRPr>
        </a:p>
      </dgm:t>
    </dgm:pt>
    <dgm:pt modelId="{19A6A9C0-76B7-4B7F-96C6-C4D283B82F19}" type="parTrans" cxnId="{DF5D1871-B767-4DBC-BB5A-7D2C91AFBE19}">
      <dgm:prSet/>
      <dgm:spPr/>
      <dgm:t>
        <a:bodyPr/>
        <a:lstStyle/>
        <a:p>
          <a:endParaRPr lang="en-US"/>
        </a:p>
      </dgm:t>
    </dgm:pt>
    <dgm:pt modelId="{38A6B530-FAE4-44FE-B3D9-5448D7D0D206}" type="sibTrans" cxnId="{DF5D1871-B767-4DBC-BB5A-7D2C91AFBE19}">
      <dgm:prSet/>
      <dgm:spPr/>
      <dgm:t>
        <a:bodyPr/>
        <a:lstStyle/>
        <a:p>
          <a:endParaRPr lang="en-US"/>
        </a:p>
      </dgm:t>
    </dgm:pt>
    <dgm:pt modelId="{D80D2D6C-02DB-49FE-9D09-45A4DBC8260C}">
      <dgm:prSet phldrT="[Text]"/>
      <dgm:spPr>
        <a:solidFill>
          <a:schemeClr val="accent1">
            <a:lumMod val="60000"/>
            <a:lumOff val="40000"/>
          </a:schemeClr>
        </a:solidFill>
      </dgm:spPr>
      <dgm:t>
        <a:bodyPr/>
        <a:lstStyle/>
        <a:p>
          <a:r>
            <a:rPr lang="en-US" dirty="0" smtClean="0">
              <a:solidFill>
                <a:schemeClr val="tx1"/>
              </a:solidFill>
            </a:rPr>
            <a:t>Society</a:t>
          </a:r>
          <a:endParaRPr lang="en-US" dirty="0">
            <a:solidFill>
              <a:schemeClr val="tx1"/>
            </a:solidFill>
          </a:endParaRPr>
        </a:p>
      </dgm:t>
    </dgm:pt>
    <dgm:pt modelId="{E9C4D4AA-0758-46D1-91B3-19EDC31EE73E}" type="parTrans" cxnId="{36F54F73-D9BB-49AB-8231-55D98FC530CE}">
      <dgm:prSet/>
      <dgm:spPr/>
      <dgm:t>
        <a:bodyPr/>
        <a:lstStyle/>
        <a:p>
          <a:endParaRPr lang="en-US"/>
        </a:p>
      </dgm:t>
    </dgm:pt>
    <dgm:pt modelId="{0A9A9EF1-993F-43D9-9EA6-AC3602EACAC1}" type="sibTrans" cxnId="{36F54F73-D9BB-49AB-8231-55D98FC530CE}">
      <dgm:prSet/>
      <dgm:spPr/>
      <dgm:t>
        <a:bodyPr/>
        <a:lstStyle/>
        <a:p>
          <a:endParaRPr lang="en-US"/>
        </a:p>
      </dgm:t>
    </dgm:pt>
    <dgm:pt modelId="{5A14DD36-9C81-4456-8226-1236373D2F0F}">
      <dgm:prSet phldrT="[Text]"/>
      <dgm:spPr>
        <a:solidFill>
          <a:schemeClr val="accent1">
            <a:lumMod val="60000"/>
            <a:lumOff val="40000"/>
          </a:schemeClr>
        </a:solidFill>
      </dgm:spPr>
      <dgm:t>
        <a:bodyPr/>
        <a:lstStyle/>
        <a:p>
          <a:r>
            <a:rPr lang="en-US" dirty="0" smtClean="0">
              <a:solidFill>
                <a:schemeClr val="tx1"/>
              </a:solidFill>
            </a:rPr>
            <a:t>Economy</a:t>
          </a:r>
          <a:endParaRPr lang="en-US" dirty="0">
            <a:solidFill>
              <a:schemeClr val="tx1"/>
            </a:solidFill>
          </a:endParaRPr>
        </a:p>
      </dgm:t>
    </dgm:pt>
    <dgm:pt modelId="{D64CC1F8-5DA9-4570-888F-A550B7C43702}" type="parTrans" cxnId="{D2135CA8-23B4-4FB5-A209-A008E18E5F0D}">
      <dgm:prSet/>
      <dgm:spPr/>
      <dgm:t>
        <a:bodyPr/>
        <a:lstStyle/>
        <a:p>
          <a:endParaRPr lang="en-US"/>
        </a:p>
      </dgm:t>
    </dgm:pt>
    <dgm:pt modelId="{0403E15C-3E95-4FBC-9FBA-0F7B531CA5B6}" type="sibTrans" cxnId="{D2135CA8-23B4-4FB5-A209-A008E18E5F0D}">
      <dgm:prSet/>
      <dgm:spPr/>
      <dgm:t>
        <a:bodyPr/>
        <a:lstStyle/>
        <a:p>
          <a:endParaRPr lang="en-US"/>
        </a:p>
      </dgm:t>
    </dgm:pt>
    <dgm:pt modelId="{D64FE1FB-173F-405B-A440-3834D6DB2B4E}" type="pres">
      <dgm:prSet presAssocID="{6E94D8DE-2417-49F4-AA94-13B80F6006A5}" presName="Name0" presStyleCnt="0">
        <dgm:presLayoutVars>
          <dgm:chMax val="7"/>
          <dgm:resizeHandles val="exact"/>
        </dgm:presLayoutVars>
      </dgm:prSet>
      <dgm:spPr/>
      <dgm:t>
        <a:bodyPr/>
        <a:lstStyle/>
        <a:p>
          <a:endParaRPr lang="en-US"/>
        </a:p>
      </dgm:t>
    </dgm:pt>
    <dgm:pt modelId="{E72645BD-E57B-457F-A7D4-2582E4FAC99C}" type="pres">
      <dgm:prSet presAssocID="{6E94D8DE-2417-49F4-AA94-13B80F6006A5}" presName="comp1" presStyleCnt="0"/>
      <dgm:spPr/>
    </dgm:pt>
    <dgm:pt modelId="{B3D769C4-E5CF-47EF-AA44-8624DDB9CFD9}" type="pres">
      <dgm:prSet presAssocID="{6E94D8DE-2417-49F4-AA94-13B80F6006A5}" presName="circle1" presStyleLbl="node1" presStyleIdx="0" presStyleCnt="3"/>
      <dgm:spPr/>
      <dgm:t>
        <a:bodyPr/>
        <a:lstStyle/>
        <a:p>
          <a:endParaRPr lang="en-US"/>
        </a:p>
      </dgm:t>
    </dgm:pt>
    <dgm:pt modelId="{C84C59A4-4F1A-4C77-A80C-136C5FB6D651}" type="pres">
      <dgm:prSet presAssocID="{6E94D8DE-2417-49F4-AA94-13B80F6006A5}" presName="c1text" presStyleLbl="node1" presStyleIdx="0" presStyleCnt="3">
        <dgm:presLayoutVars>
          <dgm:bulletEnabled val="1"/>
        </dgm:presLayoutVars>
      </dgm:prSet>
      <dgm:spPr/>
      <dgm:t>
        <a:bodyPr/>
        <a:lstStyle/>
        <a:p>
          <a:endParaRPr lang="en-US"/>
        </a:p>
      </dgm:t>
    </dgm:pt>
    <dgm:pt modelId="{13325091-A893-4403-B3DC-A3683DC87F94}" type="pres">
      <dgm:prSet presAssocID="{6E94D8DE-2417-49F4-AA94-13B80F6006A5}" presName="comp2" presStyleCnt="0"/>
      <dgm:spPr/>
    </dgm:pt>
    <dgm:pt modelId="{D00A3A5E-7FA5-4A28-A51D-F6FE960601F3}" type="pres">
      <dgm:prSet presAssocID="{6E94D8DE-2417-49F4-AA94-13B80F6006A5}" presName="circle2" presStyleLbl="node1" presStyleIdx="1" presStyleCnt="3" custScaleY="100199" custLinFactNeighborX="-1184" custLinFactNeighborY="-6640"/>
      <dgm:spPr/>
      <dgm:t>
        <a:bodyPr/>
        <a:lstStyle/>
        <a:p>
          <a:endParaRPr lang="en-US"/>
        </a:p>
      </dgm:t>
    </dgm:pt>
    <dgm:pt modelId="{1C145EE5-2656-4DA6-A239-19D89343297A}" type="pres">
      <dgm:prSet presAssocID="{6E94D8DE-2417-49F4-AA94-13B80F6006A5}" presName="c2text" presStyleLbl="node1" presStyleIdx="1" presStyleCnt="3">
        <dgm:presLayoutVars>
          <dgm:bulletEnabled val="1"/>
        </dgm:presLayoutVars>
      </dgm:prSet>
      <dgm:spPr/>
      <dgm:t>
        <a:bodyPr/>
        <a:lstStyle/>
        <a:p>
          <a:endParaRPr lang="en-US"/>
        </a:p>
      </dgm:t>
    </dgm:pt>
    <dgm:pt modelId="{BEBA3893-D39A-4993-9573-C1057D715F05}" type="pres">
      <dgm:prSet presAssocID="{6E94D8DE-2417-49F4-AA94-13B80F6006A5}" presName="comp3" presStyleCnt="0"/>
      <dgm:spPr/>
    </dgm:pt>
    <dgm:pt modelId="{21AC76C0-449F-44D5-B389-80C2C807BF1A}" type="pres">
      <dgm:prSet presAssocID="{6E94D8DE-2417-49F4-AA94-13B80F6006A5}" presName="circle3" presStyleLbl="node1" presStyleIdx="2" presStyleCnt="3" custScaleY="100646" custLinFactNeighborX="1245" custLinFactNeighborY="-24901"/>
      <dgm:spPr/>
      <dgm:t>
        <a:bodyPr/>
        <a:lstStyle/>
        <a:p>
          <a:endParaRPr lang="en-US"/>
        </a:p>
      </dgm:t>
    </dgm:pt>
    <dgm:pt modelId="{77B1420B-C030-4775-86FF-C0963E3ADE54}" type="pres">
      <dgm:prSet presAssocID="{6E94D8DE-2417-49F4-AA94-13B80F6006A5}" presName="c3text" presStyleLbl="node1" presStyleIdx="2" presStyleCnt="3">
        <dgm:presLayoutVars>
          <dgm:bulletEnabled val="1"/>
        </dgm:presLayoutVars>
      </dgm:prSet>
      <dgm:spPr/>
      <dgm:t>
        <a:bodyPr/>
        <a:lstStyle/>
        <a:p>
          <a:endParaRPr lang="en-US"/>
        </a:p>
      </dgm:t>
    </dgm:pt>
  </dgm:ptLst>
  <dgm:cxnLst>
    <dgm:cxn modelId="{44062CB9-C9FD-4BBD-B8ED-E0E5CDD62CF7}" type="presOf" srcId="{D80D2D6C-02DB-49FE-9D09-45A4DBC8260C}" destId="{1C145EE5-2656-4DA6-A239-19D89343297A}" srcOrd="1" destOrd="0" presId="urn:microsoft.com/office/officeart/2005/8/layout/venn2"/>
    <dgm:cxn modelId="{15A247BB-9962-4D0A-843E-522B95F69463}" type="presOf" srcId="{5A14DD36-9C81-4456-8226-1236373D2F0F}" destId="{21AC76C0-449F-44D5-B389-80C2C807BF1A}" srcOrd="0" destOrd="0" presId="urn:microsoft.com/office/officeart/2005/8/layout/venn2"/>
    <dgm:cxn modelId="{D2135CA8-23B4-4FB5-A209-A008E18E5F0D}" srcId="{6E94D8DE-2417-49F4-AA94-13B80F6006A5}" destId="{5A14DD36-9C81-4456-8226-1236373D2F0F}" srcOrd="2" destOrd="0" parTransId="{D64CC1F8-5DA9-4570-888F-A550B7C43702}" sibTransId="{0403E15C-3E95-4FBC-9FBA-0F7B531CA5B6}"/>
    <dgm:cxn modelId="{5D1AF011-2E6A-4D31-8F01-E819B6CF59E9}" type="presOf" srcId="{A44D497A-B57C-4E98-90EE-CC4EE3D4B6D2}" destId="{C84C59A4-4F1A-4C77-A80C-136C5FB6D651}" srcOrd="1" destOrd="0" presId="urn:microsoft.com/office/officeart/2005/8/layout/venn2"/>
    <dgm:cxn modelId="{E3D920A7-38D4-4D26-ADA2-370EE3DB367F}" type="presOf" srcId="{5A14DD36-9C81-4456-8226-1236373D2F0F}" destId="{77B1420B-C030-4775-86FF-C0963E3ADE54}" srcOrd="1" destOrd="0" presId="urn:microsoft.com/office/officeart/2005/8/layout/venn2"/>
    <dgm:cxn modelId="{D88BDB2E-5839-4183-8817-B62EF710E4EE}" type="presOf" srcId="{6E94D8DE-2417-49F4-AA94-13B80F6006A5}" destId="{D64FE1FB-173F-405B-A440-3834D6DB2B4E}" srcOrd="0" destOrd="0" presId="urn:microsoft.com/office/officeart/2005/8/layout/venn2"/>
    <dgm:cxn modelId="{DF5D1871-B767-4DBC-BB5A-7D2C91AFBE19}" srcId="{6E94D8DE-2417-49F4-AA94-13B80F6006A5}" destId="{A44D497A-B57C-4E98-90EE-CC4EE3D4B6D2}" srcOrd="0" destOrd="0" parTransId="{19A6A9C0-76B7-4B7F-96C6-C4D283B82F19}" sibTransId="{38A6B530-FAE4-44FE-B3D9-5448D7D0D206}"/>
    <dgm:cxn modelId="{36F54F73-D9BB-49AB-8231-55D98FC530CE}" srcId="{6E94D8DE-2417-49F4-AA94-13B80F6006A5}" destId="{D80D2D6C-02DB-49FE-9D09-45A4DBC8260C}" srcOrd="1" destOrd="0" parTransId="{E9C4D4AA-0758-46D1-91B3-19EDC31EE73E}" sibTransId="{0A9A9EF1-993F-43D9-9EA6-AC3602EACAC1}"/>
    <dgm:cxn modelId="{977E3FB4-C276-4518-ABC2-C532065213BD}" type="presOf" srcId="{A44D497A-B57C-4E98-90EE-CC4EE3D4B6D2}" destId="{B3D769C4-E5CF-47EF-AA44-8624DDB9CFD9}" srcOrd="0" destOrd="0" presId="urn:microsoft.com/office/officeart/2005/8/layout/venn2"/>
    <dgm:cxn modelId="{F75BB2A0-8740-4A41-9EA3-F2FAE31DCE29}" type="presOf" srcId="{D80D2D6C-02DB-49FE-9D09-45A4DBC8260C}" destId="{D00A3A5E-7FA5-4A28-A51D-F6FE960601F3}" srcOrd="0" destOrd="0" presId="urn:microsoft.com/office/officeart/2005/8/layout/venn2"/>
    <dgm:cxn modelId="{17F2966D-F550-41C6-8975-08645765E1FB}" type="presParOf" srcId="{D64FE1FB-173F-405B-A440-3834D6DB2B4E}" destId="{E72645BD-E57B-457F-A7D4-2582E4FAC99C}" srcOrd="0" destOrd="0" presId="urn:microsoft.com/office/officeart/2005/8/layout/venn2"/>
    <dgm:cxn modelId="{9C9E48F5-4931-4032-A78B-7ECCBCAAF943}" type="presParOf" srcId="{E72645BD-E57B-457F-A7D4-2582E4FAC99C}" destId="{B3D769C4-E5CF-47EF-AA44-8624DDB9CFD9}" srcOrd="0" destOrd="0" presId="urn:microsoft.com/office/officeart/2005/8/layout/venn2"/>
    <dgm:cxn modelId="{F750BEFE-17C9-47A6-93CD-59890C7BBAD6}" type="presParOf" srcId="{E72645BD-E57B-457F-A7D4-2582E4FAC99C}" destId="{C84C59A4-4F1A-4C77-A80C-136C5FB6D651}" srcOrd="1" destOrd="0" presId="urn:microsoft.com/office/officeart/2005/8/layout/venn2"/>
    <dgm:cxn modelId="{A6291953-2E2A-49FA-A0E1-1996FF14B518}" type="presParOf" srcId="{D64FE1FB-173F-405B-A440-3834D6DB2B4E}" destId="{13325091-A893-4403-B3DC-A3683DC87F94}" srcOrd="1" destOrd="0" presId="urn:microsoft.com/office/officeart/2005/8/layout/venn2"/>
    <dgm:cxn modelId="{76929F85-43E0-4EDD-B5A2-3607A1AF08F7}" type="presParOf" srcId="{13325091-A893-4403-B3DC-A3683DC87F94}" destId="{D00A3A5E-7FA5-4A28-A51D-F6FE960601F3}" srcOrd="0" destOrd="0" presId="urn:microsoft.com/office/officeart/2005/8/layout/venn2"/>
    <dgm:cxn modelId="{30B347DE-EDD8-4AFC-B447-B38229219552}" type="presParOf" srcId="{13325091-A893-4403-B3DC-A3683DC87F94}" destId="{1C145EE5-2656-4DA6-A239-19D89343297A}" srcOrd="1" destOrd="0" presId="urn:microsoft.com/office/officeart/2005/8/layout/venn2"/>
    <dgm:cxn modelId="{72149786-A8F4-45FF-B53C-4409DF9A38A8}" type="presParOf" srcId="{D64FE1FB-173F-405B-A440-3834D6DB2B4E}" destId="{BEBA3893-D39A-4993-9573-C1057D715F05}" srcOrd="2" destOrd="0" presId="urn:microsoft.com/office/officeart/2005/8/layout/venn2"/>
    <dgm:cxn modelId="{C3D265DD-E63D-4589-A233-65D9DCAF9348}" type="presParOf" srcId="{BEBA3893-D39A-4993-9573-C1057D715F05}" destId="{21AC76C0-449F-44D5-B389-80C2C807BF1A}" srcOrd="0" destOrd="0" presId="urn:microsoft.com/office/officeart/2005/8/layout/venn2"/>
    <dgm:cxn modelId="{A99A0C8A-8FB2-4ABA-A761-DC5B1DF7ED35}" type="presParOf" srcId="{BEBA3893-D39A-4993-9573-C1057D715F05}" destId="{77B1420B-C030-4775-86FF-C0963E3ADE54}" srcOrd="1" destOrd="0" presId="urn:microsoft.com/office/officeart/2005/8/layout/ven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21821-2C3C-41E3-A559-32F1911C3E21}">
      <dsp:nvSpPr>
        <dsp:cNvPr id="0" name=""/>
        <dsp:cNvSpPr/>
      </dsp:nvSpPr>
      <dsp:spPr>
        <a:xfrm>
          <a:off x="840833" y="48592"/>
          <a:ext cx="1547380" cy="15473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society</a:t>
          </a:r>
          <a:endParaRPr lang="en-US" sz="1400" kern="1200" dirty="0"/>
        </a:p>
      </dsp:txBody>
      <dsp:txXfrm>
        <a:off x="1047150" y="319384"/>
        <a:ext cx="1134745" cy="696321"/>
      </dsp:txXfrm>
    </dsp:sp>
    <dsp:sp modelId="{2BB3CAFF-D33A-45DE-9D71-A80FE58DF5A2}">
      <dsp:nvSpPr>
        <dsp:cNvPr id="0" name=""/>
        <dsp:cNvSpPr/>
      </dsp:nvSpPr>
      <dsp:spPr>
        <a:xfrm>
          <a:off x="1399179" y="999349"/>
          <a:ext cx="1547380" cy="15473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environment</a:t>
          </a:r>
          <a:endParaRPr lang="en-US" sz="1400" kern="1200" dirty="0"/>
        </a:p>
      </dsp:txBody>
      <dsp:txXfrm>
        <a:off x="1872420" y="1399089"/>
        <a:ext cx="928428" cy="851059"/>
      </dsp:txXfrm>
    </dsp:sp>
    <dsp:sp modelId="{029793AE-4FD6-43AD-8AC8-3EB67FFCC35E}">
      <dsp:nvSpPr>
        <dsp:cNvPr id="0" name=""/>
        <dsp:cNvSpPr/>
      </dsp:nvSpPr>
      <dsp:spPr>
        <a:xfrm>
          <a:off x="282487" y="999349"/>
          <a:ext cx="1547380" cy="154738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en-US" sz="1400" kern="1200" dirty="0" smtClean="0"/>
            <a:t>economy</a:t>
          </a:r>
          <a:endParaRPr lang="en-US" sz="1400" kern="1200" dirty="0"/>
        </a:p>
      </dsp:txBody>
      <dsp:txXfrm>
        <a:off x="428198" y="1399089"/>
        <a:ext cx="928428" cy="851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D769C4-E5CF-47EF-AA44-8624DDB9CFD9}">
      <dsp:nvSpPr>
        <dsp:cNvPr id="0" name=""/>
        <dsp:cNvSpPr/>
      </dsp:nvSpPr>
      <dsp:spPr>
        <a:xfrm>
          <a:off x="431236" y="-1895"/>
          <a:ext cx="2347257" cy="2347257"/>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Environment</a:t>
          </a:r>
          <a:endParaRPr lang="en-US" sz="1000" kern="1200" dirty="0">
            <a:solidFill>
              <a:schemeClr val="tx1"/>
            </a:solidFill>
          </a:endParaRPr>
        </a:p>
      </dsp:txBody>
      <dsp:txXfrm>
        <a:off x="1194682" y="115467"/>
        <a:ext cx="820366" cy="352088"/>
      </dsp:txXfrm>
    </dsp:sp>
    <dsp:sp modelId="{D00A3A5E-7FA5-4A28-A51D-F6FE960601F3}">
      <dsp:nvSpPr>
        <dsp:cNvPr id="0" name=""/>
        <dsp:cNvSpPr/>
      </dsp:nvSpPr>
      <dsp:spPr>
        <a:xfrm>
          <a:off x="703800" y="466273"/>
          <a:ext cx="1760442" cy="1763946"/>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Society</a:t>
          </a:r>
          <a:endParaRPr lang="en-US" sz="1000" kern="1200" dirty="0">
            <a:solidFill>
              <a:schemeClr val="tx1"/>
            </a:solidFill>
          </a:endParaRPr>
        </a:p>
      </dsp:txBody>
      <dsp:txXfrm>
        <a:off x="1173838" y="576520"/>
        <a:ext cx="820366" cy="330739"/>
      </dsp:txXfrm>
    </dsp:sp>
    <dsp:sp modelId="{21AC76C0-449F-44D5-B389-80C2C807BF1A}">
      <dsp:nvSpPr>
        <dsp:cNvPr id="0" name=""/>
        <dsp:cNvSpPr/>
      </dsp:nvSpPr>
      <dsp:spPr>
        <a:xfrm>
          <a:off x="1032662" y="875697"/>
          <a:ext cx="1173628" cy="1181210"/>
        </a:xfrm>
        <a:prstGeom prst="ellipse">
          <a:avLst/>
        </a:prstGeom>
        <a:solidFill>
          <a:schemeClr val="accent1">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444500">
            <a:lnSpc>
              <a:spcPct val="90000"/>
            </a:lnSpc>
            <a:spcBef>
              <a:spcPct val="0"/>
            </a:spcBef>
            <a:spcAft>
              <a:spcPct val="35000"/>
            </a:spcAft>
          </a:pPr>
          <a:r>
            <a:rPr lang="en-US" sz="1000" kern="1200" dirty="0" smtClean="0">
              <a:solidFill>
                <a:schemeClr val="tx1"/>
              </a:solidFill>
            </a:rPr>
            <a:t>Economy</a:t>
          </a:r>
          <a:endParaRPr lang="en-US" sz="1000" kern="1200" dirty="0">
            <a:solidFill>
              <a:schemeClr val="tx1"/>
            </a:solidFill>
          </a:endParaRPr>
        </a:p>
      </dsp:txBody>
      <dsp:txXfrm>
        <a:off x="1204536" y="1170999"/>
        <a:ext cx="829880" cy="590605"/>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B2B9A998-CB85-4CA3-8D97-2AAF9250C243}" type="datetimeFigureOut">
              <a:rPr lang="en-US"/>
              <a:pPr>
                <a:defRPr/>
              </a:pPr>
              <a:t>4/25/2012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2BBF4081-7E0D-4662-97DD-142515D32201}" type="slidenum">
              <a:rPr lang="en-US"/>
              <a:pPr>
                <a:defRPr/>
              </a:pPr>
              <a:t>‹#›</a:t>
            </a:fld>
            <a:endParaRPr lang="en-US" dirty="0"/>
          </a:p>
        </p:txBody>
      </p:sp>
    </p:spTree>
    <p:extLst>
      <p:ext uri="{BB962C8B-B14F-4D97-AF65-F5344CB8AC3E}">
        <p14:creationId xmlns:p14="http://schemas.microsoft.com/office/powerpoint/2010/main" val="3055849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DA2024FB-3511-4F88-90F0-B9F71FA5BEAA}" type="datetimeFigureOut">
              <a:rPr lang="en-US"/>
              <a:pPr>
                <a:defRPr/>
              </a:pPr>
              <a:t>4/25/2012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36CBBA9-EE67-40C3-8DDB-1319D7301F6E}" type="slidenum">
              <a:rPr lang="en-US"/>
              <a:pPr>
                <a:defRPr/>
              </a:pPr>
              <a:t>‹#›</a:t>
            </a:fld>
            <a:endParaRPr lang="en-US" dirty="0"/>
          </a:p>
        </p:txBody>
      </p:sp>
    </p:spTree>
    <p:extLst>
      <p:ext uri="{BB962C8B-B14F-4D97-AF65-F5344CB8AC3E}">
        <p14:creationId xmlns:p14="http://schemas.microsoft.com/office/powerpoint/2010/main" val="1475382546"/>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Bonnie</a:t>
            </a:r>
          </a:p>
          <a:p>
            <a:r>
              <a:rPr lang="en-US" dirty="0" smtClean="0"/>
              <a:t>Welcome</a:t>
            </a:r>
            <a:r>
              <a:rPr lang="en-US" baseline="0" dirty="0" smtClean="0"/>
              <a:t> and t</a:t>
            </a:r>
            <a:r>
              <a:rPr lang="en-US" dirty="0" smtClean="0"/>
              <a:t>hank you for joining</a:t>
            </a:r>
            <a:r>
              <a:rPr lang="en-US" baseline="0" dirty="0" smtClean="0"/>
              <a:t> us to explore sustainability practices in libraries. </a:t>
            </a:r>
          </a:p>
          <a:p>
            <a:endParaRPr lang="en-US" baseline="0" dirty="0" smtClean="0"/>
          </a:p>
          <a:p>
            <a:r>
              <a:rPr lang="en-US" baseline="0" dirty="0" smtClean="0"/>
              <a:t>This session will be recorded and the recording and slides will be available after the session.</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pPr>
              <a:defRPr/>
            </a:pPr>
            <a:fld id="{F36CBBA9-EE67-40C3-8DDB-1319D7301F6E}"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FD026D5-33B5-487C-970D-7485D878B15F}" type="slidenum">
              <a:rPr lang="en-US">
                <a:solidFill>
                  <a:prstClr val="black"/>
                </a:solidFill>
              </a:rPr>
              <a:pPr>
                <a:def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9FF5361-5101-4F7F-A330-8F335F1F6B58}" type="slidenum">
              <a:rPr lang="en-US">
                <a:solidFill>
                  <a:prstClr val="black"/>
                </a:solidFill>
              </a:rPr>
              <a:pPr>
                <a:def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DEA1442-49C7-47AA-B835-713214A6A022}" type="slidenum">
              <a:rPr lang="en-US">
                <a:solidFill>
                  <a:prstClr val="black"/>
                </a:solidFill>
              </a:rPr>
              <a:pPr>
                <a:defRPr/>
              </a:pPr>
              <a:t>13</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4AAB581-27F4-4B1C-B9B3-DFEC4EB38D84}" type="slidenum">
              <a:rPr lang="en-US">
                <a:solidFill>
                  <a:prstClr val="black"/>
                </a:solidFill>
              </a:rPr>
              <a:pPr>
                <a:defRPr/>
              </a:pPr>
              <a:t>14</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All types of libraries have</a:t>
            </a:r>
            <a:r>
              <a:rPr lang="en-US" baseline="0" dirty="0" smtClean="0"/>
              <a:t> a lot to offer in the realm of embracing sustainability concepts and actions. My topic is focused on academic libraries and sustainable opportunities.</a:t>
            </a:r>
          </a:p>
          <a:p>
            <a:pPr>
              <a:spcBef>
                <a:spcPct val="0"/>
              </a:spcBef>
            </a:pPr>
            <a:endParaRPr lang="en-US" baseline="0" dirty="0" smtClean="0"/>
          </a:p>
          <a:p>
            <a:pPr>
              <a:spcBef>
                <a:spcPct val="0"/>
              </a:spcBef>
            </a:pPr>
            <a:endParaRPr lang="en-US" baseline="0" dirty="0" smtClean="0"/>
          </a:p>
          <a:p>
            <a:pPr>
              <a:spcBef>
                <a:spcPct val="0"/>
              </a:spcBef>
            </a:pPr>
            <a:r>
              <a:rPr lang="en-US" baseline="0" dirty="0" smtClean="0"/>
              <a:t>Librarians who are passionate about the various aspects of sustainability are leading initiatives (perfect examples are Beth, Madeleine, and Bonnie who are manifesting opportunities for all of us by offering online </a:t>
            </a:r>
            <a:r>
              <a:rPr lang="en-US" baseline="0" dirty="0" err="1" smtClean="0"/>
              <a:t>webinars</a:t>
            </a:r>
            <a:r>
              <a:rPr lang="en-US" baseline="0" dirty="0" smtClean="0"/>
              <a:t> to garner momentum)</a:t>
            </a:r>
          </a:p>
          <a:p>
            <a:pPr>
              <a:spcBef>
                <a:spcPct val="0"/>
              </a:spcBef>
            </a:pPr>
            <a:endParaRPr lang="en-US" baseline="0"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E896DD-E009-4413-8B58-7EBCDF744A71}" type="slidenum">
              <a:rPr lang="en-US">
                <a:solidFill>
                  <a:prstClr val="black"/>
                </a:solidFill>
              </a:rPr>
              <a:pPr/>
              <a:t>15</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E896DD-E009-4413-8B58-7EBCDF744A71}" type="slidenum">
              <a:rPr lang="en-US">
                <a:solidFill>
                  <a:prstClr val="black"/>
                </a:solidFill>
              </a:rPr>
              <a:pPr/>
              <a:t>16</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E896DD-E009-4413-8B58-7EBCDF744A71}" type="slidenum">
              <a:rPr lang="en-US">
                <a:solidFill>
                  <a:prstClr val="black"/>
                </a:solidFill>
              </a:rPr>
              <a:pPr/>
              <a:t>17</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E896DD-E009-4413-8B58-7EBCDF744A71}" type="slidenum">
              <a:rPr lang="en-US">
                <a:solidFill>
                  <a:prstClr val="black"/>
                </a:solidFill>
              </a:rPr>
              <a:pPr/>
              <a:t>18</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E896DD-E009-4413-8B58-7EBCDF744A71}" type="slidenum">
              <a:rPr lang="en-US">
                <a:solidFill>
                  <a:prstClr val="black"/>
                </a:solidFill>
              </a:rPr>
              <a:pPr/>
              <a:t>19</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E896DD-E009-4413-8B58-7EBCDF744A71}" type="slidenum">
              <a:rPr lang="en-US">
                <a:solidFill>
                  <a:prstClr val="black"/>
                </a:solidFill>
              </a:rPr>
              <a:pPr/>
              <a:t>20</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There will</a:t>
            </a:r>
            <a:r>
              <a:rPr lang="en-US" baseline="0" dirty="0" smtClean="0"/>
              <a:t> be three facilitators today – </a:t>
            </a:r>
          </a:p>
          <a:p>
            <a:pPr>
              <a:spcBef>
                <a:spcPct val="0"/>
              </a:spcBef>
            </a:pPr>
            <a:endParaRPr lang="en-US" baseline="0" dirty="0" smtClean="0"/>
          </a:p>
          <a:p>
            <a:pPr>
              <a:spcBef>
                <a:spcPct val="0"/>
              </a:spcBef>
            </a:pPr>
            <a:r>
              <a:rPr lang="en-US" baseline="0" dirty="0" smtClean="0"/>
              <a:t>my name is Bonnie Smith and I work at the University of Florida Libraries. I have a real desire to see libraries of all kinds play a central role in sustainability topics and in finding meaningful ways to collaborate and pool our resources to affect change.</a:t>
            </a:r>
          </a:p>
          <a:p>
            <a:pPr>
              <a:spcBef>
                <a:spcPct val="0"/>
              </a:spcBef>
            </a:pPr>
            <a:endParaRPr lang="en-US" baseline="0" dirty="0" smtClean="0"/>
          </a:p>
          <a:p>
            <a:pPr>
              <a:spcBef>
                <a:spcPct val="0"/>
              </a:spcBef>
            </a:pPr>
            <a:r>
              <a:rPr lang="en-US" baseline="0" dirty="0" smtClean="0"/>
              <a:t>Beth …..</a:t>
            </a:r>
          </a:p>
          <a:p>
            <a:pPr>
              <a:spcBef>
                <a:spcPct val="0"/>
              </a:spcBef>
            </a:pPr>
            <a:endParaRPr lang="en-US" baseline="0" dirty="0" smtClean="0"/>
          </a:p>
          <a:p>
            <a:pPr>
              <a:spcBef>
                <a:spcPct val="0"/>
              </a:spcBef>
            </a:pPr>
            <a:r>
              <a:rPr lang="en-US" baseline="0" dirty="0" smtClean="0"/>
              <a:t>Madeleine …….</a:t>
            </a:r>
            <a:endParaRPr lang="en-US" dirty="0"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9FC1F5-A1A4-4A6F-B474-CDD311E68F40}" type="slidenum">
              <a:rPr lang="en-US"/>
              <a:pPr fontAlgn="base">
                <a:spcBef>
                  <a:spcPct val="0"/>
                </a:spcBef>
                <a:spcAft>
                  <a:spcPct val="0"/>
                </a:spcAft>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E896DD-E009-4413-8B58-7EBCDF744A71}" type="slidenum">
              <a:rPr lang="en-US">
                <a:solidFill>
                  <a:prstClr val="black"/>
                </a:solidFill>
              </a:rPr>
              <a:pPr/>
              <a:t>21</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E896DD-E009-4413-8B58-7EBCDF744A71}" type="slidenum">
              <a:rPr lang="en-US">
                <a:solidFill>
                  <a:prstClr val="black"/>
                </a:solidFill>
              </a:rPr>
              <a:pPr/>
              <a:t>22</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342900" lvl="0" indent="-342900">
              <a:buClr>
                <a:schemeClr val="accent3">
                  <a:lumMod val="50000"/>
                </a:schemeClr>
              </a:buClr>
              <a:buFont typeface="Wingdings" pitchFamily="2" charset="2"/>
              <a:buChar char="§"/>
            </a:pPr>
            <a:r>
              <a:rPr lang="en-US" dirty="0" smtClean="0">
                <a:latin typeface="Arial" pitchFamily="34" charset="0"/>
                <a:cs typeface="Arial" pitchFamily="34" charset="0"/>
              </a:rPr>
              <a:t>K – Listened to </a:t>
            </a:r>
            <a:r>
              <a:rPr lang="en-US" i="1" dirty="0" smtClean="0">
                <a:latin typeface="Arial" pitchFamily="34" charset="0"/>
                <a:cs typeface="Arial" pitchFamily="34" charset="0"/>
              </a:rPr>
              <a:t>The Snowy Day</a:t>
            </a:r>
            <a:r>
              <a:rPr lang="en-US" dirty="0" smtClean="0">
                <a:latin typeface="Arial" pitchFamily="34" charset="0"/>
                <a:cs typeface="Arial" pitchFamily="34" charset="0"/>
              </a:rPr>
              <a:t> by Ezra Jack Keats, then compared melting rates of snow in sunshine (solar energy) with snow in shade and observed melting rates of snow on plates with different connectivity.</a:t>
            </a:r>
          </a:p>
          <a:p>
            <a:pPr marL="342900" lvl="0" indent="-342900">
              <a:buClr>
                <a:schemeClr val="accent3">
                  <a:lumMod val="50000"/>
                </a:schemeClr>
              </a:buClr>
              <a:buFont typeface="Wingdings" pitchFamily="2" charset="2"/>
              <a:buChar char="§"/>
            </a:pPr>
            <a:r>
              <a:rPr lang="en-US" dirty="0" smtClean="0">
                <a:latin typeface="Arial" pitchFamily="34" charset="0"/>
                <a:cs typeface="Arial" pitchFamily="34" charset="0"/>
              </a:rPr>
              <a:t>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 Listened to </a:t>
            </a:r>
            <a:r>
              <a:rPr lang="en-US" i="1" dirty="0" smtClean="0">
                <a:latin typeface="Arial" pitchFamily="34" charset="0"/>
                <a:cs typeface="Arial" pitchFamily="34" charset="0"/>
              </a:rPr>
              <a:t>My Light </a:t>
            </a:r>
            <a:r>
              <a:rPr lang="en-US" i="0" dirty="0" smtClean="0">
                <a:latin typeface="Arial" pitchFamily="34" charset="0"/>
                <a:cs typeface="Arial" pitchFamily="34" charset="0"/>
              </a:rPr>
              <a:t>by Molly Bang,</a:t>
            </a:r>
            <a:r>
              <a:rPr lang="en-US" i="0" baseline="0" dirty="0" smtClean="0">
                <a:latin typeface="Arial" pitchFamily="34" charset="0"/>
                <a:cs typeface="Arial" pitchFamily="34" charset="0"/>
              </a:rPr>
              <a:t> then measured solar energy with radiometers, created bead people with ultraviolet detecting lights, and experimented with ways to increase and </a:t>
            </a:r>
            <a:r>
              <a:rPr lang="en-US" dirty="0" smtClean="0"/>
              <a:t>increase and decrease exposure of their bead people to ultraviolet rays. </a:t>
            </a:r>
          </a:p>
          <a:p>
            <a:pPr marL="342900" lvl="0" indent="-342900">
              <a:buClr>
                <a:schemeClr val="accent3">
                  <a:lumMod val="50000"/>
                </a:schemeClr>
              </a:buClr>
              <a:buFont typeface="Wingdings" pitchFamily="2" charset="2"/>
              <a:buChar char="§"/>
            </a:pPr>
            <a:r>
              <a:rPr lang="en-US" dirty="0" smtClean="0"/>
              <a:t>2</a:t>
            </a:r>
            <a:r>
              <a:rPr lang="en-US" baseline="30000" dirty="0" smtClean="0"/>
              <a:t>nd</a:t>
            </a:r>
            <a:r>
              <a:rPr lang="en-US" dirty="0" smtClean="0"/>
              <a:t> -- Listened to </a:t>
            </a:r>
            <a:r>
              <a:rPr lang="en-US" i="1" dirty="0" smtClean="0"/>
              <a:t>The Little House </a:t>
            </a:r>
            <a:r>
              <a:rPr lang="en-US" dirty="0" smtClean="0"/>
              <a:t>by Virginia Lee Burton. Second graders study how communities change. During their energy story time, they built models of houses powered by solar energy to show how houses have changed since </a:t>
            </a:r>
            <a:r>
              <a:rPr lang="en-US" i="1" dirty="0" smtClean="0"/>
              <a:t>The Little House </a:t>
            </a:r>
            <a:r>
              <a:rPr lang="en-US" dirty="0" smtClean="0"/>
              <a:t>was written in 1943. </a:t>
            </a:r>
          </a:p>
          <a:p>
            <a:pPr marL="342900" lvl="0" indent="-342900">
              <a:buClr>
                <a:schemeClr val="accent3">
                  <a:lumMod val="50000"/>
                </a:schemeClr>
              </a:buClr>
              <a:buFont typeface="Wingdings" pitchFamily="2" charset="2"/>
              <a:buChar char="§"/>
            </a:pPr>
            <a:r>
              <a:rPr lang="en-US" dirty="0" smtClean="0"/>
              <a:t>3</a:t>
            </a:r>
            <a:r>
              <a:rPr lang="en-US" baseline="30000" dirty="0" smtClean="0"/>
              <a:t>rd</a:t>
            </a:r>
            <a:r>
              <a:rPr lang="en-US" dirty="0" smtClean="0"/>
              <a:t> – Listened to </a:t>
            </a:r>
            <a:r>
              <a:rPr lang="en-US" i="1" dirty="0" smtClean="0"/>
              <a:t>If I Built a Car </a:t>
            </a:r>
            <a:r>
              <a:rPr lang="en-US" dirty="0" smtClean="0"/>
              <a:t>by Chris Van </a:t>
            </a:r>
            <a:r>
              <a:rPr lang="en-US" dirty="0" err="1" smtClean="0"/>
              <a:t>Dusen</a:t>
            </a:r>
            <a:r>
              <a:rPr lang="en-US" dirty="0" smtClean="0"/>
              <a:t>. In their energy story time, third graders built cars powered by solar energy. </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E896DD-E009-4413-8B58-7EBCDF744A71}" type="slidenum">
              <a:rPr lang="en-US">
                <a:solidFill>
                  <a:prstClr val="black"/>
                </a:solidFill>
              </a:rPr>
              <a:pPr/>
              <a:t>23</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marL="342900" lvl="0" indent="-342900">
              <a:buClr>
                <a:schemeClr val="accent3">
                  <a:lumMod val="50000"/>
                </a:schemeClr>
              </a:buClr>
              <a:buFont typeface="Wingdings" pitchFamily="2" charset="2"/>
              <a:buChar char="§"/>
            </a:pPr>
            <a:r>
              <a:rPr lang="en-US" dirty="0" smtClean="0">
                <a:latin typeface="Arial" pitchFamily="34" charset="0"/>
                <a:cs typeface="Arial" pitchFamily="34" charset="0"/>
              </a:rPr>
              <a:t>K – Listened to </a:t>
            </a:r>
            <a:r>
              <a:rPr lang="en-US" i="1" dirty="0" smtClean="0">
                <a:latin typeface="Arial" pitchFamily="34" charset="0"/>
                <a:cs typeface="Arial" pitchFamily="34" charset="0"/>
              </a:rPr>
              <a:t>The Snowy Day</a:t>
            </a:r>
            <a:r>
              <a:rPr lang="en-US" dirty="0" smtClean="0">
                <a:latin typeface="Arial" pitchFamily="34" charset="0"/>
                <a:cs typeface="Arial" pitchFamily="34" charset="0"/>
              </a:rPr>
              <a:t> by Ezra Jack Keats, then compared melting rates of snow in sunshine (solar energy) with snow in shade and observed melting rates of snow on plates with different connectivity.</a:t>
            </a:r>
          </a:p>
          <a:p>
            <a:pPr marL="342900" lvl="0" indent="-342900">
              <a:buClr>
                <a:schemeClr val="accent3">
                  <a:lumMod val="50000"/>
                </a:schemeClr>
              </a:buClr>
              <a:buFont typeface="Wingdings" pitchFamily="2" charset="2"/>
              <a:buChar char="§"/>
            </a:pPr>
            <a:r>
              <a:rPr lang="en-US" dirty="0" smtClean="0">
                <a:latin typeface="Arial" pitchFamily="34" charset="0"/>
                <a:cs typeface="Arial" pitchFamily="34" charset="0"/>
              </a:rPr>
              <a:t>1</a:t>
            </a:r>
            <a:r>
              <a:rPr lang="en-US" baseline="30000" dirty="0" smtClean="0">
                <a:latin typeface="Arial" pitchFamily="34" charset="0"/>
                <a:cs typeface="Arial" pitchFamily="34" charset="0"/>
              </a:rPr>
              <a:t>st</a:t>
            </a:r>
            <a:r>
              <a:rPr lang="en-US" dirty="0" smtClean="0">
                <a:latin typeface="Arial" pitchFamily="34" charset="0"/>
                <a:cs typeface="Arial" pitchFamily="34" charset="0"/>
              </a:rPr>
              <a:t> – Listened to </a:t>
            </a:r>
            <a:r>
              <a:rPr lang="en-US" i="1" dirty="0" smtClean="0">
                <a:latin typeface="Arial" pitchFamily="34" charset="0"/>
                <a:cs typeface="Arial" pitchFamily="34" charset="0"/>
              </a:rPr>
              <a:t>My Light </a:t>
            </a:r>
            <a:r>
              <a:rPr lang="en-US" i="0" dirty="0" smtClean="0">
                <a:latin typeface="Arial" pitchFamily="34" charset="0"/>
                <a:cs typeface="Arial" pitchFamily="34" charset="0"/>
              </a:rPr>
              <a:t>by Molly Bang,</a:t>
            </a:r>
            <a:r>
              <a:rPr lang="en-US" i="0" baseline="0" dirty="0" smtClean="0">
                <a:latin typeface="Arial" pitchFamily="34" charset="0"/>
                <a:cs typeface="Arial" pitchFamily="34" charset="0"/>
              </a:rPr>
              <a:t> then measured solar energy with radiometers, created bead people with ultraviolet detecting lights, and experimented with ways to increase and </a:t>
            </a:r>
            <a:r>
              <a:rPr lang="en-US" dirty="0" smtClean="0"/>
              <a:t>increase and decrease exposure of their bead people to ultraviolet rays. </a:t>
            </a:r>
          </a:p>
          <a:p>
            <a:pPr marL="342900" lvl="0" indent="-342900">
              <a:buClr>
                <a:schemeClr val="accent3">
                  <a:lumMod val="50000"/>
                </a:schemeClr>
              </a:buClr>
              <a:buFont typeface="Wingdings" pitchFamily="2" charset="2"/>
              <a:buChar char="§"/>
            </a:pPr>
            <a:r>
              <a:rPr lang="en-US" dirty="0" smtClean="0"/>
              <a:t>2</a:t>
            </a:r>
            <a:r>
              <a:rPr lang="en-US" baseline="30000" dirty="0" smtClean="0"/>
              <a:t>nd</a:t>
            </a:r>
            <a:r>
              <a:rPr lang="en-US" dirty="0" smtClean="0"/>
              <a:t> -- Listened to </a:t>
            </a:r>
            <a:r>
              <a:rPr lang="en-US" i="1" dirty="0" smtClean="0"/>
              <a:t>The Little House </a:t>
            </a:r>
            <a:r>
              <a:rPr lang="en-US" dirty="0" smtClean="0"/>
              <a:t>by Virginia Lee Burton. Second graders study how communities change. During their energy story time, they built models of houses powered by solar energy to show how houses have changed since </a:t>
            </a:r>
            <a:r>
              <a:rPr lang="en-US" i="1" dirty="0" smtClean="0"/>
              <a:t>The Little House </a:t>
            </a:r>
            <a:r>
              <a:rPr lang="en-US" dirty="0" smtClean="0"/>
              <a:t>was written in 1943. </a:t>
            </a:r>
          </a:p>
          <a:p>
            <a:pPr marL="342900" lvl="0" indent="-342900">
              <a:buClr>
                <a:schemeClr val="accent3">
                  <a:lumMod val="50000"/>
                </a:schemeClr>
              </a:buClr>
              <a:buFont typeface="Wingdings" pitchFamily="2" charset="2"/>
              <a:buChar char="§"/>
            </a:pPr>
            <a:r>
              <a:rPr lang="en-US" dirty="0" smtClean="0"/>
              <a:t>3</a:t>
            </a:r>
            <a:r>
              <a:rPr lang="en-US" baseline="30000" dirty="0" smtClean="0"/>
              <a:t>rd</a:t>
            </a:r>
            <a:r>
              <a:rPr lang="en-US" dirty="0" smtClean="0"/>
              <a:t> – Listened to </a:t>
            </a:r>
            <a:r>
              <a:rPr lang="en-US" i="1" dirty="0" smtClean="0"/>
              <a:t>If I Built a Car </a:t>
            </a:r>
            <a:r>
              <a:rPr lang="en-US" dirty="0" smtClean="0"/>
              <a:t>by Chris Van </a:t>
            </a:r>
            <a:r>
              <a:rPr lang="en-US" dirty="0" err="1" smtClean="0"/>
              <a:t>Dusen</a:t>
            </a:r>
            <a:r>
              <a:rPr lang="en-US" dirty="0" smtClean="0"/>
              <a:t>. In their energy story time, third graders built cars powered by solar energy. </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FE896DD-E009-4413-8B58-7EBCDF744A71}" type="slidenum">
              <a:rPr lang="en-US">
                <a:solidFill>
                  <a:prstClr val="black"/>
                </a:solidFill>
              </a:rPr>
              <a:pPr/>
              <a:t>24</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896DD-E009-4413-8B58-7EBCDF744A71}" type="slidenum">
              <a:rPr lang="en-US"/>
              <a:pPr fontAlgn="base">
                <a:spcBef>
                  <a:spcPct val="0"/>
                </a:spcBef>
                <a:spcAft>
                  <a:spcPct val="0"/>
                </a:spcAft>
              </a:pPr>
              <a:t>25</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896DD-E009-4413-8B58-7EBCDF744A71}" type="slidenum">
              <a:rPr lang="en-US"/>
              <a:pPr fontAlgn="base">
                <a:spcBef>
                  <a:spcPct val="0"/>
                </a:spcBef>
                <a:spcAft>
                  <a:spcPct val="0"/>
                </a:spcAft>
              </a:pPr>
              <a:t>26</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Sustainability requires both practical and concrete changes in our daily work.</a:t>
            </a:r>
            <a:r>
              <a:rPr lang="en-US" baseline="0" dirty="0" smtClean="0"/>
              <a:t>  It requires us to examine our existing systems, find the leverage points available to us and use those to create new ways of doing things and to incorporate a new mindset into our libraries. A mindset that puts the well-bring of the planet and its people at the forefront of our decisions.  It requires scrupulous attention to detail, complex analysis, and making decisions based in empirical reality with a full understanding of the impacts of those decisions.  It requires the outright rejection of willful ignorance and groupthink.  The practical side of sustainability is hard work and often thankless work as well.</a:t>
            </a:r>
          </a:p>
          <a:p>
            <a:endParaRPr lang="en-US" baseline="0" dirty="0" smtClean="0"/>
          </a:p>
          <a:p>
            <a:r>
              <a:rPr lang="en-US" baseline="0" dirty="0" smtClean="0"/>
              <a:t>The transition to sustainability also requires the work of activism, not just advocacy, but direct action intended to provide support for those doing the practical work of building new sustainable systems.  Many, if not most of us currently employed in a library, will be doing both kinds of work.  </a:t>
            </a:r>
          </a:p>
          <a:p>
            <a:r>
              <a:rPr lang="en-US" baseline="0" dirty="0" smtClean="0"/>
              <a:t>Both kinds of work are absolutely necessary and go hand in hand.  Neither can succeed without other and neither is more valuable than the other. </a:t>
            </a:r>
          </a:p>
          <a:p>
            <a:endParaRPr lang="en-US" baseline="0" dirty="0" smtClean="0"/>
          </a:p>
          <a:p>
            <a:r>
              <a:rPr lang="en-US" baseline="0" dirty="0" smtClean="0"/>
              <a:t>I’m going to very briefly address both kinds of work as they relate to our communities and our role within those communities.</a:t>
            </a:r>
            <a:endParaRPr lang="en-US" dirty="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896DD-E009-4413-8B58-7EBCDF744A71}" type="slidenum">
              <a:rPr lang="en-US"/>
              <a:pPr fontAlgn="base">
                <a:spcBef>
                  <a:spcPct val="0"/>
                </a:spcBef>
                <a:spcAft>
                  <a:spcPct val="0"/>
                </a:spcAft>
              </a:pPr>
              <a:t>27</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To start with the practical side of sustainability, there is a vast and most excellent literature out there on everything from cradle to cradle production to carbon </a:t>
            </a:r>
            <a:r>
              <a:rPr lang="en-US" dirty="0" err="1" smtClean="0"/>
              <a:t>footprinting</a:t>
            </a:r>
            <a:r>
              <a:rPr lang="en-US" dirty="0" smtClean="0"/>
              <a:t> to being an ethical employer.  The library specific literature is rather scant, but I, and others, are working on fixing that now.  The first thing to understand about the practical side of sustainability is that it requires a new way of thinking about how we do our work—a systems level analysis of the library and the external systems that we rely on.  I’ve been asked to speak about the community side of things and so we’ll move that in a moment.  For now, let’s look at the library as a system.  What are the elements, the interconnections, and, of course the purpose of this system, we call the library?</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896DD-E009-4413-8B58-7EBCDF744A71}" type="slidenum">
              <a:rPr lang="en-US"/>
              <a:pPr fontAlgn="base">
                <a:spcBef>
                  <a:spcPct val="0"/>
                </a:spcBef>
                <a:spcAft>
                  <a:spcPct val="0"/>
                </a:spcAft>
              </a:pPr>
              <a:t>28</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 complex graph, but you can see here is very simplified picture of the library and its external systems.  We have funders, usually a university or city, we have our vendors, who provide us with materials and we have our local community.  You can see how we are connected to our community—through our materials and services, through our people, since our staff are themselves members of the local community, and though .</a:t>
            </a:r>
          </a:p>
          <a:p>
            <a:pPr>
              <a:spcBef>
                <a:spcPct val="0"/>
              </a:spcBef>
            </a:pPr>
            <a:endParaRPr lang="en-US" dirty="0" smtClean="0"/>
          </a:p>
          <a:p>
            <a:pPr>
              <a:spcBef>
                <a:spcPct val="0"/>
              </a:spcBef>
            </a:pPr>
            <a:r>
              <a:rPr lang="en-US" dirty="0" smtClean="0"/>
              <a:t>So, those interconnections, those relationships, help us to find what we can begin changing to make an impact sustainability.  Our time is much too short to get into the details of using leverage points, but leverage points are incredibly powerful tools to use to create change in a system.  Let’s look, for just a quick moment at one of those interconnections—materials and services, and see what leverage points we can use to strengthen the sustainability of our local community. </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896DD-E009-4413-8B58-7EBCDF744A71}" type="slidenum">
              <a:rPr lang="en-US"/>
              <a:pPr fontAlgn="base">
                <a:spcBef>
                  <a:spcPct val="0"/>
                </a:spcBef>
                <a:spcAft>
                  <a:spcPct val="0"/>
                </a:spcAft>
              </a:pPr>
              <a:t>29</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leverage points here come from </a:t>
            </a:r>
            <a:r>
              <a:rPr lang="en-US" dirty="0" err="1" smtClean="0"/>
              <a:t>Donella</a:t>
            </a:r>
            <a:r>
              <a:rPr lang="en-US" dirty="0" smtClean="0"/>
              <a:t> Meadow’s book Thinking in Systems: A Primer.  Not all of the points are available to everyone, but most people working in a library will have access to some of them.  They offer the beginnings of what can become a sustainable library built securely on the foundations of strong community support and attention to the weakest members of our community.  But how do we get to point where these kinds of ideas can be widely accepted within our profession and by our directors?</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896DD-E009-4413-8B58-7EBCDF744A71}" type="slidenum">
              <a:rPr lang="en-US"/>
              <a:pPr fontAlgn="base">
                <a:spcBef>
                  <a:spcPct val="0"/>
                </a:spcBef>
                <a:spcAft>
                  <a:spcPct val="0"/>
                </a:spcAft>
              </a:pPr>
              <a:t>30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Bonnie -</a:t>
            </a:r>
          </a:p>
          <a:p>
            <a:r>
              <a:rPr lang="en-US" dirty="0" smtClean="0"/>
              <a:t>There are over </a:t>
            </a:r>
            <a:r>
              <a:rPr lang="en-US" baseline="0" dirty="0" smtClean="0"/>
              <a:t>100 enrolled p</a:t>
            </a:r>
            <a:r>
              <a:rPr lang="en-US" dirty="0" smtClean="0"/>
              <a:t>articipants from all over the country and representing different types of organizations, such as public school and academic libraries</a:t>
            </a:r>
            <a:r>
              <a:rPr lang="en-US" baseline="0" dirty="0" smtClean="0"/>
              <a:t>, corporations, non-profits; there are library volunteers, librarians, graduate students, consultants, individuals working in the green building industry, and even international participants.</a:t>
            </a:r>
          </a:p>
          <a:p>
            <a:endParaRPr lang="en-US" baseline="0"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This is the second webinar in a series of 4 webinars on Libraries for Sustainability</a:t>
            </a:r>
            <a:endParaRPr lang="en-US" dirty="0" smtClean="0"/>
          </a:p>
          <a:p>
            <a:endParaRPr lang="en-US" baseline="0" dirty="0" smtClean="0"/>
          </a:p>
          <a:p>
            <a:r>
              <a:rPr lang="en-US" baseline="0" dirty="0" smtClean="0"/>
              <a:t>The first webinar focused on finding ways to continue our work through the American Library Association (ALA) whether it be through the Task Force on the Environment or other venue. Leadership for this effort and collaborations are beginning to congeal.</a:t>
            </a:r>
          </a:p>
          <a:p>
            <a:endParaRPr lang="en-US" baseline="0" dirty="0" smtClean="0"/>
          </a:p>
          <a:p>
            <a:pPr>
              <a:spcBef>
                <a:spcPct val="0"/>
              </a:spcBef>
            </a:pPr>
            <a:r>
              <a:rPr lang="en-US" baseline="0" dirty="0" smtClean="0"/>
              <a:t>The objectives for the webinar series are to </a:t>
            </a:r>
          </a:p>
          <a:p>
            <a:pPr marL="171450" indent="-171450">
              <a:spcBef>
                <a:spcPct val="0"/>
              </a:spcBef>
              <a:buFont typeface="Arial" pitchFamily="34" charset="0"/>
              <a:buChar char="•"/>
            </a:pPr>
            <a:r>
              <a:rPr lang="en-US" baseline="0" dirty="0" smtClean="0"/>
              <a:t>strengthen our collaboration</a:t>
            </a:r>
          </a:p>
          <a:p>
            <a:pPr marL="171450" indent="-171450">
              <a:spcBef>
                <a:spcPct val="0"/>
              </a:spcBef>
              <a:buFont typeface="Arial" pitchFamily="34" charset="0"/>
              <a:buChar char="•"/>
            </a:pPr>
            <a:r>
              <a:rPr lang="en-US" baseline="0" dirty="0" smtClean="0"/>
              <a:t>share ideas and best practices, no need to reinvent the wheel – let’s share what we are doing</a:t>
            </a:r>
          </a:p>
          <a:p>
            <a:pPr marL="171450" indent="-171450">
              <a:spcBef>
                <a:spcPct val="0"/>
              </a:spcBef>
              <a:buFont typeface="Arial" pitchFamily="34" charset="0"/>
              <a:buChar char="•"/>
            </a:pPr>
            <a:r>
              <a:rPr lang="en-US" baseline="0" dirty="0" smtClean="0"/>
              <a:t>help strengthen and build networks</a:t>
            </a:r>
          </a:p>
          <a:p>
            <a:pPr marL="171450" indent="-171450">
              <a:spcBef>
                <a:spcPct val="0"/>
              </a:spcBef>
              <a:buFont typeface="Arial" pitchFamily="34" charset="0"/>
              <a:buChar char="•"/>
            </a:pPr>
            <a:r>
              <a:rPr lang="en-US" baseline="0" dirty="0" smtClean="0"/>
              <a:t>Educate ourselves regarding the multi faceted efforts around sustainability and the role of libraries</a:t>
            </a:r>
          </a:p>
          <a:p>
            <a:pPr marL="171450" indent="-171450">
              <a:spcBef>
                <a:spcPct val="0"/>
              </a:spcBef>
              <a:buFont typeface="Arial" pitchFamily="34" charset="0"/>
              <a:buChar char="•"/>
            </a:pPr>
            <a:r>
              <a:rPr lang="en-US" baseline="0" dirty="0" smtClean="0"/>
              <a:t>take action in our own libraries and collaboratively – we are hoping that from this series a group or several groups will form that will take action and plan for concrete ways to collaborate and perhaps present at ALA or AASHE or other suitable venues. If you are interested in playing a leadership role, please contact one of us.</a:t>
            </a:r>
          </a:p>
          <a:p>
            <a:pPr marL="171450" indent="-171450">
              <a:spcBef>
                <a:spcPct val="0"/>
              </a:spcBef>
              <a:buFont typeface="Arial" pitchFamily="34" charset="0"/>
              <a:buChar char="•"/>
            </a:pPr>
            <a:endParaRPr lang="en-US" baseline="0"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896DD-E009-4413-8B58-7EBCDF744A71}" type="slidenum">
              <a:rPr lang="en-US"/>
              <a:pPr fontAlgn="base">
                <a:spcBef>
                  <a:spcPct val="0"/>
                </a:spcBef>
                <a:spcAft>
                  <a:spcPct val="0"/>
                </a:spcAft>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The history of progressive social change is one of struggle.  It is hard.  It takes bravery, a willingness to forgo comfortable lives and directly confront power.  We don’t, can’t, do it as part of our daily work lives.  We have to do it as citizens and as spiritual beings.  We also have to do it together.  Through unity and peaceful, but confrontational protest, we can make our voices heard and change what is possible.</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896DD-E009-4413-8B58-7EBCDF744A71}" type="slidenum">
              <a:rPr lang="en-US"/>
              <a:pPr fontAlgn="base">
                <a:spcBef>
                  <a:spcPct val="0"/>
                </a:spcBef>
                <a:spcAft>
                  <a:spcPct val="0"/>
                </a:spcAft>
              </a:pPr>
              <a:t>31</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We can change the dialog.  We can change the paradigms.  If we don’t step up to the plate ourselves and stand for our values, who will?</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896DD-E009-4413-8B58-7EBCDF744A71}" type="slidenum">
              <a:rPr lang="en-US"/>
              <a:pPr fontAlgn="base">
                <a:spcBef>
                  <a:spcPct val="0"/>
                </a:spcBef>
                <a:spcAft>
                  <a:spcPct val="0"/>
                </a:spcAft>
              </a:pPr>
              <a:t>32</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I’ll </a:t>
            </a:r>
            <a:r>
              <a:rPr lang="en-US" dirty="0" err="1" smtClean="0"/>
              <a:t>conceed</a:t>
            </a:r>
            <a:r>
              <a:rPr lang="en-US" dirty="0" smtClean="0"/>
              <a:t> that not everyone can do the work of direct action.  Some have physical issues, some are just tired from a lifetime of fighting the good fight and ready to rest.  That’s OK.  There are plenty of us left.  The movement needs us.  We need each other.  Without those of us willing to take to the streets, those of us working in the stacks and back offices, and reference desks can’t do what they need to do.  The road to sustainability, the road to a better world, is long and hard.  But we will get there because we have no other choice.  There is no path out of overshoot and destruction that is worth pursuing other than sustainability.  There is work ahead, but work that we can undertake joyfully and will a clear conscience.  We are the lucky ones with the power and drive to build the bridge to a better world.</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896DD-E009-4413-8B58-7EBCDF744A71}" type="slidenum">
              <a:rPr lang="en-US"/>
              <a:pPr fontAlgn="base">
                <a:spcBef>
                  <a:spcPct val="0"/>
                </a:spcBef>
                <a:spcAft>
                  <a:spcPct val="0"/>
                </a:spcAft>
              </a:pPr>
              <a:t>33</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896DD-E009-4413-8B58-7EBCDF744A71}" type="slidenum">
              <a:rPr lang="en-US"/>
              <a:pPr fontAlgn="base">
                <a:spcBef>
                  <a:spcPct val="0"/>
                </a:spcBef>
                <a:spcAft>
                  <a:spcPct val="0"/>
                </a:spcAft>
              </a:pPr>
              <a:t>34</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Beth</a:t>
            </a:r>
          </a:p>
          <a:p>
            <a:pPr>
              <a:spcBef>
                <a:spcPct val="0"/>
              </a:spcBef>
            </a:pPr>
            <a:endParaRPr lang="en-US" dirty="0" smtClean="0"/>
          </a:p>
          <a:p>
            <a:pPr>
              <a:spcBef>
                <a:spcPct val="0"/>
              </a:spcBef>
            </a:pPr>
            <a:r>
              <a:rPr lang="en-US" dirty="0" smtClean="0"/>
              <a:t>Next webinar -  </a:t>
            </a:r>
          </a:p>
          <a:p>
            <a:pPr>
              <a:spcBef>
                <a:spcPct val="0"/>
              </a:spcBef>
            </a:pPr>
            <a:r>
              <a:rPr lang="en-US" dirty="0" smtClean="0"/>
              <a:t>facilitated group discussion on presentation interests - ideas for collaboration... a webinar for those who would like to be directly involved in and commit to taking leadership for  a groups/collaborations (ALA – TFOE as one example) to work on specific aspects of sustainability (academic libraries, school libraries, public libraries, community outreach, collection development….) instead of just focusing on preparing for ALA annual…. Thoughts? Is it possible through Collaborate to have breakout rooms? If so, depending on the response we get we could facilitate multiple discussions and then come back together and share objectives of how they will organize themselves, recruit people, collaborate…?</a:t>
            </a:r>
          </a:p>
          <a:p>
            <a:pPr>
              <a:spcBef>
                <a:spcPct val="0"/>
              </a:spcBef>
            </a:pPr>
            <a:endParaRPr lang="en-US" dirty="0" smtClean="0"/>
          </a:p>
          <a:p>
            <a:pPr>
              <a:spcBef>
                <a:spcPct val="0"/>
              </a:spcBef>
            </a:pPr>
            <a:r>
              <a:rPr lang="en-US" dirty="0" smtClean="0"/>
              <a:t>We could put a call out for people to email us with their desire for collaboration/topic/area. Get names then set the agenda for the webinar (an individual for each break out session would be responsible for their discussion) and let people know what topics/collaborations will be initiated during the webinar…</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896DD-E009-4413-8B58-7EBCDF744A71}" type="slidenum">
              <a:rPr lang="en-US"/>
              <a:pPr fontAlgn="base">
                <a:spcBef>
                  <a:spcPct val="0"/>
                </a:spcBef>
                <a:spcAft>
                  <a:spcPct val="0"/>
                </a:spcAft>
              </a:pPr>
              <a:t>35</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Beth</a:t>
            </a:r>
            <a:endParaRPr lang="en-US" dirty="0"/>
          </a:p>
        </p:txBody>
      </p:sp>
      <p:sp>
        <p:nvSpPr>
          <p:cNvPr id="4" name="Slide Number Placeholder 3"/>
          <p:cNvSpPr>
            <a:spLocks noGrp="1"/>
          </p:cNvSpPr>
          <p:nvPr>
            <p:ph type="sldNum" sz="quarter" idx="10"/>
          </p:nvPr>
        </p:nvSpPr>
        <p:spPr/>
        <p:txBody>
          <a:bodyPr/>
          <a:lstStyle/>
          <a:p>
            <a:pPr>
              <a:defRPr/>
            </a:pPr>
            <a:fld id="{F36CBBA9-EE67-40C3-8DDB-1319D7301F6E}" type="slidenum">
              <a:rPr lang="en-US" smtClean="0"/>
              <a:pPr>
                <a:defRPr/>
              </a:pPr>
              <a:t>36</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Beth</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E896DD-E009-4413-8B58-7EBCDF744A71}" type="slidenum">
              <a:rPr lang="en-US"/>
              <a:pPr fontAlgn="base">
                <a:spcBef>
                  <a:spcPct val="0"/>
                </a:spcBef>
                <a:spcAft>
                  <a:spcPct val="0"/>
                </a:spcAft>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Bonnie</a:t>
            </a:r>
          </a:p>
          <a:p>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r>
              <a:rPr lang="en-US" baseline="0" dirty="0" smtClean="0"/>
              <a:t>For the purposes of this webinar series, we are using a definition of sustainability that emerges from the field of sustainable development - </a:t>
            </a:r>
            <a:endParaRPr lang="en-US" dirty="0" smtClean="0"/>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eaLnBrk="1" hangingPunct="1"/>
            <a:r>
              <a:rPr lang="en-US" sz="1200" dirty="0" smtClean="0">
                <a:latin typeface="Arial" charset="0"/>
              </a:rPr>
              <a:t>simultaneously creating healthier ecosystems, healthier social systems and healthier economies.</a:t>
            </a:r>
            <a:br>
              <a:rPr lang="en-US" sz="1200" dirty="0" smtClean="0">
                <a:latin typeface="Arial" charset="0"/>
              </a:rPr>
            </a:br>
            <a:endParaRPr lang="en-US" sz="1200" dirty="0" smtClean="0">
              <a:latin typeface="Arial" charset="0"/>
            </a:endParaRPr>
          </a:p>
          <a:p>
            <a:pPr eaLnBrk="1" hangingPunct="1"/>
            <a:r>
              <a:rPr lang="en-US" sz="1200" dirty="0" smtClean="0">
                <a:latin typeface="Arial" charset="0"/>
              </a:rPr>
              <a:t/>
            </a:r>
            <a:br>
              <a:rPr lang="en-US" sz="1200" dirty="0" smtClean="0">
                <a:latin typeface="Arial" charset="0"/>
              </a:rPr>
            </a:br>
            <a:endParaRPr lang="en-US" sz="1200" dirty="0" smtClean="0">
              <a:latin typeface="Arial" charset="0"/>
            </a:endParaRPr>
          </a:p>
          <a:p>
            <a:pPr marL="0" marR="0" indent="0" algn="l" defTabSz="4572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F36CBBA9-EE67-40C3-8DDB-1319D7301F6E}" type="slidenum">
              <a:rPr lang="en-US" smtClean="0"/>
              <a:pPr>
                <a:defRPr/>
              </a:pPr>
              <a:t>4</a:t>
            </a:fld>
            <a:endParaRPr lang="en-US" dirty="0"/>
          </a:p>
        </p:txBody>
      </p:sp>
    </p:spTree>
    <p:extLst>
      <p:ext uri="{BB962C8B-B14F-4D97-AF65-F5344CB8AC3E}">
        <p14:creationId xmlns:p14="http://schemas.microsoft.com/office/powerpoint/2010/main" val="1757473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Bonnie</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9FC1F5-A1A4-4A6F-B474-CDD311E68F40}" type="slidenum">
              <a:rPr lang="en-US"/>
              <a:pPr fontAlgn="base">
                <a:spcBef>
                  <a:spcPct val="0"/>
                </a:spcBef>
                <a:spcAft>
                  <a:spcPct val="0"/>
                </a:spcAft>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Madeleine</a:t>
            </a:r>
            <a:r>
              <a:rPr lang="en-US" baseline="0" dirty="0" smtClean="0"/>
              <a:t> – go over agenda and format – </a:t>
            </a:r>
          </a:p>
          <a:p>
            <a:pPr>
              <a:spcBef>
                <a:spcPct val="0"/>
              </a:spcBef>
            </a:pPr>
            <a:r>
              <a:rPr lang="en-US" baseline="0" dirty="0" smtClean="0"/>
              <a:t>Each presenter given 5 minutes to present on their topic and each followed by 5 minutes Q&amp;A</a:t>
            </a:r>
          </a:p>
          <a:p>
            <a:pPr>
              <a:spcBef>
                <a:spcPct val="0"/>
              </a:spcBef>
            </a:pPr>
            <a:r>
              <a:rPr lang="en-US" baseline="0" dirty="0" smtClean="0"/>
              <a:t>Presenters were selected based on their extensive experience for the topic….</a:t>
            </a: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9FC1F5-A1A4-4A6F-B474-CDD311E68F40}" type="slidenum">
              <a:rPr lang="en-US"/>
              <a:pPr fontAlgn="base">
                <a:spcBef>
                  <a:spcPct val="0"/>
                </a:spcBef>
                <a:spcAft>
                  <a:spcPct val="0"/>
                </a:spcAft>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0BEE8C3-4BD8-4D1D-9125-4C30E549373B}" type="slidenum">
              <a:rPr lang="en-US">
                <a:solidFill>
                  <a:prstClr val="black"/>
                </a:solidFill>
              </a:rPr>
              <a:pPr>
                <a:defRPr/>
              </a:pPr>
              <a:t>7</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E239D71-3AF4-47AB-A0F1-F9E01A809D6E}" type="slidenum">
              <a:rPr lang="en-US">
                <a:solidFill>
                  <a:prstClr val="black"/>
                </a:solidFill>
              </a:rPr>
              <a:pPr>
                <a:def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0CC1D79-21A8-418B-AC47-311A6A93C405}" type="slidenum">
              <a:rPr lang="en-US">
                <a:solidFill>
                  <a:prstClr val="black"/>
                </a:solidFill>
              </a:rPr>
              <a:pPr>
                <a:def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71A53D-C94F-428B-A771-F588FADCA0AF}" type="datetimeFigureOut">
              <a:rPr lang="en-US"/>
              <a:pPr>
                <a:defRPr/>
              </a:pPr>
              <a:t>4/25/2012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D4864AE5-2263-4EF1-A613-ACAF08739726}"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90F1CD-528D-4677-B5BD-1EEB46423996}" type="datetimeFigureOut">
              <a:rPr lang="en-US"/>
              <a:pPr>
                <a:defRPr/>
              </a:pPr>
              <a:t>4/25/2012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1AE829B-EF46-4B8F-9E84-9FC6C334CE9B}"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9FACF-FA19-49C5-A0BA-CE9F3DE6751E}" type="datetimeFigureOut">
              <a:rPr lang="en-US"/>
              <a:pPr>
                <a:defRPr/>
              </a:pPr>
              <a:t>4/25/2012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A8605B1-55F8-4D9A-9432-953A089C865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B6213A6-E20B-4047-8D31-A3EFB44CD34B}"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4F0EEAA-C935-4C3A-9D8F-53905A081B7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3599435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70C5EE-202D-47FA-A81C-91819E92E7B8}"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7E254F-F573-443D-AE8E-909C793C64EC}"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96450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1935E88-82A3-4B51-BA84-86C60AE6EB5D}"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203A577-C325-46DD-AEF5-3E83954C3BC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28093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F4BCEF6-DB05-4BCC-A0FE-015FB46F424D}"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E98B896-1A0F-47CE-84DB-757CF0B6FDB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576014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62133C-5386-439F-9D9F-C64EF819FE8C}"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476F28A-B8F4-42DF-9E45-3C3E26DC996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141776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5E64D87-05EC-42D2-8FAF-A7AB0734811B}"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245C1AD4-47EF-4B8D-A305-CB5B09C6FE6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4366595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EC71FB-0055-4F99-99FC-B98B98387E25}"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FB2B6F04-D054-4D3F-B9FA-D8DD56D065B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851054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72030D5-48DE-4ACC-B414-A8D0FC5A15EC}"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F43F8BE-0926-4BEB-B80D-FA09F6A8974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0084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2338E5-A05D-458A-8A24-19083444EC49}" type="datetimeFigureOut">
              <a:rPr lang="en-US"/>
              <a:pPr>
                <a:defRPr/>
              </a:pPr>
              <a:t>4/25/2012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7AD9D78-558C-4B9E-861E-DEF1114CE8BF}"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8CCC2A-3BFA-4FCF-A660-E33B0BEE61DE}"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01E4104-D7F2-4E84-A08C-93A6AB38F44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92824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86CF86-2E0A-480C-B6EC-9AC38EA8C2B3}"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FC3F16B-2AB9-4C3A-A014-68679FD44F2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571367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67FDD2-B9FE-44AE-AEE6-54C73532C096}"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69EED9-7617-47D7-A642-B905B4900E48}"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442951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71A53D-C94F-428B-A771-F588FADCA0AF}"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864AE5-2263-4EF1-A613-ACAF087397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86585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2338E5-A05D-458A-8A24-19083444EC49}"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AD9D78-558C-4B9E-861E-DEF1114CE8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27170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06E85A-64D1-4BDF-9190-3C69E73431CF}"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535950-76E2-4EB1-88B1-05B6E4A74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107450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68818E-0C5B-4694-8C12-FA65F0B2B9AC}"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9BF594-297B-4291-95CD-12029CF628F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119546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551E66-E413-40FD-8AB8-B8E15A77930B}"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BC592BF-87D0-4250-819D-0A215BB1D5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82063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8978E6-054B-4331-B004-514C79670264}"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1BD09D6-482A-4074-BD7D-45A3B1DB64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563444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6CA5E3-685C-426C-A95F-3BF4CB210701}"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C746061-A5DB-4A26-8AF8-0801A9A45D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893554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06E85A-64D1-4BDF-9190-3C69E73431CF}" type="datetimeFigureOut">
              <a:rPr lang="en-US"/>
              <a:pPr>
                <a:defRPr/>
              </a:pPr>
              <a:t>4/25/2012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B535950-76E2-4EB1-88B1-05B6E4A74EC9}"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1BFE98-C70A-4D81-B87C-94FD8B2A14DF}"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E9AA20-0519-407B-8633-4DC6E907B7B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22219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01BA6E-3C91-4182-A00A-1C3A7427A726}"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FD00EDA-82A0-4406-AECA-D7559F4920A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1455933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90F1CD-528D-4677-B5BD-1EEB46423996}"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AE829B-EF46-4B8F-9E84-9FC6C334CE9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9172233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9FACF-FA19-49C5-A0BA-CE9F3DE6751E}"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8605B1-55F8-4D9A-9432-953A089C86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5000260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171A53D-C94F-428B-A771-F588FADCA0AF}"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864AE5-2263-4EF1-A613-ACAF0873972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214582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82338E5-A05D-458A-8A24-19083444EC49}"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7AD9D78-558C-4B9E-861E-DEF1114CE8B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709300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206E85A-64D1-4BDF-9190-3C69E73431CF}"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535950-76E2-4EB1-88B1-05B6E4A74EC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54895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68818E-0C5B-4694-8C12-FA65F0B2B9AC}"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E69BF594-297B-4291-95CD-12029CF628F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377471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551E66-E413-40FD-8AB8-B8E15A77930B}"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BC592BF-87D0-4250-819D-0A215BB1D5F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2485334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8978E6-054B-4331-B004-514C79670264}"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1BD09D6-482A-4074-BD7D-45A3B1DB64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90967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468818E-0C5B-4694-8C12-FA65F0B2B9AC}" type="datetimeFigureOut">
              <a:rPr lang="en-US"/>
              <a:pPr>
                <a:defRPr/>
              </a:pPr>
              <a:t>4/25/2012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69BF594-297B-4291-95CD-12029CF628F9}"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6CA5E3-685C-426C-A95F-3BF4CB210701}"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C746061-A5DB-4A26-8AF8-0801A9A45D5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918290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1BFE98-C70A-4D81-B87C-94FD8B2A14DF}"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E9AA20-0519-407B-8633-4DC6E907B7B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3900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01BA6E-3C91-4182-A00A-1C3A7427A726}"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7FD00EDA-82A0-4406-AECA-D7559F4920A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32292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90F1CD-528D-4677-B5BD-1EEB46423996}"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AE829B-EF46-4B8F-9E84-9FC6C334CE9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7110469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69FACF-FA19-49C5-A0BA-CE9F3DE6751E}"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A8605B1-55F8-4D9A-9432-953A089C865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630470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9551E66-E413-40FD-8AB8-B8E15A77930B}" type="datetimeFigureOut">
              <a:rPr lang="en-US"/>
              <a:pPr>
                <a:defRPr/>
              </a:pPr>
              <a:t>4/25/2012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1BC592BF-87D0-4250-819D-0A215BB1D5F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8978E6-054B-4331-B004-514C79670264}" type="datetimeFigureOut">
              <a:rPr lang="en-US"/>
              <a:pPr>
                <a:defRPr/>
              </a:pPr>
              <a:t>4/25/2012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91BD09D6-482A-4074-BD7D-45A3B1DB640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96CA5E3-685C-426C-A95F-3BF4CB210701}" type="datetimeFigureOut">
              <a:rPr lang="en-US"/>
              <a:pPr>
                <a:defRPr/>
              </a:pPr>
              <a:t>4/25/2012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9C746061-A5DB-4A26-8AF8-0801A9A45D5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31BFE98-C70A-4D81-B87C-94FD8B2A14DF}" type="datetimeFigureOut">
              <a:rPr lang="en-US"/>
              <a:pPr>
                <a:defRPr/>
              </a:pPr>
              <a:t>4/25/2012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6E9AA20-0519-407B-8633-4DC6E907B7BA}"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01BA6E-3C91-4182-A00A-1C3A7427A726}" type="datetimeFigureOut">
              <a:rPr lang="en-US"/>
              <a:pPr>
                <a:defRPr/>
              </a:pPr>
              <a:t>4/25/2012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FD00EDA-82A0-4406-AECA-D7559F4920A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F170C7A-8C0E-44A8-8A60-96DE2224C38A}" type="datetimeFigureOut">
              <a:rPr lang="en-US"/>
              <a:pPr>
                <a:defRPr/>
              </a:pPr>
              <a:t>4/25/2012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50CDF88-7BC0-410B-951C-65EE4AC3247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F1C2D70-D9F8-4F7F-9615-E99203CFC8DD}"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C694D674-4569-46D5-9579-BCBCABB1606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0376615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F170C7A-8C0E-44A8-8A60-96DE2224C38A}"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50CDF88-7BC0-410B-951C-65EE4AC3247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365941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6F170C7A-8C0E-44A8-8A60-96DE2224C38A}" type="datetimeFigureOut">
              <a:rPr lang="en-US">
                <a:solidFill>
                  <a:prstClr val="black">
                    <a:tint val="75000"/>
                  </a:prstClr>
                </a:solidFill>
              </a:rPr>
              <a:pPr>
                <a:defRPr/>
              </a:pPr>
              <a:t>4/25/2012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D50CDF88-7BC0-410B-951C-65EE4AC32479}"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004133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hyperlink" Target="http://library.nau.edu/information/library_strategic_and_operating_plans_2010-2011.pdf"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hyperlink" Target="http://sustainability.emory.edu/page/1021/Piedmont-Projec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digitalcommons.library.unlv.edu/reports/" TargetMode="External"/><Relationship Id="rId2" Type="http://schemas.openxmlformats.org/officeDocument/2006/relationships/notesSlide" Target="../notesSlides/notesSlide16.xml"/><Relationship Id="rId1" Type="http://schemas.openxmlformats.org/officeDocument/2006/relationships/slideLayout" Target="../slideLayouts/slideLayout23.xml"/><Relationship Id="rId4" Type="http://schemas.openxmlformats.org/officeDocument/2006/relationships/hyperlink" Target="http://digitalcommons.library.unlv.edu/jhdrp/"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digitalcommons.library.unlv.edu/cs_ug_research" TargetMode="External"/><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hyperlink" Target="http://digitalcommons.library.unlv.edu/award/" TargetMode="External"/><Relationship Id="rId5" Type="http://schemas.openxmlformats.org/officeDocument/2006/relationships/hyperlink" Target="http://digitalcommons.library.unlv.edu/cs_ug_research/" TargetMode="External"/><Relationship Id="rId4" Type="http://schemas.openxmlformats.org/officeDocument/2006/relationships/hyperlink" Target="http://guides.library.unlv.edu/scholarlycommunication"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lib.uchicago.edu/e/webexhibits/sustainability/" TargetMode="External"/><Relationship Id="rId2" Type="http://schemas.openxmlformats.org/officeDocument/2006/relationships/notesSlide" Target="../notesSlides/notesSlide18.xml"/><Relationship Id="rId1" Type="http://schemas.openxmlformats.org/officeDocument/2006/relationships/slideLayout" Target="../slideLayouts/slideLayout23.xml"/><Relationship Id="rId4" Type="http://schemas.openxmlformats.org/officeDocument/2006/relationships/hyperlink" Target="http://library.ucr.edu/view/libraries/rivera/exhibits/food_sus_rivera/food_sus_rivera.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3" Type="http://schemas.openxmlformats.org/officeDocument/2006/relationships/hyperlink" Target="http://uiuc.libguides.com/green-libraries" TargetMode="External"/><Relationship Id="rId2" Type="http://schemas.openxmlformats.org/officeDocument/2006/relationships/notesSlide" Target="../notesSlides/notesSlide23.xml"/><Relationship Id="rId1" Type="http://schemas.openxmlformats.org/officeDocument/2006/relationships/slideLayout" Target="../slideLayouts/slideLayout34.xml"/><Relationship Id="rId6" Type="http://schemas.openxmlformats.org/officeDocument/2006/relationships/hyperlink" Target="http://envnewsbits.wordpress.com/" TargetMode="External"/><Relationship Id="rId5" Type="http://schemas.openxmlformats.org/officeDocument/2006/relationships/hyperlink" Target="http://hdl.handle.net/2142/696" TargetMode="External"/><Relationship Id="rId4" Type="http://schemas.openxmlformats.org/officeDocument/2006/relationships/hyperlink" Target="http://uiuc.libguides.com/environmental-education"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18.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8" Type="http://schemas.openxmlformats.org/officeDocument/2006/relationships/hyperlink" Target="mailto:l-barnes@illinois.edu" TargetMode="External"/><Relationship Id="rId3" Type="http://schemas.openxmlformats.org/officeDocument/2006/relationships/hyperlink" Target="mailto:mcharney@library.umass.edu" TargetMode="External"/><Relationship Id="rId7" Type="http://schemas.openxmlformats.org/officeDocument/2006/relationships/hyperlink" Target="mailto:Marianne.Buehler@unlv.edu"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mailto:kjmiller@argosy.edu" TargetMode="External"/><Relationship Id="rId5" Type="http://schemas.openxmlformats.org/officeDocument/2006/relationships/hyperlink" Target="mailto:greeningyourlibrary@gmail.com" TargetMode="External"/><Relationship Id="rId10" Type="http://schemas.openxmlformats.org/officeDocument/2006/relationships/image" Target="../media/image20.png"/><Relationship Id="rId4" Type="http://schemas.openxmlformats.org/officeDocument/2006/relationships/hyperlink" Target="mailto:bonniesmith@ufl.edu" TargetMode="External"/><Relationship Id="rId9" Type="http://schemas.openxmlformats.org/officeDocument/2006/relationships/hyperlink" Target="mailto:amandahenk@depauw.edu"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hyperlink" Target="mailto:kjmiller@argosy.edu"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6" descr="images-1.jpeg"/>
          <p:cNvPicPr>
            <a:picLocks noChangeAspect="1"/>
          </p:cNvPicPr>
          <p:nvPr/>
        </p:nvPicPr>
        <p:blipFill>
          <a:blip r:embed="rId3" cstate="print"/>
          <a:srcRect/>
          <a:stretch>
            <a:fillRect/>
          </a:stretch>
        </p:blipFill>
        <p:spPr bwMode="auto">
          <a:xfrm>
            <a:off x="2238562" y="2119340"/>
            <a:ext cx="4680264" cy="1755099"/>
          </a:xfrm>
          <a:prstGeom prst="rect">
            <a:avLst/>
          </a:prstGeom>
          <a:noFill/>
          <a:ln w="9525" cmpd="sng">
            <a:solidFill>
              <a:schemeClr val="accent3">
                <a:lumMod val="75000"/>
              </a:schemeClr>
            </a:solidFill>
            <a:miter lim="800000"/>
            <a:headEnd/>
            <a:tailEnd/>
          </a:ln>
          <a:effectLst>
            <a:outerShdw blurRad="50800" dist="38100" dir="5400000" algn="t" rotWithShape="0">
              <a:prstClr val="black">
                <a:alpha val="40000"/>
              </a:prstClr>
            </a:outerShdw>
          </a:effectLst>
        </p:spPr>
      </p:pic>
      <p:sp>
        <p:nvSpPr>
          <p:cNvPr id="15366" name="TextBox 7"/>
          <p:cNvSpPr txBox="1">
            <a:spLocks noChangeArrowheads="1"/>
          </p:cNvSpPr>
          <p:nvPr/>
        </p:nvSpPr>
        <p:spPr bwMode="auto">
          <a:xfrm>
            <a:off x="0" y="503002"/>
            <a:ext cx="9143999" cy="1077218"/>
          </a:xfrm>
          <a:prstGeom prst="rect">
            <a:avLst/>
          </a:prstGeom>
          <a:noFill/>
          <a:ln w="9525">
            <a:noFill/>
            <a:miter lim="800000"/>
            <a:headEnd/>
            <a:tailEnd/>
          </a:ln>
        </p:spPr>
        <p:txBody>
          <a:bodyPr wrap="square">
            <a:spAutoFit/>
          </a:bodyPr>
          <a:lstStyle/>
          <a:p>
            <a:pPr algn="ctr"/>
            <a:r>
              <a:rPr lang="en-US" sz="3200" dirty="0" smtClean="0">
                <a:solidFill>
                  <a:schemeClr val="accent3">
                    <a:lumMod val="75000"/>
                  </a:schemeClr>
                </a:solidFill>
                <a:cs typeface="Arial" charset="0"/>
              </a:rPr>
              <a:t>Libraries for Sustainability</a:t>
            </a:r>
          </a:p>
          <a:p>
            <a:pPr algn="ctr"/>
            <a:r>
              <a:rPr lang="en-US" sz="3200" dirty="0" smtClean="0">
                <a:solidFill>
                  <a:schemeClr val="accent3">
                    <a:lumMod val="75000"/>
                  </a:schemeClr>
                </a:solidFill>
                <a:cs typeface="Arial" charset="0"/>
              </a:rPr>
              <a:t>Exploring Sustainability Practices in Libraries</a:t>
            </a:r>
            <a:endParaRPr lang="en-US" sz="3200" dirty="0">
              <a:solidFill>
                <a:schemeClr val="accent3">
                  <a:lumMod val="75000"/>
                </a:schemeClr>
              </a:solidFill>
              <a:cs typeface="Arial" charset="0"/>
            </a:endParaRPr>
          </a:p>
        </p:txBody>
      </p:sp>
      <p:sp>
        <p:nvSpPr>
          <p:cNvPr id="3" name="TextBox 2"/>
          <p:cNvSpPr txBox="1"/>
          <p:nvPr/>
        </p:nvSpPr>
        <p:spPr>
          <a:xfrm>
            <a:off x="0" y="5360405"/>
            <a:ext cx="9144000" cy="923330"/>
          </a:xfrm>
          <a:prstGeom prst="rect">
            <a:avLst/>
          </a:prstGeom>
          <a:noFill/>
        </p:spPr>
        <p:txBody>
          <a:bodyPr wrap="square" rtlCol="0">
            <a:spAutoFit/>
          </a:bodyPr>
          <a:lstStyle/>
          <a:p>
            <a:pPr algn="ctr"/>
            <a:r>
              <a:rPr lang="en-US" b="1" dirty="0" smtClean="0"/>
              <a:t>Webinar Series 2012</a:t>
            </a:r>
          </a:p>
          <a:p>
            <a:pPr algn="ctr"/>
            <a:r>
              <a:rPr lang="en-US" b="1" dirty="0" smtClean="0"/>
              <a:t>Webinar 2 of 4</a:t>
            </a:r>
          </a:p>
          <a:p>
            <a:pPr algn="ctr"/>
            <a:r>
              <a:rPr lang="en-US" b="1" dirty="0" smtClean="0"/>
              <a:t>Exploring Sustainability Practices in Libraries- April 24, 2012</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ubtitle 2"/>
          <p:cNvSpPr>
            <a:spLocks noGrp="1"/>
          </p:cNvSpPr>
          <p:nvPr>
            <p:ph type="subTitle" idx="1"/>
          </p:nvPr>
        </p:nvSpPr>
        <p:spPr>
          <a:xfrm>
            <a:off x="311150" y="995363"/>
            <a:ext cx="8375650" cy="4887912"/>
          </a:xfrm>
          <a:ln>
            <a:solidFill>
              <a:schemeClr val="tx1"/>
            </a:solidFill>
            <a:miter lim="800000"/>
            <a:headEnd/>
            <a:tailEnd/>
          </a:ln>
        </p:spPr>
        <p:txBody>
          <a:bodyPr/>
          <a:lstStyle/>
          <a:p>
            <a:pPr marL="234950" indent="-234950" algn="l" eaLnBrk="1" hangingPunct="1">
              <a:lnSpc>
                <a:spcPct val="80000"/>
              </a:lnSpc>
            </a:pPr>
            <a:endParaRPr lang="en-US" sz="2400" smtClean="0">
              <a:solidFill>
                <a:schemeClr val="tx1"/>
              </a:solidFill>
              <a:latin typeface="Arial" charset="0"/>
              <a:cs typeface="Arial" charset="0"/>
            </a:endParaRPr>
          </a:p>
          <a:p>
            <a:pPr marL="234950" indent="-234950" algn="l" eaLnBrk="1" hangingPunct="1">
              <a:lnSpc>
                <a:spcPct val="80000"/>
              </a:lnSpc>
            </a:pPr>
            <a:endParaRPr lang="en-US" sz="2000" smtClean="0">
              <a:solidFill>
                <a:schemeClr val="tx1"/>
              </a:solidFill>
              <a:latin typeface="Arial" charset="0"/>
              <a:cs typeface="Arial" charset="0"/>
            </a:endParaRPr>
          </a:p>
        </p:txBody>
      </p:sp>
      <p:sp>
        <p:nvSpPr>
          <p:cNvPr id="9" name="TextBox 8"/>
          <p:cNvSpPr txBox="1"/>
          <p:nvPr/>
        </p:nvSpPr>
        <p:spPr>
          <a:xfrm>
            <a:off x="311150" y="247650"/>
            <a:ext cx="8375650" cy="584200"/>
          </a:xfrm>
          <a:prstGeom prst="rect">
            <a:avLst/>
          </a:prstGeom>
          <a:noFill/>
          <a:ln w="28575" cmpd="sng">
            <a:solidFill>
              <a:schemeClr val="accent3">
                <a:lumMod val="75000"/>
              </a:schemeClr>
            </a:solidFill>
          </a:ln>
        </p:spPr>
        <p:txBody>
          <a:bodyPr>
            <a:spAutoFit/>
          </a:bodyPr>
          <a:lstStyle/>
          <a:p>
            <a:pPr algn="ctr" fontAlgn="auto">
              <a:spcBef>
                <a:spcPts val="0"/>
              </a:spcBef>
              <a:spcAft>
                <a:spcPts val="0"/>
              </a:spcAft>
              <a:defRPr/>
            </a:pPr>
            <a:r>
              <a:rPr lang="en-US" sz="3200" dirty="0">
                <a:solidFill>
                  <a:srgbClr val="17375E"/>
                </a:solidFill>
                <a:latin typeface="Arial" pitchFamily="34" charset="0"/>
                <a:cs typeface="Arial" pitchFamily="34" charset="0"/>
              </a:rPr>
              <a:t>Outdoor updates</a:t>
            </a:r>
          </a:p>
        </p:txBody>
      </p:sp>
      <p:sp>
        <p:nvSpPr>
          <p:cNvPr id="6" name="TextBox 5"/>
          <p:cNvSpPr txBox="1"/>
          <p:nvPr/>
        </p:nvSpPr>
        <p:spPr>
          <a:xfrm>
            <a:off x="311150" y="6054725"/>
            <a:ext cx="8375650" cy="523875"/>
          </a:xfrm>
          <a:prstGeom prst="rect">
            <a:avLst/>
          </a:prstGeom>
          <a:noFill/>
          <a:ln w="28575" cmpd="sng">
            <a:solidFill>
              <a:schemeClr val="accent3">
                <a:lumMod val="75000"/>
              </a:schemeClr>
            </a:solidFill>
          </a:ln>
        </p:spPr>
        <p:txBody>
          <a:bodyPr>
            <a:spAutoFit/>
          </a:bodyPr>
          <a:lstStyle/>
          <a:p>
            <a:pPr algn="ctr" fontAlgn="auto">
              <a:spcBef>
                <a:spcPts val="0"/>
              </a:spcBef>
              <a:spcAft>
                <a:spcPts val="0"/>
              </a:spcAft>
              <a:defRPr/>
            </a:pPr>
            <a:r>
              <a:rPr lang="en-US" sz="1400" dirty="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a:solidFill>
                  <a:srgbClr val="17375E"/>
                </a:solidFill>
                <a:latin typeface="Arial" pitchFamily="34" charset="0"/>
                <a:cs typeface="Arial" pitchFamily="34" charset="0"/>
              </a:rPr>
              <a:t>Exploring Sustainability Practices in Libraries - April 24, 2012</a:t>
            </a:r>
          </a:p>
        </p:txBody>
      </p:sp>
      <p:sp>
        <p:nvSpPr>
          <p:cNvPr id="5" name="Rectangle 4"/>
          <p:cNvSpPr/>
          <p:nvPr/>
        </p:nvSpPr>
        <p:spPr>
          <a:xfrm>
            <a:off x="0" y="990600"/>
            <a:ext cx="4876800" cy="3786188"/>
          </a:xfrm>
          <a:prstGeom prst="rect">
            <a:avLst/>
          </a:prstGeom>
        </p:spPr>
        <p:txBody>
          <a:bodyPr>
            <a:spAutoFit/>
          </a:bodyPr>
          <a:lstStyle/>
          <a:p>
            <a:pPr lvl="1">
              <a:defRPr/>
            </a:pPr>
            <a:r>
              <a:rPr lang="en-US" sz="2400" dirty="0">
                <a:solidFill>
                  <a:prstClr val="black"/>
                </a:solidFill>
                <a:latin typeface="Calibri"/>
              </a:rPr>
              <a:t>Landscape with native plants.</a:t>
            </a:r>
          </a:p>
          <a:p>
            <a:pPr lvl="1">
              <a:defRPr/>
            </a:pPr>
            <a:endParaRPr lang="en-US" sz="2400" dirty="0">
              <a:solidFill>
                <a:prstClr val="black"/>
              </a:solidFill>
              <a:latin typeface="Calibri"/>
            </a:endParaRPr>
          </a:p>
          <a:p>
            <a:pPr lvl="1">
              <a:defRPr/>
            </a:pPr>
            <a:r>
              <a:rPr lang="en-US" sz="2400" dirty="0">
                <a:solidFill>
                  <a:prstClr val="black"/>
                </a:solidFill>
                <a:latin typeface="Calibri"/>
              </a:rPr>
              <a:t>Climate-appropriate </a:t>
            </a:r>
          </a:p>
          <a:p>
            <a:pPr lvl="1">
              <a:defRPr/>
            </a:pPr>
            <a:r>
              <a:rPr lang="en-US" sz="2400" dirty="0">
                <a:solidFill>
                  <a:prstClr val="black"/>
                </a:solidFill>
                <a:latin typeface="Calibri"/>
              </a:rPr>
              <a:t>species will reduce </a:t>
            </a:r>
          </a:p>
          <a:p>
            <a:pPr lvl="1">
              <a:defRPr/>
            </a:pPr>
            <a:r>
              <a:rPr lang="en-US" sz="2400" dirty="0">
                <a:solidFill>
                  <a:prstClr val="black"/>
                </a:solidFill>
                <a:latin typeface="Calibri"/>
              </a:rPr>
              <a:t>water needs.</a:t>
            </a:r>
          </a:p>
          <a:p>
            <a:pPr lvl="1">
              <a:defRPr/>
            </a:pPr>
            <a:endParaRPr lang="en-US" sz="2400" dirty="0">
              <a:solidFill>
                <a:prstClr val="black"/>
              </a:solidFill>
              <a:latin typeface="Calibri"/>
            </a:endParaRPr>
          </a:p>
          <a:p>
            <a:pPr lvl="1">
              <a:defRPr/>
            </a:pPr>
            <a:r>
              <a:rPr lang="en-US" sz="2400" dirty="0">
                <a:solidFill>
                  <a:prstClr val="black"/>
                </a:solidFill>
                <a:latin typeface="Calibri"/>
              </a:rPr>
              <a:t>Do you need a lawn?  </a:t>
            </a:r>
          </a:p>
          <a:p>
            <a:pPr lvl="1">
              <a:defRPr/>
            </a:pPr>
            <a:r>
              <a:rPr lang="en-US" sz="2400" dirty="0">
                <a:solidFill>
                  <a:prstClr val="black"/>
                </a:solidFill>
                <a:latin typeface="Calibri"/>
              </a:rPr>
              <a:t>Consider rocks, bark </a:t>
            </a:r>
          </a:p>
          <a:p>
            <a:pPr lvl="1">
              <a:defRPr/>
            </a:pPr>
            <a:r>
              <a:rPr lang="en-US" sz="2400" dirty="0">
                <a:solidFill>
                  <a:prstClr val="black"/>
                </a:solidFill>
                <a:latin typeface="Calibri"/>
              </a:rPr>
              <a:t>and other ground </a:t>
            </a:r>
          </a:p>
          <a:p>
            <a:pPr lvl="1">
              <a:defRPr/>
            </a:pPr>
            <a:r>
              <a:rPr lang="en-US" sz="2400" dirty="0">
                <a:solidFill>
                  <a:prstClr val="black"/>
                </a:solidFill>
                <a:latin typeface="Calibri"/>
              </a:rPr>
              <a:t>cover.</a:t>
            </a:r>
          </a:p>
        </p:txBody>
      </p:sp>
      <p:sp>
        <p:nvSpPr>
          <p:cNvPr id="5126" name="TextBox 6"/>
          <p:cNvSpPr txBox="1">
            <a:spLocks noChangeArrowheads="1"/>
          </p:cNvSpPr>
          <p:nvPr/>
        </p:nvSpPr>
        <p:spPr bwMode="auto">
          <a:xfrm>
            <a:off x="5943600" y="19050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smtClean="0">
              <a:solidFill>
                <a:prstClr val="black"/>
              </a:solidFill>
            </a:endParaRPr>
          </a:p>
        </p:txBody>
      </p:sp>
      <p:pic>
        <p:nvPicPr>
          <p:cNvPr id="51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8525" y="1524000"/>
            <a:ext cx="517683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3714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ubtitle 2"/>
          <p:cNvSpPr>
            <a:spLocks noGrp="1"/>
          </p:cNvSpPr>
          <p:nvPr>
            <p:ph type="subTitle" idx="1"/>
          </p:nvPr>
        </p:nvSpPr>
        <p:spPr>
          <a:xfrm>
            <a:off x="311150" y="995363"/>
            <a:ext cx="8375650" cy="4887912"/>
          </a:xfrm>
          <a:ln>
            <a:solidFill>
              <a:schemeClr val="tx1"/>
            </a:solidFill>
            <a:miter lim="800000"/>
            <a:headEnd/>
            <a:tailEnd/>
          </a:ln>
        </p:spPr>
        <p:txBody>
          <a:bodyPr/>
          <a:lstStyle/>
          <a:p>
            <a:pPr marL="234950" indent="-234950" algn="l" eaLnBrk="1" hangingPunct="1">
              <a:lnSpc>
                <a:spcPct val="80000"/>
              </a:lnSpc>
            </a:pPr>
            <a:endParaRPr lang="en-US" sz="2400" smtClean="0">
              <a:solidFill>
                <a:schemeClr val="tx1"/>
              </a:solidFill>
              <a:latin typeface="Arial" charset="0"/>
              <a:cs typeface="Arial" charset="0"/>
            </a:endParaRPr>
          </a:p>
          <a:p>
            <a:pPr marL="234950" indent="-234950" algn="l" eaLnBrk="1" hangingPunct="1">
              <a:lnSpc>
                <a:spcPct val="80000"/>
              </a:lnSpc>
            </a:pPr>
            <a:endParaRPr lang="en-US" sz="2000" smtClean="0">
              <a:solidFill>
                <a:schemeClr val="tx1"/>
              </a:solidFill>
              <a:latin typeface="Arial" charset="0"/>
              <a:cs typeface="Arial" charset="0"/>
            </a:endParaRPr>
          </a:p>
        </p:txBody>
      </p:sp>
      <p:sp>
        <p:nvSpPr>
          <p:cNvPr id="9" name="TextBox 8"/>
          <p:cNvSpPr txBox="1"/>
          <p:nvPr/>
        </p:nvSpPr>
        <p:spPr>
          <a:xfrm>
            <a:off x="311150" y="247650"/>
            <a:ext cx="8375650" cy="584200"/>
          </a:xfrm>
          <a:prstGeom prst="rect">
            <a:avLst/>
          </a:prstGeom>
          <a:noFill/>
          <a:ln w="28575" cmpd="sng">
            <a:solidFill>
              <a:schemeClr val="accent3">
                <a:lumMod val="75000"/>
              </a:schemeClr>
            </a:solidFill>
          </a:ln>
        </p:spPr>
        <p:txBody>
          <a:bodyPr>
            <a:spAutoFit/>
          </a:bodyPr>
          <a:lstStyle/>
          <a:p>
            <a:pPr algn="ctr" fontAlgn="auto">
              <a:spcBef>
                <a:spcPts val="0"/>
              </a:spcBef>
              <a:spcAft>
                <a:spcPts val="0"/>
              </a:spcAft>
              <a:defRPr/>
            </a:pPr>
            <a:r>
              <a:rPr lang="en-US" sz="3200" dirty="0">
                <a:solidFill>
                  <a:srgbClr val="17375E"/>
                </a:solidFill>
                <a:latin typeface="Arial" pitchFamily="34" charset="0"/>
                <a:cs typeface="Arial" pitchFamily="34" charset="0"/>
              </a:rPr>
              <a:t>Transportation</a:t>
            </a:r>
          </a:p>
        </p:txBody>
      </p:sp>
      <p:sp>
        <p:nvSpPr>
          <p:cNvPr id="6" name="TextBox 5"/>
          <p:cNvSpPr txBox="1"/>
          <p:nvPr/>
        </p:nvSpPr>
        <p:spPr>
          <a:xfrm>
            <a:off x="311150" y="6054725"/>
            <a:ext cx="8375650" cy="523875"/>
          </a:xfrm>
          <a:prstGeom prst="rect">
            <a:avLst/>
          </a:prstGeom>
          <a:noFill/>
          <a:ln w="28575" cmpd="sng">
            <a:solidFill>
              <a:schemeClr val="accent3">
                <a:lumMod val="75000"/>
              </a:schemeClr>
            </a:solidFill>
          </a:ln>
        </p:spPr>
        <p:txBody>
          <a:bodyPr>
            <a:spAutoFit/>
          </a:bodyPr>
          <a:lstStyle/>
          <a:p>
            <a:pPr algn="ctr" fontAlgn="auto">
              <a:spcBef>
                <a:spcPts val="0"/>
              </a:spcBef>
              <a:spcAft>
                <a:spcPts val="0"/>
              </a:spcAft>
              <a:defRPr/>
            </a:pPr>
            <a:r>
              <a:rPr lang="en-US" sz="1400" dirty="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a:solidFill>
                  <a:srgbClr val="17375E"/>
                </a:solidFill>
                <a:latin typeface="Arial" pitchFamily="34" charset="0"/>
                <a:cs typeface="Arial" pitchFamily="34" charset="0"/>
              </a:rPr>
              <a:t>Exploring Sustainability Practices in Libraries - April 24, 2012</a:t>
            </a:r>
          </a:p>
        </p:txBody>
      </p:sp>
      <p:sp>
        <p:nvSpPr>
          <p:cNvPr id="5" name="Rectangle 4"/>
          <p:cNvSpPr/>
          <p:nvPr/>
        </p:nvSpPr>
        <p:spPr>
          <a:xfrm>
            <a:off x="0" y="990600"/>
            <a:ext cx="6019800" cy="4524375"/>
          </a:xfrm>
          <a:prstGeom prst="rect">
            <a:avLst/>
          </a:prstGeom>
        </p:spPr>
        <p:txBody>
          <a:bodyPr>
            <a:spAutoFit/>
          </a:bodyPr>
          <a:lstStyle/>
          <a:p>
            <a:pPr lvl="1">
              <a:defRPr/>
            </a:pPr>
            <a:r>
              <a:rPr lang="en-US" sz="2400" dirty="0">
                <a:solidFill>
                  <a:prstClr val="black"/>
                </a:solidFill>
                <a:latin typeface="Calibri"/>
              </a:rPr>
              <a:t>How do people get to your library?</a:t>
            </a:r>
          </a:p>
          <a:p>
            <a:pPr lvl="2">
              <a:defRPr/>
            </a:pPr>
            <a:r>
              <a:rPr lang="en-US" sz="2400" dirty="0">
                <a:solidFill>
                  <a:prstClr val="black"/>
                </a:solidFill>
                <a:latin typeface="Calibri"/>
              </a:rPr>
              <a:t>Walk</a:t>
            </a:r>
          </a:p>
          <a:p>
            <a:pPr lvl="3">
              <a:defRPr/>
            </a:pPr>
            <a:r>
              <a:rPr lang="en-US" sz="2400" dirty="0">
                <a:solidFill>
                  <a:prstClr val="black"/>
                </a:solidFill>
                <a:latin typeface="Calibri"/>
              </a:rPr>
              <a:t>Sidewalks</a:t>
            </a:r>
          </a:p>
          <a:p>
            <a:pPr lvl="2">
              <a:defRPr/>
            </a:pPr>
            <a:r>
              <a:rPr lang="en-US" sz="2400" dirty="0">
                <a:solidFill>
                  <a:prstClr val="black"/>
                </a:solidFill>
                <a:latin typeface="Calibri"/>
              </a:rPr>
              <a:t>Bus or Train</a:t>
            </a:r>
          </a:p>
          <a:p>
            <a:pPr lvl="3">
              <a:defRPr/>
            </a:pPr>
            <a:r>
              <a:rPr lang="en-US" sz="2400" dirty="0">
                <a:solidFill>
                  <a:prstClr val="black"/>
                </a:solidFill>
                <a:latin typeface="Calibri"/>
              </a:rPr>
              <a:t>Schedules (Personalized?)</a:t>
            </a:r>
          </a:p>
          <a:p>
            <a:pPr lvl="3">
              <a:defRPr/>
            </a:pPr>
            <a:r>
              <a:rPr lang="en-US" sz="2400" dirty="0">
                <a:solidFill>
                  <a:prstClr val="black"/>
                </a:solidFill>
                <a:latin typeface="Calibri"/>
              </a:rPr>
              <a:t>Shelter</a:t>
            </a:r>
          </a:p>
          <a:p>
            <a:pPr lvl="2">
              <a:defRPr/>
            </a:pPr>
            <a:r>
              <a:rPr lang="en-US" sz="2400" dirty="0">
                <a:solidFill>
                  <a:prstClr val="black"/>
                </a:solidFill>
                <a:latin typeface="Calibri"/>
              </a:rPr>
              <a:t>Bike </a:t>
            </a:r>
          </a:p>
          <a:p>
            <a:pPr lvl="3">
              <a:defRPr/>
            </a:pPr>
            <a:r>
              <a:rPr lang="en-US" sz="2400" dirty="0">
                <a:solidFill>
                  <a:prstClr val="black"/>
                </a:solidFill>
                <a:latin typeface="Calibri"/>
              </a:rPr>
              <a:t>Route maps</a:t>
            </a:r>
          </a:p>
          <a:p>
            <a:pPr lvl="3">
              <a:defRPr/>
            </a:pPr>
            <a:r>
              <a:rPr lang="en-US" sz="2400" dirty="0">
                <a:solidFill>
                  <a:prstClr val="black"/>
                </a:solidFill>
                <a:latin typeface="Calibri"/>
              </a:rPr>
              <a:t>Bike Rack</a:t>
            </a:r>
          </a:p>
          <a:p>
            <a:pPr lvl="2">
              <a:defRPr/>
            </a:pPr>
            <a:r>
              <a:rPr lang="en-US" sz="2400" dirty="0">
                <a:solidFill>
                  <a:prstClr val="black"/>
                </a:solidFill>
                <a:latin typeface="Calibri"/>
              </a:rPr>
              <a:t>Carpool</a:t>
            </a:r>
          </a:p>
          <a:p>
            <a:pPr lvl="3">
              <a:defRPr/>
            </a:pPr>
            <a:r>
              <a:rPr lang="en-US" sz="2400" dirty="0">
                <a:solidFill>
                  <a:prstClr val="black"/>
                </a:solidFill>
                <a:latin typeface="Calibri"/>
              </a:rPr>
              <a:t>Employees</a:t>
            </a:r>
          </a:p>
          <a:p>
            <a:pPr lvl="3">
              <a:defRPr/>
            </a:pPr>
            <a:r>
              <a:rPr lang="en-US" sz="2400" dirty="0">
                <a:solidFill>
                  <a:prstClr val="black"/>
                </a:solidFill>
                <a:latin typeface="Calibri"/>
              </a:rPr>
              <a:t>Patrons</a:t>
            </a:r>
          </a:p>
        </p:txBody>
      </p:sp>
      <p:pic>
        <p:nvPicPr>
          <p:cNvPr id="6150" name="Picture 6" descr="shutterstock_7149402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676400"/>
            <a:ext cx="33956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989716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endParaRPr lang="en-US" smtClean="0"/>
          </a:p>
        </p:txBody>
      </p:sp>
      <p:pic>
        <p:nvPicPr>
          <p:cNvPr id="717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55563"/>
            <a:ext cx="9358313" cy="7335837"/>
          </a:xfrm>
          <a:noFill/>
        </p:spPr>
      </p:pic>
    </p:spTree>
    <p:extLst>
      <p:ext uri="{BB962C8B-B14F-4D97-AF65-F5344CB8AC3E}">
        <p14:creationId xmlns:p14="http://schemas.microsoft.com/office/powerpoint/2010/main" val="711138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ubtitle 2"/>
          <p:cNvSpPr>
            <a:spLocks noGrp="1"/>
          </p:cNvSpPr>
          <p:nvPr>
            <p:ph type="subTitle" idx="1"/>
          </p:nvPr>
        </p:nvSpPr>
        <p:spPr>
          <a:xfrm>
            <a:off x="311150" y="995363"/>
            <a:ext cx="8375650" cy="4887912"/>
          </a:xfrm>
          <a:ln>
            <a:solidFill>
              <a:schemeClr val="tx1"/>
            </a:solidFill>
            <a:miter lim="800000"/>
            <a:headEnd/>
            <a:tailEnd/>
          </a:ln>
        </p:spPr>
        <p:txBody>
          <a:bodyPr/>
          <a:lstStyle/>
          <a:p>
            <a:pPr marL="234950" indent="-234950" algn="l" eaLnBrk="1" hangingPunct="1">
              <a:lnSpc>
                <a:spcPct val="80000"/>
              </a:lnSpc>
            </a:pPr>
            <a:endParaRPr lang="en-US" sz="2400" smtClean="0">
              <a:solidFill>
                <a:schemeClr val="tx1"/>
              </a:solidFill>
              <a:latin typeface="Arial" charset="0"/>
              <a:cs typeface="Arial" charset="0"/>
            </a:endParaRPr>
          </a:p>
          <a:p>
            <a:pPr marL="234950" indent="-234950" algn="l" eaLnBrk="1" hangingPunct="1">
              <a:lnSpc>
                <a:spcPct val="80000"/>
              </a:lnSpc>
            </a:pPr>
            <a:endParaRPr lang="en-US" sz="2000" smtClean="0">
              <a:solidFill>
                <a:schemeClr val="tx1"/>
              </a:solidFill>
              <a:latin typeface="Arial" charset="0"/>
              <a:cs typeface="Arial" charset="0"/>
            </a:endParaRPr>
          </a:p>
        </p:txBody>
      </p:sp>
      <p:sp>
        <p:nvSpPr>
          <p:cNvPr id="9" name="TextBox 8"/>
          <p:cNvSpPr txBox="1"/>
          <p:nvPr/>
        </p:nvSpPr>
        <p:spPr>
          <a:xfrm>
            <a:off x="311150" y="247650"/>
            <a:ext cx="8375650" cy="584200"/>
          </a:xfrm>
          <a:prstGeom prst="rect">
            <a:avLst/>
          </a:prstGeom>
          <a:noFill/>
          <a:ln w="28575" cmpd="sng">
            <a:solidFill>
              <a:schemeClr val="accent3">
                <a:lumMod val="75000"/>
              </a:schemeClr>
            </a:solidFill>
          </a:ln>
        </p:spPr>
        <p:txBody>
          <a:bodyPr>
            <a:spAutoFit/>
          </a:bodyPr>
          <a:lstStyle/>
          <a:p>
            <a:pPr algn="ctr" fontAlgn="auto">
              <a:spcBef>
                <a:spcPts val="0"/>
              </a:spcBef>
              <a:spcAft>
                <a:spcPts val="0"/>
              </a:spcAft>
              <a:defRPr/>
            </a:pPr>
            <a:r>
              <a:rPr lang="en-US" sz="3200" dirty="0">
                <a:solidFill>
                  <a:srgbClr val="17375E"/>
                </a:solidFill>
                <a:latin typeface="Arial" pitchFamily="34" charset="0"/>
                <a:cs typeface="Arial" pitchFamily="34" charset="0"/>
              </a:rPr>
              <a:t>Purchasing</a:t>
            </a:r>
          </a:p>
        </p:txBody>
      </p:sp>
      <p:sp>
        <p:nvSpPr>
          <p:cNvPr id="6" name="TextBox 5"/>
          <p:cNvSpPr txBox="1"/>
          <p:nvPr/>
        </p:nvSpPr>
        <p:spPr>
          <a:xfrm>
            <a:off x="311150" y="6054725"/>
            <a:ext cx="8375650" cy="523875"/>
          </a:xfrm>
          <a:prstGeom prst="rect">
            <a:avLst/>
          </a:prstGeom>
          <a:noFill/>
          <a:ln w="28575" cmpd="sng">
            <a:solidFill>
              <a:schemeClr val="accent3">
                <a:lumMod val="75000"/>
              </a:schemeClr>
            </a:solidFill>
          </a:ln>
        </p:spPr>
        <p:txBody>
          <a:bodyPr>
            <a:spAutoFit/>
          </a:bodyPr>
          <a:lstStyle/>
          <a:p>
            <a:pPr algn="ctr" fontAlgn="auto">
              <a:spcBef>
                <a:spcPts val="0"/>
              </a:spcBef>
              <a:spcAft>
                <a:spcPts val="0"/>
              </a:spcAft>
              <a:defRPr/>
            </a:pPr>
            <a:r>
              <a:rPr lang="en-US" sz="1400" dirty="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a:solidFill>
                  <a:srgbClr val="17375E"/>
                </a:solidFill>
                <a:latin typeface="Arial" pitchFamily="34" charset="0"/>
                <a:cs typeface="Arial" pitchFamily="34" charset="0"/>
              </a:rPr>
              <a:t>Exploring Sustainability Practices in Libraries - April 24, 2012</a:t>
            </a:r>
          </a:p>
        </p:txBody>
      </p:sp>
      <p:sp>
        <p:nvSpPr>
          <p:cNvPr id="5" name="Rectangle 4"/>
          <p:cNvSpPr/>
          <p:nvPr/>
        </p:nvSpPr>
        <p:spPr>
          <a:xfrm>
            <a:off x="381000" y="990600"/>
            <a:ext cx="4572000" cy="4154488"/>
          </a:xfrm>
          <a:prstGeom prst="rect">
            <a:avLst/>
          </a:prstGeom>
        </p:spPr>
        <p:txBody>
          <a:bodyPr>
            <a:spAutoFit/>
          </a:bodyPr>
          <a:lstStyle/>
          <a:p>
            <a:pPr>
              <a:defRPr/>
            </a:pPr>
            <a:r>
              <a:rPr lang="en-US" sz="2400" dirty="0">
                <a:solidFill>
                  <a:prstClr val="black"/>
                </a:solidFill>
                <a:latin typeface="Calibri"/>
              </a:rPr>
              <a:t>Consider</a:t>
            </a:r>
            <a:br>
              <a:rPr lang="en-US" sz="2400" dirty="0">
                <a:solidFill>
                  <a:prstClr val="black"/>
                </a:solidFill>
                <a:latin typeface="Calibri"/>
              </a:rPr>
            </a:br>
            <a:r>
              <a:rPr lang="en-US" sz="2400" dirty="0">
                <a:solidFill>
                  <a:prstClr val="black"/>
                </a:solidFill>
                <a:latin typeface="Calibri"/>
              </a:rPr>
              <a:t>--How is the item packaged?</a:t>
            </a:r>
          </a:p>
          <a:p>
            <a:pPr>
              <a:defRPr/>
            </a:pPr>
            <a:r>
              <a:rPr lang="en-US" sz="2400" dirty="0">
                <a:solidFill>
                  <a:prstClr val="black"/>
                </a:solidFill>
                <a:latin typeface="Calibri"/>
              </a:rPr>
              <a:t>--What is its useful life?</a:t>
            </a:r>
          </a:p>
          <a:p>
            <a:pPr>
              <a:defRPr/>
            </a:pPr>
            <a:r>
              <a:rPr lang="en-US" sz="2400" dirty="0">
                <a:solidFill>
                  <a:prstClr val="black"/>
                </a:solidFill>
                <a:latin typeface="Calibri"/>
              </a:rPr>
              <a:t>--How will the item </a:t>
            </a:r>
            <a:br>
              <a:rPr lang="en-US" sz="2400" dirty="0">
                <a:solidFill>
                  <a:prstClr val="black"/>
                </a:solidFill>
                <a:latin typeface="Calibri"/>
              </a:rPr>
            </a:br>
            <a:r>
              <a:rPr lang="en-US" sz="2400" dirty="0">
                <a:solidFill>
                  <a:prstClr val="black"/>
                </a:solidFill>
                <a:latin typeface="Calibri"/>
              </a:rPr>
              <a:t>eventually be disposed of?</a:t>
            </a:r>
          </a:p>
          <a:p>
            <a:pPr>
              <a:defRPr/>
            </a:pPr>
            <a:r>
              <a:rPr lang="en-US" sz="2400" dirty="0">
                <a:solidFill>
                  <a:prstClr val="black"/>
                </a:solidFill>
                <a:latin typeface="Calibri"/>
              </a:rPr>
              <a:t/>
            </a:r>
            <a:br>
              <a:rPr lang="en-US" sz="2400" dirty="0">
                <a:solidFill>
                  <a:prstClr val="black"/>
                </a:solidFill>
                <a:latin typeface="Calibri"/>
              </a:rPr>
            </a:br>
            <a:r>
              <a:rPr lang="en-US" sz="2400" dirty="0">
                <a:solidFill>
                  <a:prstClr val="black"/>
                </a:solidFill>
                <a:latin typeface="Calibri"/>
              </a:rPr>
              <a:t>Purchasing Power</a:t>
            </a:r>
            <a:br>
              <a:rPr lang="en-US" sz="2400" dirty="0">
                <a:solidFill>
                  <a:prstClr val="black"/>
                </a:solidFill>
                <a:latin typeface="Calibri"/>
              </a:rPr>
            </a:br>
            <a:r>
              <a:rPr lang="en-US" sz="2400" dirty="0">
                <a:solidFill>
                  <a:prstClr val="black"/>
                </a:solidFill>
                <a:latin typeface="Calibri"/>
              </a:rPr>
              <a:t>--Look for Green Seal </a:t>
            </a:r>
            <a:br>
              <a:rPr lang="en-US" sz="2400" dirty="0">
                <a:solidFill>
                  <a:prstClr val="black"/>
                </a:solidFill>
                <a:latin typeface="Calibri"/>
              </a:rPr>
            </a:br>
            <a:r>
              <a:rPr lang="en-US" sz="2400" dirty="0">
                <a:solidFill>
                  <a:prstClr val="black"/>
                </a:solidFill>
                <a:latin typeface="Calibri"/>
              </a:rPr>
              <a:t>productsGS-8 standard</a:t>
            </a:r>
          </a:p>
          <a:p>
            <a:pPr>
              <a:defRPr/>
            </a:pPr>
            <a:r>
              <a:rPr lang="en-US" sz="2400" dirty="0">
                <a:solidFill>
                  <a:prstClr val="black"/>
                </a:solidFill>
                <a:latin typeface="Calibri"/>
              </a:rPr>
              <a:t>--Look for Energy Star </a:t>
            </a:r>
          </a:p>
          <a:p>
            <a:pPr>
              <a:defRPr/>
            </a:pPr>
            <a:r>
              <a:rPr lang="en-US" sz="2400" dirty="0">
                <a:solidFill>
                  <a:prstClr val="black"/>
                </a:solidFill>
                <a:latin typeface="Calibri"/>
              </a:rPr>
              <a:t>ratings for office equipment</a:t>
            </a:r>
          </a:p>
        </p:txBody>
      </p:sp>
      <p:pic>
        <p:nvPicPr>
          <p:cNvPr id="81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295400"/>
            <a:ext cx="4352925" cy="401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82691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ubtitle 2"/>
          <p:cNvSpPr>
            <a:spLocks noGrp="1"/>
          </p:cNvSpPr>
          <p:nvPr>
            <p:ph type="subTitle" idx="1"/>
          </p:nvPr>
        </p:nvSpPr>
        <p:spPr>
          <a:xfrm>
            <a:off x="311150" y="995363"/>
            <a:ext cx="8375650" cy="4887912"/>
          </a:xfrm>
          <a:ln>
            <a:solidFill>
              <a:schemeClr val="tx1"/>
            </a:solidFill>
            <a:miter lim="800000"/>
            <a:headEnd/>
            <a:tailEnd/>
          </a:ln>
        </p:spPr>
        <p:txBody>
          <a:bodyPr/>
          <a:lstStyle/>
          <a:p>
            <a:pPr marL="234950" indent="-234950" algn="l" eaLnBrk="1" hangingPunct="1">
              <a:lnSpc>
                <a:spcPct val="80000"/>
              </a:lnSpc>
            </a:pPr>
            <a:endParaRPr lang="en-US" sz="2400" smtClean="0">
              <a:solidFill>
                <a:schemeClr val="tx1"/>
              </a:solidFill>
              <a:latin typeface="Arial" charset="0"/>
              <a:cs typeface="Arial" charset="0"/>
            </a:endParaRPr>
          </a:p>
          <a:p>
            <a:pPr marL="234950" indent="-234950" algn="l" eaLnBrk="1" hangingPunct="1">
              <a:lnSpc>
                <a:spcPct val="80000"/>
              </a:lnSpc>
            </a:pPr>
            <a:endParaRPr lang="en-US" sz="2000" smtClean="0">
              <a:solidFill>
                <a:schemeClr val="tx1"/>
              </a:solidFill>
              <a:latin typeface="Arial" charset="0"/>
              <a:cs typeface="Arial" charset="0"/>
            </a:endParaRPr>
          </a:p>
        </p:txBody>
      </p:sp>
      <p:sp>
        <p:nvSpPr>
          <p:cNvPr id="9" name="TextBox 8"/>
          <p:cNvSpPr txBox="1"/>
          <p:nvPr/>
        </p:nvSpPr>
        <p:spPr>
          <a:xfrm>
            <a:off x="311150" y="247650"/>
            <a:ext cx="8375650" cy="584200"/>
          </a:xfrm>
          <a:prstGeom prst="rect">
            <a:avLst/>
          </a:prstGeom>
          <a:noFill/>
          <a:ln w="28575" cmpd="sng">
            <a:solidFill>
              <a:schemeClr val="accent3">
                <a:lumMod val="75000"/>
              </a:schemeClr>
            </a:solidFill>
          </a:ln>
        </p:spPr>
        <p:txBody>
          <a:bodyPr>
            <a:spAutoFit/>
          </a:bodyPr>
          <a:lstStyle/>
          <a:p>
            <a:pPr algn="ctr" fontAlgn="auto">
              <a:spcBef>
                <a:spcPts val="0"/>
              </a:spcBef>
              <a:spcAft>
                <a:spcPts val="0"/>
              </a:spcAft>
              <a:defRPr/>
            </a:pPr>
            <a:r>
              <a:rPr lang="en-US" sz="3200" dirty="0">
                <a:solidFill>
                  <a:srgbClr val="17375E"/>
                </a:solidFill>
                <a:latin typeface="Arial" pitchFamily="34" charset="0"/>
                <a:cs typeface="Arial" pitchFamily="34" charset="0"/>
              </a:rPr>
              <a:t>Process</a:t>
            </a:r>
          </a:p>
        </p:txBody>
      </p:sp>
      <p:sp>
        <p:nvSpPr>
          <p:cNvPr id="6" name="TextBox 5"/>
          <p:cNvSpPr txBox="1"/>
          <p:nvPr/>
        </p:nvSpPr>
        <p:spPr>
          <a:xfrm>
            <a:off x="311150" y="6054725"/>
            <a:ext cx="8375650" cy="523875"/>
          </a:xfrm>
          <a:prstGeom prst="rect">
            <a:avLst/>
          </a:prstGeom>
          <a:noFill/>
          <a:ln w="28575" cmpd="sng">
            <a:solidFill>
              <a:schemeClr val="accent3">
                <a:lumMod val="75000"/>
              </a:schemeClr>
            </a:solidFill>
          </a:ln>
        </p:spPr>
        <p:txBody>
          <a:bodyPr>
            <a:spAutoFit/>
          </a:bodyPr>
          <a:lstStyle/>
          <a:p>
            <a:pPr algn="ctr" fontAlgn="auto">
              <a:spcBef>
                <a:spcPts val="0"/>
              </a:spcBef>
              <a:spcAft>
                <a:spcPts val="0"/>
              </a:spcAft>
              <a:defRPr/>
            </a:pPr>
            <a:r>
              <a:rPr lang="en-US" sz="1400" dirty="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a:solidFill>
                  <a:srgbClr val="17375E"/>
                </a:solidFill>
                <a:latin typeface="Arial" pitchFamily="34" charset="0"/>
                <a:cs typeface="Arial" pitchFamily="34" charset="0"/>
              </a:rPr>
              <a:t>Exploring Sustainability Practices in Libraries - April 24, 2012</a:t>
            </a:r>
          </a:p>
        </p:txBody>
      </p:sp>
      <p:sp>
        <p:nvSpPr>
          <p:cNvPr id="9221" name="TextBox 4"/>
          <p:cNvSpPr txBox="1">
            <a:spLocks noChangeArrowheads="1"/>
          </p:cNvSpPr>
          <p:nvPr/>
        </p:nvSpPr>
        <p:spPr bwMode="auto">
          <a:xfrm>
            <a:off x="457200" y="1143000"/>
            <a:ext cx="777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mtClean="0">
                <a:solidFill>
                  <a:prstClr val="black"/>
                </a:solidFill>
              </a:rPr>
              <a:t>Weeding  |  Interlibrary loan (ILLiad) | Document delivery services</a:t>
            </a:r>
          </a:p>
          <a:p>
            <a:pPr algn="ctr" eaLnBrk="1" hangingPunct="1"/>
            <a:r>
              <a:rPr lang="en-US" smtClean="0">
                <a:solidFill>
                  <a:prstClr val="black"/>
                </a:solidFill>
              </a:rPr>
              <a:t>Patron-driven collection development</a:t>
            </a:r>
          </a:p>
        </p:txBody>
      </p:sp>
      <p:pic>
        <p:nvPicPr>
          <p:cNvPr id="92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2133600"/>
            <a:ext cx="5943600" cy="349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82806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1884" y="3492442"/>
            <a:ext cx="8376356" cy="2115878"/>
          </a:xfrm>
          <a:ln>
            <a:solidFill>
              <a:schemeClr val="tx1"/>
            </a:solidFill>
          </a:ln>
        </p:spPr>
        <p:txBody>
          <a:bodyPr>
            <a:normAutofit/>
          </a:bodyPr>
          <a:lstStyle/>
          <a:p>
            <a:pPr marL="234950" indent="-234950" algn="l">
              <a:lnSpc>
                <a:spcPct val="80000"/>
              </a:lnSpc>
              <a:buFont typeface="Arial"/>
              <a:buChar char="•"/>
            </a:pPr>
            <a:endParaRPr lang="en-US" sz="2400" dirty="0" smtClean="0">
              <a:solidFill>
                <a:schemeClr val="tx1"/>
              </a:solidFill>
              <a:latin typeface="Arial" charset="0"/>
              <a:cs typeface="Arial" charset="0"/>
            </a:endParaRPr>
          </a:p>
          <a:p>
            <a:pPr marL="234950" indent="-234950" algn="l">
              <a:lnSpc>
                <a:spcPct val="80000"/>
              </a:lnSpc>
            </a:pPr>
            <a:endParaRPr lang="en-US" sz="2000" dirty="0" smtClean="0">
              <a:solidFill>
                <a:schemeClr val="tx1"/>
              </a:solidFill>
              <a:latin typeface="Arial" charset="0"/>
              <a:cs typeface="Arial" charset="0"/>
            </a:endParaRPr>
          </a:p>
        </p:txBody>
      </p:sp>
      <p:sp>
        <p:nvSpPr>
          <p:cNvPr id="9" name="TextBox 8"/>
          <p:cNvSpPr txBox="1"/>
          <p:nvPr/>
        </p:nvSpPr>
        <p:spPr>
          <a:xfrm>
            <a:off x="401884" y="808202"/>
            <a:ext cx="8376356" cy="2554545"/>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b="1" dirty="0" smtClean="0">
                <a:solidFill>
                  <a:schemeClr val="accent3">
                    <a:lumMod val="50000"/>
                  </a:schemeClr>
                </a:solidFill>
                <a:latin typeface="Arial" pitchFamily="34" charset="0"/>
                <a:cs typeface="Arial" pitchFamily="34" charset="0"/>
              </a:rPr>
              <a:t>Academic Libraries: </a:t>
            </a:r>
          </a:p>
          <a:p>
            <a:pPr algn="ctr" fontAlgn="auto">
              <a:spcBef>
                <a:spcPts val="0"/>
              </a:spcBef>
              <a:spcAft>
                <a:spcPts val="0"/>
              </a:spcAft>
              <a:defRPr/>
            </a:pPr>
            <a:r>
              <a:rPr lang="en-US" sz="3200" b="1" dirty="0" smtClean="0">
                <a:solidFill>
                  <a:schemeClr val="accent3">
                    <a:lumMod val="50000"/>
                  </a:schemeClr>
                </a:solidFill>
                <a:latin typeface="Arial" pitchFamily="34" charset="0"/>
                <a:cs typeface="Arial" pitchFamily="34" charset="0"/>
              </a:rPr>
              <a:t>Sustainability in Action</a:t>
            </a:r>
          </a:p>
          <a:p>
            <a:pPr algn="ctr" fontAlgn="auto">
              <a:spcBef>
                <a:spcPts val="0"/>
              </a:spcBef>
              <a:spcAft>
                <a:spcPts val="0"/>
              </a:spcAft>
              <a:defRPr/>
            </a:pPr>
            <a:endParaRPr lang="en-US" sz="2400" dirty="0" smtClean="0">
              <a:solidFill>
                <a:schemeClr val="accent3">
                  <a:lumMod val="50000"/>
                </a:schemeClr>
              </a:solidFill>
              <a:latin typeface="Arial" pitchFamily="34" charset="0"/>
              <a:cs typeface="Arial" pitchFamily="34" charset="0"/>
            </a:endParaRPr>
          </a:p>
          <a:p>
            <a:pPr algn="ctr" fontAlgn="auto">
              <a:spcBef>
                <a:spcPts val="0"/>
              </a:spcBef>
              <a:spcAft>
                <a:spcPts val="0"/>
              </a:spcAft>
              <a:defRPr/>
            </a:pPr>
            <a:r>
              <a:rPr lang="en-US" sz="2400" dirty="0" smtClean="0">
                <a:solidFill>
                  <a:schemeClr val="accent3">
                    <a:lumMod val="50000"/>
                  </a:schemeClr>
                </a:solidFill>
                <a:latin typeface="Arial" pitchFamily="34" charset="0"/>
                <a:cs typeface="Arial" pitchFamily="34" charset="0"/>
              </a:rPr>
              <a:t>Marianne A. Buehler</a:t>
            </a:r>
          </a:p>
          <a:p>
            <a:pPr algn="ctr" fontAlgn="auto">
              <a:spcBef>
                <a:spcPts val="0"/>
              </a:spcBef>
              <a:spcAft>
                <a:spcPts val="0"/>
              </a:spcAft>
              <a:defRPr/>
            </a:pPr>
            <a:r>
              <a:rPr lang="en-US" sz="2400" dirty="0" smtClean="0">
                <a:solidFill>
                  <a:schemeClr val="accent3">
                    <a:lumMod val="50000"/>
                  </a:schemeClr>
                </a:solidFill>
                <a:latin typeface="Arial" pitchFamily="34" charset="0"/>
                <a:cs typeface="Arial" pitchFamily="34" charset="0"/>
              </a:rPr>
              <a:t>Urban Sustainability Librarian / IR Manager-Administrator</a:t>
            </a:r>
          </a:p>
          <a:p>
            <a:pPr algn="ctr" fontAlgn="auto">
              <a:spcBef>
                <a:spcPts val="0"/>
              </a:spcBef>
              <a:spcAft>
                <a:spcPts val="0"/>
              </a:spcAft>
              <a:defRPr/>
            </a:pPr>
            <a:r>
              <a:rPr lang="en-US" sz="2400" dirty="0" smtClean="0">
                <a:solidFill>
                  <a:schemeClr val="accent3">
                    <a:lumMod val="50000"/>
                  </a:schemeClr>
                </a:solidFill>
                <a:latin typeface="Arial" pitchFamily="34" charset="0"/>
                <a:cs typeface="Arial" pitchFamily="34" charset="0"/>
              </a:rPr>
              <a:t>University of Nevada, Las Vegas</a:t>
            </a:r>
            <a:endParaRPr lang="en-US" sz="3200" dirty="0">
              <a:solidFill>
                <a:schemeClr val="accent3">
                  <a:lumMod val="50000"/>
                </a:schemeClr>
              </a:solidFill>
              <a:latin typeface="Arial" pitchFamily="34" charset="0"/>
              <a:cs typeface="Arial" pitchFamily="34" charset="0"/>
            </a:endParaRPr>
          </a:p>
        </p:txBody>
      </p:sp>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
        <p:nvSpPr>
          <p:cNvPr id="5" name="Rectangle 4"/>
          <p:cNvSpPr/>
          <p:nvPr/>
        </p:nvSpPr>
        <p:spPr>
          <a:xfrm>
            <a:off x="540465" y="1630147"/>
            <a:ext cx="7506255" cy="1200329"/>
          </a:xfrm>
          <a:prstGeom prst="rect">
            <a:avLst/>
          </a:prstGeom>
        </p:spPr>
        <p:txBody>
          <a:bodyPr wrap="square">
            <a:spAutoFit/>
          </a:bodyPr>
          <a:lstStyle/>
          <a:p>
            <a:endParaRPr lang="en-US" dirty="0">
              <a:solidFill>
                <a:prstClr val="black"/>
              </a:solidFill>
            </a:endParaRPr>
          </a:p>
          <a:p>
            <a:endParaRPr lang="en-US" dirty="0" smtClean="0">
              <a:solidFill>
                <a:prstClr val="black"/>
              </a:solidFill>
            </a:endParaRPr>
          </a:p>
          <a:p>
            <a:pPr>
              <a:buFont typeface="Arial"/>
              <a:buChar char="•"/>
            </a:pPr>
            <a:endParaRPr lang="en-US" dirty="0" smtClean="0">
              <a:solidFill>
                <a:prstClr val="black"/>
              </a:solidFill>
            </a:endParaRPr>
          </a:p>
          <a:p>
            <a:pPr>
              <a:buFont typeface="Arial"/>
              <a:buChar char="•"/>
            </a:pPr>
            <a:endParaRPr lang="en-US" dirty="0">
              <a:solidFill>
                <a:prstClr val="black"/>
              </a:solidFill>
            </a:endParaRPr>
          </a:p>
        </p:txBody>
      </p:sp>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0440" y="3629564"/>
            <a:ext cx="1996440" cy="1866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5610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3680" y="1757680"/>
            <a:ext cx="8646160" cy="4886960"/>
          </a:xfrm>
          <a:ln>
            <a:solidFill>
              <a:schemeClr val="tx1"/>
            </a:solidFill>
          </a:ln>
        </p:spPr>
        <p:txBody>
          <a:bodyPr>
            <a:normAutofit/>
          </a:bodyPr>
          <a:lstStyle/>
          <a:p>
            <a:pPr marL="342900" lvl="1" indent="-342900" algn="l">
              <a:lnSpc>
                <a:spcPct val="80000"/>
              </a:lnSpc>
              <a:buFont typeface="Arial" pitchFamily="34" charset="0"/>
              <a:buChar char="•"/>
            </a:pPr>
            <a:r>
              <a:rPr lang="en-US" dirty="0" smtClean="0">
                <a:solidFill>
                  <a:srgbClr val="002060"/>
                </a:solidFill>
              </a:rPr>
              <a:t>Librarians </a:t>
            </a:r>
            <a:r>
              <a:rPr lang="en-US" dirty="0">
                <a:solidFill>
                  <a:srgbClr val="002060"/>
                </a:solidFill>
              </a:rPr>
              <a:t>with instructional design and curriculum redesign skills </a:t>
            </a:r>
            <a:r>
              <a:rPr lang="en-US" dirty="0" smtClean="0">
                <a:solidFill>
                  <a:srgbClr val="002060"/>
                </a:solidFill>
              </a:rPr>
              <a:t>partnering </a:t>
            </a:r>
            <a:r>
              <a:rPr lang="en-US" dirty="0">
                <a:solidFill>
                  <a:srgbClr val="002060"/>
                </a:solidFill>
              </a:rPr>
              <a:t>with faculty to infuse sustainability into the </a:t>
            </a:r>
            <a:r>
              <a:rPr lang="en-US" dirty="0" smtClean="0">
                <a:solidFill>
                  <a:srgbClr val="002060"/>
                </a:solidFill>
              </a:rPr>
              <a:t>curriculum, </a:t>
            </a:r>
            <a:r>
              <a:rPr lang="en-US" sz="2400" dirty="0" smtClean="0">
                <a:solidFill>
                  <a:srgbClr val="002060"/>
                </a:solidFill>
              </a:rPr>
              <a:t>Northern AZ University </a:t>
            </a:r>
            <a:r>
              <a:rPr lang="en-US" sz="2000" dirty="0">
                <a:solidFill>
                  <a:srgbClr val="002060"/>
                </a:solidFill>
                <a:hlinkClick r:id="rId3"/>
              </a:rPr>
              <a:t>http://</a:t>
            </a:r>
            <a:r>
              <a:rPr lang="en-US" sz="2000" dirty="0" smtClean="0">
                <a:solidFill>
                  <a:srgbClr val="002060"/>
                </a:solidFill>
                <a:hlinkClick r:id="rId3"/>
              </a:rPr>
              <a:t>library.nau.edu/information/library_strategic_and_operating_plans_2010-2011.pdf</a:t>
            </a:r>
            <a:endParaRPr lang="en-US" sz="2000" dirty="0" smtClean="0">
              <a:solidFill>
                <a:srgbClr val="002060"/>
              </a:solidFill>
            </a:endParaRPr>
          </a:p>
          <a:p>
            <a:pPr marL="0" lvl="1" algn="l">
              <a:lnSpc>
                <a:spcPct val="80000"/>
              </a:lnSpc>
            </a:pPr>
            <a:endParaRPr lang="en-US" sz="2000" dirty="0" smtClean="0">
              <a:solidFill>
                <a:srgbClr val="002060"/>
              </a:solidFill>
            </a:endParaRPr>
          </a:p>
          <a:p>
            <a:pPr marL="342900" lvl="1" indent="-342900" algn="l">
              <a:lnSpc>
                <a:spcPct val="80000"/>
              </a:lnSpc>
              <a:buFont typeface="Arial" pitchFamily="34" charset="0"/>
              <a:buChar char="•"/>
            </a:pPr>
            <a:r>
              <a:rPr lang="en-US" b="1" dirty="0">
                <a:solidFill>
                  <a:srgbClr val="002060"/>
                </a:solidFill>
              </a:rPr>
              <a:t>Ponderosa </a:t>
            </a:r>
            <a:r>
              <a:rPr lang="en-US" b="1" dirty="0" smtClean="0">
                <a:solidFill>
                  <a:srgbClr val="002060"/>
                </a:solidFill>
              </a:rPr>
              <a:t>&amp; Piedmont Projects</a:t>
            </a:r>
            <a:r>
              <a:rPr lang="en-US" dirty="0" smtClean="0">
                <a:solidFill>
                  <a:srgbClr val="002060"/>
                </a:solidFill>
              </a:rPr>
              <a:t>–librarians </a:t>
            </a:r>
            <a:r>
              <a:rPr lang="en-US" dirty="0">
                <a:solidFill>
                  <a:srgbClr val="002060"/>
                </a:solidFill>
              </a:rPr>
              <a:t>and faculty </a:t>
            </a:r>
            <a:r>
              <a:rPr lang="en-US" dirty="0" smtClean="0">
                <a:solidFill>
                  <a:srgbClr val="002060"/>
                </a:solidFill>
              </a:rPr>
              <a:t>address </a:t>
            </a:r>
            <a:r>
              <a:rPr lang="en-US" dirty="0">
                <a:solidFill>
                  <a:srgbClr val="002060"/>
                </a:solidFill>
              </a:rPr>
              <a:t>global </a:t>
            </a:r>
            <a:r>
              <a:rPr lang="en-US" dirty="0" smtClean="0">
                <a:solidFill>
                  <a:srgbClr val="002060"/>
                </a:solidFill>
              </a:rPr>
              <a:t>and </a:t>
            </a:r>
            <a:r>
              <a:rPr lang="en-US" dirty="0">
                <a:solidFill>
                  <a:srgbClr val="002060"/>
                </a:solidFill>
              </a:rPr>
              <a:t>local sustainability </a:t>
            </a:r>
            <a:r>
              <a:rPr lang="en-US" dirty="0" smtClean="0">
                <a:solidFill>
                  <a:srgbClr val="002060"/>
                </a:solidFill>
              </a:rPr>
              <a:t>challenges, some reflected in curriculum </a:t>
            </a:r>
            <a:r>
              <a:rPr lang="en-US" dirty="0">
                <a:solidFill>
                  <a:srgbClr val="002060"/>
                </a:solidFill>
              </a:rPr>
              <a:t>development </a:t>
            </a:r>
            <a:r>
              <a:rPr lang="en-US" dirty="0" smtClean="0">
                <a:solidFill>
                  <a:srgbClr val="002060"/>
                </a:solidFill>
              </a:rPr>
              <a:t>efforts. </a:t>
            </a:r>
            <a:r>
              <a:rPr lang="en-US" sz="2000" dirty="0">
                <a:solidFill>
                  <a:srgbClr val="002060"/>
                </a:solidFill>
                <a:hlinkClick r:id="rId4"/>
              </a:rPr>
              <a:t>http://sustainability.emory.edu/page/1021/Piedmont-Project</a:t>
            </a:r>
            <a:r>
              <a:rPr lang="en-US" sz="2000" dirty="0" smtClean="0">
                <a:solidFill>
                  <a:srgbClr val="002060"/>
                </a:solidFill>
                <a:hlinkClick r:id="rId4"/>
              </a:rPr>
              <a:t>/</a:t>
            </a:r>
            <a:endParaRPr lang="en-US" sz="2000" dirty="0" smtClean="0">
              <a:solidFill>
                <a:srgbClr val="002060"/>
              </a:solidFill>
            </a:endParaRPr>
          </a:p>
          <a:p>
            <a:pPr marL="342900" lvl="1" indent="-342900" algn="l">
              <a:lnSpc>
                <a:spcPct val="80000"/>
              </a:lnSpc>
              <a:buFont typeface="Arial" pitchFamily="34" charset="0"/>
              <a:buChar char="•"/>
            </a:pPr>
            <a:endParaRPr lang="en-US" sz="2400" dirty="0">
              <a:solidFill>
                <a:srgbClr val="002060"/>
              </a:solidFill>
            </a:endParaRPr>
          </a:p>
          <a:p>
            <a:pPr marL="342900" lvl="1" indent="-342900" algn="l">
              <a:lnSpc>
                <a:spcPct val="80000"/>
              </a:lnSpc>
              <a:buFont typeface="Arial" pitchFamily="34" charset="0"/>
              <a:buChar char="•"/>
            </a:pPr>
            <a:endParaRPr lang="en-US" dirty="0">
              <a:solidFill>
                <a:srgbClr val="002060"/>
              </a:solidFill>
            </a:endParaRPr>
          </a:p>
          <a:p>
            <a:pPr marL="342900" indent="-342900" algn="l">
              <a:lnSpc>
                <a:spcPct val="80000"/>
              </a:lnSpc>
              <a:buFont typeface="Arial" pitchFamily="34" charset="0"/>
              <a:buChar char="•"/>
            </a:pPr>
            <a:endParaRPr lang="en-US" sz="2000" dirty="0" smtClean="0">
              <a:solidFill>
                <a:srgbClr val="002060"/>
              </a:solidFill>
              <a:latin typeface="Arial" charset="0"/>
              <a:cs typeface="Arial" charset="0"/>
            </a:endParaRPr>
          </a:p>
        </p:txBody>
      </p:sp>
      <p:sp>
        <p:nvSpPr>
          <p:cNvPr id="9" name="TextBox 8"/>
          <p:cNvSpPr txBox="1"/>
          <p:nvPr/>
        </p:nvSpPr>
        <p:spPr>
          <a:xfrm>
            <a:off x="310444" y="247791"/>
            <a:ext cx="8376356" cy="1015663"/>
          </a:xfrm>
          <a:prstGeom prst="rect">
            <a:avLst/>
          </a:prstGeom>
          <a:noFill/>
          <a:ln w="28575" cmpd="sng">
            <a:solidFill>
              <a:schemeClr val="accent3">
                <a:lumMod val="75000"/>
              </a:schemeClr>
            </a:solidFill>
          </a:ln>
        </p:spPr>
        <p:txBody>
          <a:bodyPr wrap="square">
            <a:spAutoFit/>
          </a:bodyPr>
          <a:lstStyle/>
          <a:p>
            <a:pPr algn="ctr"/>
            <a:r>
              <a:rPr lang="en-US" sz="3200" b="1" dirty="0">
                <a:solidFill>
                  <a:srgbClr val="002060"/>
                </a:solidFill>
              </a:rPr>
              <a:t>Faculty </a:t>
            </a:r>
            <a:r>
              <a:rPr lang="en-US" sz="3200" b="1" dirty="0" smtClean="0">
                <a:solidFill>
                  <a:srgbClr val="002060"/>
                </a:solidFill>
              </a:rPr>
              <a:t>and Librarian Collaborations</a:t>
            </a:r>
          </a:p>
          <a:p>
            <a:pPr algn="ctr"/>
            <a:r>
              <a:rPr lang="en-US" sz="2800" dirty="0" smtClean="0">
                <a:solidFill>
                  <a:srgbClr val="002060"/>
                </a:solidFill>
              </a:rPr>
              <a:t>Sustainability Across the Curriculu</a:t>
            </a:r>
            <a:r>
              <a:rPr lang="en-US" sz="2800" dirty="0">
                <a:solidFill>
                  <a:srgbClr val="002060"/>
                </a:solidFill>
              </a:rPr>
              <a:t>m</a:t>
            </a:r>
          </a:p>
        </p:txBody>
      </p:sp>
      <p:sp>
        <p:nvSpPr>
          <p:cNvPr id="6" name="TextBox 5"/>
          <p:cNvSpPr txBox="1"/>
          <p:nvPr/>
        </p:nvSpPr>
        <p:spPr>
          <a:xfrm>
            <a:off x="310444" y="578027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Tree>
    <p:extLst>
      <p:ext uri="{BB962C8B-B14F-4D97-AF65-F5344CB8AC3E}">
        <p14:creationId xmlns:p14="http://schemas.microsoft.com/office/powerpoint/2010/main" val="7231358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444" y="1605280"/>
            <a:ext cx="8376356" cy="4886960"/>
          </a:xfrm>
          <a:ln>
            <a:solidFill>
              <a:schemeClr val="tx1"/>
            </a:solidFill>
          </a:ln>
        </p:spPr>
        <p:txBody>
          <a:bodyPr>
            <a:normAutofit/>
          </a:bodyPr>
          <a:lstStyle/>
          <a:p>
            <a:pPr marL="234950" indent="-234950" algn="l">
              <a:lnSpc>
                <a:spcPct val="80000"/>
              </a:lnSpc>
            </a:pPr>
            <a:endParaRPr lang="en-US" sz="2400" dirty="0" smtClean="0">
              <a:solidFill>
                <a:schemeClr val="tx1"/>
              </a:solidFill>
              <a:latin typeface="Arial" charset="0"/>
              <a:cs typeface="Arial" charset="0"/>
            </a:endParaRPr>
          </a:p>
          <a:p>
            <a:pPr marL="234950" indent="-234950" algn="l">
              <a:lnSpc>
                <a:spcPct val="80000"/>
              </a:lnSpc>
            </a:pPr>
            <a:endParaRPr lang="en-US" sz="2000" dirty="0" smtClean="0">
              <a:solidFill>
                <a:schemeClr val="tx1"/>
              </a:solidFill>
              <a:latin typeface="Arial" charset="0"/>
              <a:cs typeface="Arial" charset="0"/>
            </a:endParaRPr>
          </a:p>
        </p:txBody>
      </p:sp>
      <p:sp>
        <p:nvSpPr>
          <p:cNvPr id="9" name="TextBox 8"/>
          <p:cNvSpPr txBox="1"/>
          <p:nvPr/>
        </p:nvSpPr>
        <p:spPr>
          <a:xfrm>
            <a:off x="310444" y="247791"/>
            <a:ext cx="8376356" cy="1015663"/>
          </a:xfrm>
          <a:prstGeom prst="rect">
            <a:avLst/>
          </a:prstGeom>
          <a:noFill/>
          <a:ln w="28575" cmpd="sng">
            <a:solidFill>
              <a:schemeClr val="accent3">
                <a:lumMod val="75000"/>
              </a:schemeClr>
            </a:solidFill>
          </a:ln>
        </p:spPr>
        <p:txBody>
          <a:bodyPr wrap="square">
            <a:spAutoFit/>
          </a:bodyPr>
          <a:lstStyle/>
          <a:p>
            <a:pPr algn="ctr"/>
            <a:r>
              <a:rPr lang="en-US" sz="3200" b="1" dirty="0">
                <a:solidFill>
                  <a:srgbClr val="002060"/>
                </a:solidFill>
              </a:rPr>
              <a:t>Faculty and Librarian </a:t>
            </a:r>
            <a:r>
              <a:rPr lang="en-US" sz="3200" b="1" dirty="0" smtClean="0">
                <a:solidFill>
                  <a:srgbClr val="002060"/>
                </a:solidFill>
              </a:rPr>
              <a:t>Collaborations</a:t>
            </a:r>
          </a:p>
          <a:p>
            <a:pPr algn="ctr"/>
            <a:r>
              <a:rPr lang="en-US" sz="2800" b="1" dirty="0" smtClean="0">
                <a:solidFill>
                  <a:srgbClr val="002060"/>
                </a:solidFill>
              </a:rPr>
              <a:t>Sustainability Research</a:t>
            </a:r>
            <a:endParaRPr lang="en-US" sz="2800" b="1" dirty="0">
              <a:solidFill>
                <a:srgbClr val="002060"/>
              </a:solidFill>
            </a:endParaRPr>
          </a:p>
        </p:txBody>
      </p:sp>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
        <p:nvSpPr>
          <p:cNvPr id="2" name="Rectangle 1"/>
          <p:cNvSpPr/>
          <p:nvPr/>
        </p:nvSpPr>
        <p:spPr>
          <a:xfrm>
            <a:off x="310444" y="1649855"/>
            <a:ext cx="8477956" cy="4308872"/>
          </a:xfrm>
          <a:prstGeom prst="rect">
            <a:avLst/>
          </a:prstGeom>
        </p:spPr>
        <p:txBody>
          <a:bodyPr wrap="square">
            <a:spAutoFit/>
          </a:bodyPr>
          <a:lstStyle/>
          <a:p>
            <a:pPr lvl="1" indent="-457200">
              <a:spcBef>
                <a:spcPct val="20000"/>
              </a:spcBef>
              <a:buFont typeface="Arial" pitchFamily="34" charset="0"/>
              <a:buChar char="•"/>
            </a:pPr>
            <a:r>
              <a:rPr lang="en-US" sz="2200" dirty="0">
                <a:solidFill>
                  <a:srgbClr val="002060"/>
                </a:solidFill>
              </a:rPr>
              <a:t>Global traction: Showcase research, sustainable topic publications, AASHE STARS </a:t>
            </a:r>
            <a:r>
              <a:rPr lang="en-US" sz="2200" dirty="0" smtClean="0">
                <a:solidFill>
                  <a:srgbClr val="002060"/>
                </a:solidFill>
              </a:rPr>
              <a:t>reporting, </a:t>
            </a:r>
            <a:r>
              <a:rPr lang="en-US" sz="2200" dirty="0">
                <a:solidFill>
                  <a:srgbClr val="002060"/>
                </a:solidFill>
              </a:rPr>
              <a:t>conferences, presentations, and </a:t>
            </a:r>
            <a:r>
              <a:rPr lang="en-US" sz="2200" dirty="0" smtClean="0">
                <a:solidFill>
                  <a:srgbClr val="002060"/>
                </a:solidFill>
              </a:rPr>
              <a:t>more –&gt; deposit </a:t>
            </a:r>
            <a:r>
              <a:rPr lang="en-US" sz="2200" dirty="0">
                <a:solidFill>
                  <a:srgbClr val="002060"/>
                </a:solidFill>
              </a:rPr>
              <a:t>in institutional repositories. </a:t>
            </a:r>
            <a:r>
              <a:rPr lang="en-US" sz="2200" dirty="0">
                <a:solidFill>
                  <a:srgbClr val="002060"/>
                </a:solidFill>
                <a:hlinkClick r:id="rId3"/>
              </a:rPr>
              <a:t>http://digitalcommons.library.unlv.edu/reports</a:t>
            </a:r>
            <a:r>
              <a:rPr lang="en-US" sz="2200" dirty="0" smtClean="0">
                <a:solidFill>
                  <a:srgbClr val="002060"/>
                </a:solidFill>
                <a:hlinkClick r:id="rId3"/>
              </a:rPr>
              <a:t>/</a:t>
            </a:r>
            <a:r>
              <a:rPr lang="en-US" sz="2200" dirty="0" smtClean="0">
                <a:solidFill>
                  <a:srgbClr val="002060"/>
                </a:solidFill>
              </a:rPr>
              <a:t/>
            </a:r>
            <a:br>
              <a:rPr lang="en-US" sz="2200" dirty="0" smtClean="0">
                <a:solidFill>
                  <a:srgbClr val="002060"/>
                </a:solidFill>
              </a:rPr>
            </a:br>
            <a:endParaRPr lang="en-US" sz="2200" dirty="0" smtClean="0">
              <a:solidFill>
                <a:srgbClr val="002060"/>
              </a:solidFill>
            </a:endParaRPr>
          </a:p>
          <a:p>
            <a:pPr lvl="1" indent="-457200">
              <a:spcBef>
                <a:spcPct val="20000"/>
              </a:spcBef>
              <a:buFont typeface="Arial" pitchFamily="34" charset="0"/>
              <a:buChar char="•"/>
            </a:pPr>
            <a:r>
              <a:rPr lang="en-US" sz="2200" dirty="0" smtClean="0">
                <a:solidFill>
                  <a:srgbClr val="002060"/>
                </a:solidFill>
              </a:rPr>
              <a:t>Joint presentations and articles</a:t>
            </a:r>
          </a:p>
          <a:p>
            <a:pPr lvl="1" indent="-457200">
              <a:spcBef>
                <a:spcPct val="20000"/>
              </a:spcBef>
              <a:buFont typeface="Arial" pitchFamily="34" charset="0"/>
              <a:buChar char="•"/>
            </a:pPr>
            <a:r>
              <a:rPr lang="en-US" sz="2200" dirty="0" smtClean="0">
                <a:solidFill>
                  <a:srgbClr val="002060"/>
                </a:solidFill>
              </a:rPr>
              <a:t/>
            </a:r>
            <a:br>
              <a:rPr lang="en-US" sz="2200" dirty="0" smtClean="0">
                <a:solidFill>
                  <a:srgbClr val="002060"/>
                </a:solidFill>
              </a:rPr>
            </a:br>
            <a:r>
              <a:rPr lang="en-US" sz="2200" dirty="0" smtClean="0">
                <a:solidFill>
                  <a:srgbClr val="002060"/>
                </a:solidFill>
              </a:rPr>
              <a:t>Support faculty editors: Open access journals     </a:t>
            </a:r>
            <a:r>
              <a:rPr lang="en-US" sz="2200" dirty="0" smtClean="0">
                <a:solidFill>
                  <a:srgbClr val="002060"/>
                </a:solidFill>
                <a:hlinkClick r:id="rId4"/>
              </a:rPr>
              <a:t>http</a:t>
            </a:r>
            <a:r>
              <a:rPr lang="en-US" sz="2200" dirty="0">
                <a:solidFill>
                  <a:srgbClr val="002060"/>
                </a:solidFill>
                <a:hlinkClick r:id="rId4"/>
              </a:rPr>
              <a:t>://digitalcommons.library.unlv.edu/jhdrp</a:t>
            </a:r>
            <a:r>
              <a:rPr lang="en-US" sz="2200" dirty="0" smtClean="0">
                <a:solidFill>
                  <a:srgbClr val="002060"/>
                </a:solidFill>
                <a:hlinkClick r:id="rId4"/>
              </a:rPr>
              <a:t>/</a:t>
            </a:r>
            <a:endParaRPr lang="en-US" sz="2200" dirty="0" smtClean="0">
              <a:solidFill>
                <a:srgbClr val="002060"/>
              </a:solidFill>
            </a:endParaRPr>
          </a:p>
          <a:p>
            <a:pPr marL="0" lvl="1">
              <a:spcBef>
                <a:spcPct val="20000"/>
              </a:spcBef>
            </a:pPr>
            <a:endParaRPr lang="en-US" sz="2800" dirty="0" smtClean="0">
              <a:solidFill>
                <a:srgbClr val="002060"/>
              </a:solidFill>
            </a:endParaRPr>
          </a:p>
          <a:p>
            <a:pPr lvl="1" indent="-457200">
              <a:spcBef>
                <a:spcPct val="20000"/>
              </a:spcBef>
              <a:buFont typeface="Arial" pitchFamily="34" charset="0"/>
              <a:buChar char="•"/>
            </a:pPr>
            <a:endParaRPr lang="en-US" sz="2800" dirty="0">
              <a:solidFill>
                <a:srgbClr val="002060"/>
              </a:solidFill>
              <a:latin typeface="Calibri"/>
            </a:endParaRPr>
          </a:p>
        </p:txBody>
      </p:sp>
    </p:spTree>
    <p:extLst>
      <p:ext uri="{BB962C8B-B14F-4D97-AF65-F5344CB8AC3E}">
        <p14:creationId xmlns:p14="http://schemas.microsoft.com/office/powerpoint/2010/main" val="13179034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444" y="1432560"/>
            <a:ext cx="8477956" cy="4886960"/>
          </a:xfrm>
          <a:ln>
            <a:solidFill>
              <a:schemeClr val="tx1"/>
            </a:solidFill>
          </a:ln>
        </p:spPr>
        <p:txBody>
          <a:bodyPr>
            <a:normAutofit/>
          </a:bodyPr>
          <a:lstStyle/>
          <a:p>
            <a:pPr marL="342900" indent="-342900" algn="l">
              <a:lnSpc>
                <a:spcPct val="80000"/>
              </a:lnSpc>
              <a:buFont typeface="Arial" pitchFamily="34" charset="0"/>
              <a:buChar char="•"/>
            </a:pPr>
            <a:endParaRPr lang="en-US" sz="2200" b="1" dirty="0" smtClean="0">
              <a:solidFill>
                <a:srgbClr val="002060"/>
              </a:solidFill>
            </a:endParaRPr>
          </a:p>
          <a:p>
            <a:pPr marL="342900" indent="-342900" algn="l">
              <a:lnSpc>
                <a:spcPct val="80000"/>
              </a:lnSpc>
              <a:buFont typeface="Arial" pitchFamily="34" charset="0"/>
              <a:buChar char="•"/>
            </a:pPr>
            <a:r>
              <a:rPr lang="en-US" sz="2200" b="1" dirty="0" smtClean="0">
                <a:solidFill>
                  <a:srgbClr val="002060"/>
                </a:solidFill>
              </a:rPr>
              <a:t>Graduate Student </a:t>
            </a:r>
            <a:r>
              <a:rPr lang="en-US" sz="2200" b="1" dirty="0">
                <a:solidFill>
                  <a:srgbClr val="002060"/>
                </a:solidFill>
              </a:rPr>
              <a:t>Sustainability </a:t>
            </a:r>
            <a:r>
              <a:rPr lang="en-US" sz="2200" b="1" dirty="0" smtClean="0">
                <a:solidFill>
                  <a:srgbClr val="002060"/>
                </a:solidFill>
              </a:rPr>
              <a:t>Seminar</a:t>
            </a:r>
            <a:r>
              <a:rPr lang="en-US" sz="2200" dirty="0" smtClean="0">
                <a:solidFill>
                  <a:srgbClr val="002060"/>
                </a:solidFill>
              </a:rPr>
              <a:t>–assist </a:t>
            </a:r>
            <a:r>
              <a:rPr lang="en-US" sz="2200" dirty="0">
                <a:solidFill>
                  <a:srgbClr val="002060"/>
                </a:solidFill>
              </a:rPr>
              <a:t>with </a:t>
            </a:r>
            <a:r>
              <a:rPr lang="en-US" sz="2200" dirty="0" smtClean="0">
                <a:solidFill>
                  <a:srgbClr val="002060"/>
                </a:solidFill>
              </a:rPr>
              <a:t>resources</a:t>
            </a:r>
            <a:r>
              <a:rPr lang="en-US" sz="2200" dirty="0">
                <a:solidFill>
                  <a:srgbClr val="002060"/>
                </a:solidFill>
              </a:rPr>
              <a:t>, educate about highlighting research output in an IR (presentations, posters, articles) </a:t>
            </a:r>
            <a:r>
              <a:rPr lang="en-US" sz="2200" dirty="0">
                <a:solidFill>
                  <a:srgbClr val="002060"/>
                </a:solidFill>
                <a:sym typeface="Wingdings"/>
              </a:rPr>
              <a:t></a:t>
            </a:r>
            <a:r>
              <a:rPr lang="en-US" sz="2200" dirty="0">
                <a:solidFill>
                  <a:srgbClr val="002060"/>
                </a:solidFill>
              </a:rPr>
              <a:t> intellectual content is open access and globally available. </a:t>
            </a:r>
            <a:r>
              <a:rPr lang="en-US" sz="2200" dirty="0">
                <a:solidFill>
                  <a:srgbClr val="002060"/>
                </a:solidFill>
                <a:hlinkClick r:id="rId3"/>
              </a:rPr>
              <a:t>http://</a:t>
            </a:r>
            <a:r>
              <a:rPr lang="en-US" sz="2200" dirty="0" smtClean="0">
                <a:solidFill>
                  <a:srgbClr val="002060"/>
                </a:solidFill>
                <a:hlinkClick r:id="rId3"/>
              </a:rPr>
              <a:t>digitalcommons.library.unlv.edu/cs_ug_research</a:t>
            </a:r>
            <a:endParaRPr lang="en-US" sz="2200" dirty="0" smtClean="0">
              <a:solidFill>
                <a:srgbClr val="002060"/>
              </a:solidFill>
            </a:endParaRPr>
          </a:p>
          <a:p>
            <a:pPr marL="342900" indent="-342900" algn="l">
              <a:lnSpc>
                <a:spcPct val="80000"/>
              </a:lnSpc>
              <a:buFont typeface="Arial" pitchFamily="34" charset="0"/>
              <a:buChar char="•"/>
            </a:pPr>
            <a:endParaRPr lang="en-US" sz="2200" b="1" dirty="0" smtClean="0">
              <a:solidFill>
                <a:srgbClr val="002060"/>
              </a:solidFill>
            </a:endParaRPr>
          </a:p>
          <a:p>
            <a:pPr marL="342900" indent="-342900" algn="l">
              <a:lnSpc>
                <a:spcPct val="80000"/>
              </a:lnSpc>
              <a:buFont typeface="Arial" pitchFamily="34" charset="0"/>
              <a:buChar char="•"/>
            </a:pPr>
            <a:r>
              <a:rPr lang="en-US" sz="2200" b="1" dirty="0" smtClean="0">
                <a:solidFill>
                  <a:srgbClr val="002060"/>
                </a:solidFill>
              </a:rPr>
              <a:t>Graduate </a:t>
            </a:r>
            <a:r>
              <a:rPr lang="en-US" sz="2200" b="1" dirty="0">
                <a:solidFill>
                  <a:srgbClr val="002060"/>
                </a:solidFill>
              </a:rPr>
              <a:t>Student </a:t>
            </a:r>
            <a:r>
              <a:rPr lang="en-US" sz="2200" b="1" dirty="0" smtClean="0">
                <a:solidFill>
                  <a:srgbClr val="002060"/>
                </a:solidFill>
              </a:rPr>
              <a:t>Scholarly Communication Seminar</a:t>
            </a:r>
            <a:r>
              <a:rPr lang="en-US" sz="2200" dirty="0" smtClean="0">
                <a:solidFill>
                  <a:srgbClr val="002060"/>
                </a:solidFill>
              </a:rPr>
              <a:t>–enhance knowledge re: open access to research, </a:t>
            </a:r>
            <a:r>
              <a:rPr lang="en-US" sz="2200" dirty="0">
                <a:solidFill>
                  <a:srgbClr val="002060"/>
                </a:solidFill>
              </a:rPr>
              <a:t>retaining copyrights to </a:t>
            </a:r>
            <a:r>
              <a:rPr lang="en-US" sz="2200" dirty="0" smtClean="0">
                <a:solidFill>
                  <a:srgbClr val="002060"/>
                </a:solidFill>
              </a:rPr>
              <a:t>articles. </a:t>
            </a:r>
            <a:r>
              <a:rPr lang="en-US" sz="2200" dirty="0">
                <a:solidFill>
                  <a:srgbClr val="002060"/>
                </a:solidFill>
                <a:hlinkClick r:id="rId4"/>
              </a:rPr>
              <a:t>http://</a:t>
            </a:r>
            <a:r>
              <a:rPr lang="en-US" sz="2200" dirty="0" smtClean="0">
                <a:solidFill>
                  <a:srgbClr val="002060"/>
                </a:solidFill>
                <a:hlinkClick r:id="rId4"/>
              </a:rPr>
              <a:t>guides.library.unlv.edu/scholarlycommunication</a:t>
            </a:r>
            <a:endParaRPr lang="en-US" sz="2200" dirty="0" smtClean="0">
              <a:solidFill>
                <a:srgbClr val="002060"/>
              </a:solidFill>
            </a:endParaRPr>
          </a:p>
          <a:p>
            <a:pPr marL="342900" indent="-342900" algn="l">
              <a:lnSpc>
                <a:spcPct val="80000"/>
              </a:lnSpc>
              <a:buFont typeface="Arial" pitchFamily="34" charset="0"/>
              <a:buChar char="•"/>
            </a:pPr>
            <a:endParaRPr lang="en-US" sz="2200" b="1" dirty="0" smtClean="0">
              <a:solidFill>
                <a:srgbClr val="002060"/>
              </a:solidFill>
            </a:endParaRPr>
          </a:p>
          <a:p>
            <a:pPr marL="342900" indent="-342900" algn="l">
              <a:lnSpc>
                <a:spcPct val="80000"/>
              </a:lnSpc>
              <a:buFont typeface="Arial" pitchFamily="34" charset="0"/>
              <a:buChar char="•"/>
            </a:pPr>
            <a:r>
              <a:rPr lang="en-US" sz="2200" b="1" dirty="0" smtClean="0">
                <a:solidFill>
                  <a:srgbClr val="002060"/>
                </a:solidFill>
              </a:rPr>
              <a:t>Undergraduate </a:t>
            </a:r>
            <a:r>
              <a:rPr lang="en-US" sz="2200" b="1" dirty="0">
                <a:solidFill>
                  <a:srgbClr val="002060"/>
                </a:solidFill>
              </a:rPr>
              <a:t>Student </a:t>
            </a:r>
            <a:r>
              <a:rPr lang="en-US" sz="2200" b="1" dirty="0" smtClean="0">
                <a:solidFill>
                  <a:srgbClr val="002060"/>
                </a:solidFill>
              </a:rPr>
              <a:t>Research</a:t>
            </a:r>
            <a:r>
              <a:rPr lang="en-US" sz="2200" dirty="0">
                <a:solidFill>
                  <a:srgbClr val="002060"/>
                </a:solidFill>
              </a:rPr>
              <a:t>–</a:t>
            </a:r>
            <a:r>
              <a:rPr lang="en-US" sz="2200" dirty="0" smtClean="0">
                <a:solidFill>
                  <a:srgbClr val="002060"/>
                </a:solidFill>
              </a:rPr>
              <a:t>Posters, peer-reviewed research awards </a:t>
            </a:r>
            <a:r>
              <a:rPr lang="en-US" sz="2200" dirty="0">
                <a:solidFill>
                  <a:srgbClr val="002060"/>
                </a:solidFill>
                <a:hlinkClick r:id="rId5"/>
              </a:rPr>
              <a:t>http://digitalcommons.library.unlv.edu/cs_ug_research</a:t>
            </a:r>
            <a:r>
              <a:rPr lang="en-US" sz="2200" dirty="0" smtClean="0">
                <a:solidFill>
                  <a:srgbClr val="002060"/>
                </a:solidFill>
                <a:hlinkClick r:id="rId5"/>
              </a:rPr>
              <a:t>/</a:t>
            </a:r>
            <a:endParaRPr lang="en-US" sz="2200" dirty="0" smtClean="0">
              <a:solidFill>
                <a:srgbClr val="002060"/>
              </a:solidFill>
            </a:endParaRPr>
          </a:p>
          <a:p>
            <a:pPr algn="l">
              <a:lnSpc>
                <a:spcPct val="80000"/>
              </a:lnSpc>
            </a:pPr>
            <a:r>
              <a:rPr lang="en-US" sz="2200" dirty="0" smtClean="0">
                <a:solidFill>
                  <a:srgbClr val="002060"/>
                </a:solidFill>
              </a:rPr>
              <a:t>     </a:t>
            </a:r>
            <a:r>
              <a:rPr lang="en-US" sz="2200" dirty="0" smtClean="0">
                <a:solidFill>
                  <a:srgbClr val="002060"/>
                </a:solidFill>
                <a:hlinkClick r:id="rId6"/>
              </a:rPr>
              <a:t>http</a:t>
            </a:r>
            <a:r>
              <a:rPr lang="en-US" sz="2200" dirty="0">
                <a:solidFill>
                  <a:srgbClr val="002060"/>
                </a:solidFill>
                <a:hlinkClick r:id="rId6"/>
              </a:rPr>
              <a:t>://digitalcommons.library.unlv.edu/award</a:t>
            </a:r>
            <a:r>
              <a:rPr lang="en-US" sz="2200" dirty="0" smtClean="0">
                <a:solidFill>
                  <a:srgbClr val="002060"/>
                </a:solidFill>
                <a:hlinkClick r:id="rId6"/>
              </a:rPr>
              <a:t>/</a:t>
            </a:r>
            <a:endParaRPr lang="en-US" sz="2200" dirty="0" smtClean="0">
              <a:solidFill>
                <a:srgbClr val="002060"/>
              </a:solidFill>
            </a:endParaRPr>
          </a:p>
          <a:p>
            <a:pPr algn="l">
              <a:lnSpc>
                <a:spcPct val="80000"/>
              </a:lnSpc>
            </a:pPr>
            <a:endParaRPr lang="en-US" sz="2400" dirty="0" smtClean="0">
              <a:solidFill>
                <a:srgbClr val="002060"/>
              </a:solidFill>
            </a:endParaRPr>
          </a:p>
          <a:p>
            <a:pPr algn="l">
              <a:lnSpc>
                <a:spcPct val="80000"/>
              </a:lnSpc>
            </a:pPr>
            <a:r>
              <a:rPr lang="en-US" sz="2400" dirty="0">
                <a:solidFill>
                  <a:srgbClr val="002060"/>
                </a:solidFill>
              </a:rPr>
              <a:t> </a:t>
            </a:r>
            <a:r>
              <a:rPr lang="en-US" sz="2400" dirty="0" smtClean="0">
                <a:solidFill>
                  <a:srgbClr val="002060"/>
                </a:solidFill>
              </a:rPr>
              <a:t>    </a:t>
            </a:r>
          </a:p>
          <a:p>
            <a:pPr marL="342900" indent="-342900" algn="l">
              <a:lnSpc>
                <a:spcPct val="80000"/>
              </a:lnSpc>
              <a:buFont typeface="Arial" pitchFamily="34" charset="0"/>
              <a:buChar char="•"/>
            </a:pPr>
            <a:endParaRPr lang="en-US" sz="2400" dirty="0" smtClean="0">
              <a:solidFill>
                <a:srgbClr val="002060"/>
              </a:solidFill>
            </a:endParaRPr>
          </a:p>
          <a:p>
            <a:pPr marL="342900" indent="-342900" algn="l">
              <a:lnSpc>
                <a:spcPct val="80000"/>
              </a:lnSpc>
              <a:buFont typeface="Arial" pitchFamily="34" charset="0"/>
              <a:buChar char="•"/>
            </a:pPr>
            <a:endParaRPr lang="en-US" sz="2400" dirty="0" smtClean="0">
              <a:solidFill>
                <a:schemeClr val="tx1"/>
              </a:solidFill>
              <a:latin typeface="Arial" charset="0"/>
              <a:cs typeface="Arial" charset="0"/>
            </a:endParaRPr>
          </a:p>
        </p:txBody>
      </p:sp>
      <p:sp>
        <p:nvSpPr>
          <p:cNvPr id="9" name="TextBox 8"/>
          <p:cNvSpPr txBox="1"/>
          <p:nvPr/>
        </p:nvSpPr>
        <p:spPr>
          <a:xfrm>
            <a:off x="310444" y="186831"/>
            <a:ext cx="8376356" cy="1015663"/>
          </a:xfrm>
          <a:prstGeom prst="rect">
            <a:avLst/>
          </a:prstGeom>
          <a:noFill/>
          <a:ln w="28575" cmpd="sng">
            <a:solidFill>
              <a:schemeClr val="accent3">
                <a:lumMod val="75000"/>
              </a:schemeClr>
            </a:solidFill>
          </a:ln>
        </p:spPr>
        <p:txBody>
          <a:bodyPr wrap="square">
            <a:spAutoFit/>
          </a:bodyPr>
          <a:lstStyle/>
          <a:p>
            <a:pPr algn="ctr"/>
            <a:r>
              <a:rPr lang="en-US" sz="3200" b="1" dirty="0" smtClean="0">
                <a:solidFill>
                  <a:srgbClr val="002060"/>
                </a:solidFill>
              </a:rPr>
              <a:t>Librarian and Student Collaborations</a:t>
            </a:r>
          </a:p>
          <a:p>
            <a:pPr algn="ctr"/>
            <a:r>
              <a:rPr lang="en-US" sz="2800" b="1" dirty="0" smtClean="0">
                <a:solidFill>
                  <a:srgbClr val="002060"/>
                </a:solidFill>
              </a:rPr>
              <a:t>Sustainable Activity </a:t>
            </a:r>
            <a:endParaRPr lang="en-US" sz="2800" b="1" dirty="0">
              <a:solidFill>
                <a:srgbClr val="002060"/>
              </a:solidFill>
            </a:endParaRPr>
          </a:p>
        </p:txBody>
      </p:sp>
      <p:sp>
        <p:nvSpPr>
          <p:cNvPr id="6" name="TextBox 5"/>
          <p:cNvSpPr txBox="1"/>
          <p:nvPr/>
        </p:nvSpPr>
        <p:spPr>
          <a:xfrm>
            <a:off x="310444" y="575995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Tree>
    <p:extLst>
      <p:ext uri="{BB962C8B-B14F-4D97-AF65-F5344CB8AC3E}">
        <p14:creationId xmlns:p14="http://schemas.microsoft.com/office/powerpoint/2010/main" val="216487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444" y="1544320"/>
            <a:ext cx="8376356" cy="4663440"/>
          </a:xfrm>
          <a:ln>
            <a:solidFill>
              <a:schemeClr val="tx1"/>
            </a:solidFill>
          </a:ln>
        </p:spPr>
        <p:txBody>
          <a:bodyPr>
            <a:normAutofit/>
          </a:bodyPr>
          <a:lstStyle/>
          <a:p>
            <a:pPr marL="457200" indent="-457200" algn="l">
              <a:buFont typeface="Arial" pitchFamily="34" charset="0"/>
              <a:buChar char="•"/>
            </a:pPr>
            <a:r>
              <a:rPr lang="en-US" sz="2200" dirty="0">
                <a:solidFill>
                  <a:srgbClr val="002060"/>
                </a:solidFill>
              </a:rPr>
              <a:t>Serve on a sustainability committee / initiative </a:t>
            </a:r>
            <a:endParaRPr lang="en-US" sz="2200" dirty="0" smtClean="0">
              <a:solidFill>
                <a:srgbClr val="002060"/>
              </a:solidFill>
            </a:endParaRPr>
          </a:p>
          <a:p>
            <a:pPr marL="457200" indent="-457200" algn="l">
              <a:buFont typeface="Arial" pitchFamily="34" charset="0"/>
              <a:buChar char="•"/>
            </a:pPr>
            <a:r>
              <a:rPr lang="en-US" sz="2200" dirty="0" smtClean="0">
                <a:solidFill>
                  <a:srgbClr val="002060"/>
                </a:solidFill>
              </a:rPr>
              <a:t>Exhibits (online or physical) </a:t>
            </a:r>
            <a:r>
              <a:rPr lang="en-US" sz="2200" dirty="0" smtClean="0">
                <a:solidFill>
                  <a:srgbClr val="002060"/>
                </a:solidFill>
                <a:hlinkClick r:id="rId3"/>
              </a:rPr>
              <a:t>http</a:t>
            </a:r>
            <a:r>
              <a:rPr lang="en-US" sz="2200" dirty="0">
                <a:solidFill>
                  <a:srgbClr val="002060"/>
                </a:solidFill>
                <a:hlinkClick r:id="rId3"/>
              </a:rPr>
              <a:t>://www.lib.uchicago.edu/e/webexhibits/sustainability</a:t>
            </a:r>
            <a:r>
              <a:rPr lang="en-US" sz="2200" dirty="0" smtClean="0">
                <a:solidFill>
                  <a:srgbClr val="002060"/>
                </a:solidFill>
                <a:hlinkClick r:id="rId3"/>
              </a:rPr>
              <a:t>/</a:t>
            </a:r>
            <a:endParaRPr lang="en-US" sz="2200" dirty="0" smtClean="0">
              <a:solidFill>
                <a:srgbClr val="002060"/>
              </a:solidFill>
            </a:endParaRPr>
          </a:p>
          <a:p>
            <a:pPr lvl="1" algn="l"/>
            <a:r>
              <a:rPr lang="en-US" sz="2200" dirty="0" smtClean="0">
                <a:solidFill>
                  <a:srgbClr val="002060"/>
                </a:solidFill>
                <a:hlinkClick r:id="rId4"/>
              </a:rPr>
              <a:t>http</a:t>
            </a:r>
            <a:r>
              <a:rPr lang="en-US" sz="2200" dirty="0">
                <a:solidFill>
                  <a:srgbClr val="002060"/>
                </a:solidFill>
                <a:hlinkClick r:id="rId4"/>
              </a:rPr>
              <a:t>://</a:t>
            </a:r>
            <a:r>
              <a:rPr lang="en-US" sz="2200" dirty="0" smtClean="0">
                <a:solidFill>
                  <a:srgbClr val="002060"/>
                </a:solidFill>
                <a:hlinkClick r:id="rId4"/>
              </a:rPr>
              <a:t>library.ucr.edu/view/libraries/rivera/exhibits/food_sus_rivera/food_sus_rivera.html</a:t>
            </a:r>
            <a:endParaRPr lang="en-US" sz="2200" dirty="0" smtClean="0">
              <a:solidFill>
                <a:srgbClr val="002060"/>
              </a:solidFill>
            </a:endParaRPr>
          </a:p>
          <a:p>
            <a:pPr marL="457200" indent="-457200" algn="l">
              <a:buFont typeface="Arial" pitchFamily="34" charset="0"/>
              <a:buChar char="•"/>
            </a:pPr>
            <a:r>
              <a:rPr lang="en-US" sz="2200" dirty="0" smtClean="0">
                <a:solidFill>
                  <a:srgbClr val="002060"/>
                </a:solidFill>
              </a:rPr>
              <a:t>Partner with food services (free vegan dinner at Earth Hour), free campus movies (Forks Over Knives), Campus sustainability coordinator organized this.</a:t>
            </a:r>
          </a:p>
          <a:p>
            <a:pPr marL="457200" indent="-457200" algn="l">
              <a:buFont typeface="Arial" pitchFamily="34" charset="0"/>
              <a:buChar char="•"/>
            </a:pPr>
            <a:r>
              <a:rPr lang="en-US" sz="2200" dirty="0" smtClean="0">
                <a:solidFill>
                  <a:srgbClr val="002060"/>
                </a:solidFill>
              </a:rPr>
              <a:t>Faculty/staff/student </a:t>
            </a:r>
            <a:r>
              <a:rPr lang="en-US" sz="2200" dirty="0">
                <a:solidFill>
                  <a:srgbClr val="002060"/>
                </a:solidFill>
              </a:rPr>
              <a:t>open and advertised </a:t>
            </a:r>
            <a:r>
              <a:rPr lang="en-US" sz="2200" dirty="0" smtClean="0">
                <a:solidFill>
                  <a:srgbClr val="002060"/>
                </a:solidFill>
              </a:rPr>
              <a:t>presentations related to sustainability.</a:t>
            </a:r>
            <a:endParaRPr lang="en-US" sz="2200" dirty="0">
              <a:solidFill>
                <a:srgbClr val="002060"/>
              </a:solidFill>
            </a:endParaRPr>
          </a:p>
          <a:p>
            <a:pPr marL="234950" indent="-234950" algn="l">
              <a:lnSpc>
                <a:spcPct val="80000"/>
              </a:lnSpc>
            </a:pPr>
            <a:endParaRPr lang="en-US" sz="2800" dirty="0" smtClean="0">
              <a:solidFill>
                <a:srgbClr val="002060"/>
              </a:solidFill>
              <a:latin typeface="Arial" charset="0"/>
              <a:cs typeface="Arial" charset="0"/>
            </a:endParaRPr>
          </a:p>
        </p:txBody>
      </p:sp>
      <p:sp>
        <p:nvSpPr>
          <p:cNvPr id="9" name="TextBox 8"/>
          <p:cNvSpPr txBox="1"/>
          <p:nvPr/>
        </p:nvSpPr>
        <p:spPr>
          <a:xfrm>
            <a:off x="310444" y="219010"/>
            <a:ext cx="8376356" cy="1077218"/>
          </a:xfrm>
          <a:prstGeom prst="rect">
            <a:avLst/>
          </a:prstGeom>
          <a:noFill/>
          <a:ln w="28575" cmpd="sng">
            <a:solidFill>
              <a:schemeClr val="accent3">
                <a:lumMod val="75000"/>
              </a:schemeClr>
            </a:solidFill>
          </a:ln>
        </p:spPr>
        <p:txBody>
          <a:bodyPr wrap="square">
            <a:spAutoFit/>
          </a:bodyPr>
          <a:lstStyle/>
          <a:p>
            <a:pPr algn="ctr"/>
            <a:r>
              <a:rPr lang="en-US" sz="3200" dirty="0" smtClean="0">
                <a:solidFill>
                  <a:prstClr val="black"/>
                </a:solidFill>
              </a:rPr>
              <a:t>Academic Campus Sustainability Opportunities</a:t>
            </a:r>
            <a:endParaRPr lang="en-US" sz="3200" dirty="0">
              <a:solidFill>
                <a:prstClr val="black"/>
              </a:solidFill>
            </a:endParaRPr>
          </a:p>
        </p:txBody>
      </p:sp>
      <p:sp>
        <p:nvSpPr>
          <p:cNvPr id="6" name="TextBox 5"/>
          <p:cNvSpPr txBox="1"/>
          <p:nvPr/>
        </p:nvSpPr>
        <p:spPr>
          <a:xfrm>
            <a:off x="310444" y="57497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Tree>
    <p:extLst>
      <p:ext uri="{BB962C8B-B14F-4D97-AF65-F5344CB8AC3E}">
        <p14:creationId xmlns:p14="http://schemas.microsoft.com/office/powerpoint/2010/main" val="3036988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28725" y="1524000"/>
            <a:ext cx="6553200" cy="4191000"/>
          </a:xfrm>
        </p:spPr>
        <p:txBody>
          <a:bodyPr rtlCol="0">
            <a:normAutofit/>
          </a:bodyPr>
          <a:lstStyle/>
          <a:p>
            <a:pPr marL="396875" indent="-396875" algn="l" fontAlgn="auto">
              <a:spcBef>
                <a:spcPts val="2472"/>
              </a:spcBef>
              <a:spcAft>
                <a:spcPts val="600"/>
              </a:spcAft>
              <a:buFont typeface="Wingdings" charset="2"/>
              <a:buChar char="§"/>
              <a:defRPr/>
            </a:pPr>
            <a:endParaRPr lang="en-US" sz="3027" dirty="0" smtClean="0">
              <a:solidFill>
                <a:schemeClr val="tx1"/>
              </a:solidFill>
              <a:latin typeface="Arial" pitchFamily="34" charset="0"/>
              <a:cs typeface="Arial" pitchFamily="34" charset="0"/>
            </a:endParaRPr>
          </a:p>
          <a:p>
            <a:pPr fontAlgn="auto">
              <a:spcAft>
                <a:spcPts val="0"/>
              </a:spcAft>
              <a:buFont typeface="Arial" pitchFamily="34" charset="0"/>
              <a:buNone/>
              <a:defRPr/>
            </a:pPr>
            <a:endParaRPr lang="en-US" sz="2800" dirty="0" smtClean="0">
              <a:solidFill>
                <a:schemeClr val="tx1"/>
              </a:solidFill>
              <a:latin typeface="Arial" pitchFamily="34" charset="0"/>
              <a:cs typeface="Arial" pitchFamily="34" charset="0"/>
            </a:endParaRPr>
          </a:p>
          <a:p>
            <a:pPr fontAlgn="auto">
              <a:spcAft>
                <a:spcPts val="0"/>
              </a:spcAft>
              <a:buFont typeface="Arial" pitchFamily="34" charset="0"/>
              <a:buNone/>
              <a:defRPr/>
            </a:pPr>
            <a:endParaRPr lang="en-US" sz="2800" dirty="0">
              <a:solidFill>
                <a:schemeClr val="tx1"/>
              </a:solidFill>
              <a:latin typeface="Arial" pitchFamily="34" charset="0"/>
              <a:cs typeface="Arial" pitchFamily="34" charset="0"/>
            </a:endParaRPr>
          </a:p>
        </p:txBody>
      </p:sp>
      <p:sp>
        <p:nvSpPr>
          <p:cNvPr id="8" name="TextBox 7"/>
          <p:cNvSpPr txBox="1"/>
          <p:nvPr/>
        </p:nvSpPr>
        <p:spPr>
          <a:xfrm>
            <a:off x="423333" y="259976"/>
            <a:ext cx="8297334" cy="58420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smtClean="0">
                <a:latin typeface="Arial" pitchFamily="34" charset="0"/>
                <a:cs typeface="Arial" pitchFamily="34" charset="0"/>
              </a:rPr>
              <a:t>Facilitators</a:t>
            </a:r>
            <a:endParaRPr lang="en-US" sz="3200" dirty="0">
              <a:latin typeface="Arial" pitchFamily="34" charset="0"/>
              <a:cs typeface="Arial" pitchFamily="34" charset="0"/>
            </a:endParaRPr>
          </a:p>
        </p:txBody>
      </p:sp>
      <p:grpSp>
        <p:nvGrpSpPr>
          <p:cNvPr id="14" name="Group 13"/>
          <p:cNvGrpSpPr/>
          <p:nvPr/>
        </p:nvGrpSpPr>
        <p:grpSpPr>
          <a:xfrm>
            <a:off x="636964" y="1225962"/>
            <a:ext cx="7705164" cy="5268966"/>
            <a:chOff x="1015503" y="1225962"/>
            <a:chExt cx="7705164" cy="5268966"/>
          </a:xfrm>
        </p:grpSpPr>
        <p:sp>
          <p:nvSpPr>
            <p:cNvPr id="15" name="Rounded Rectangle 14"/>
            <p:cNvSpPr/>
            <p:nvPr/>
          </p:nvSpPr>
          <p:spPr>
            <a:xfrm>
              <a:off x="1015503" y="1225962"/>
              <a:ext cx="7705164" cy="2373405"/>
            </a:xfrm>
            <a:prstGeom prst="roundRect">
              <a:avLst>
                <a:gd name="adj" fmla="val 10000"/>
              </a:avLst>
            </a:prstGeom>
            <a:ln>
              <a:solidFill>
                <a:schemeClr val="accent3">
                  <a:lumMod val="75000"/>
                </a:schemeClr>
              </a:solidFill>
            </a:ln>
          </p:spPr>
          <p:style>
            <a:lnRef idx="1">
              <a:schemeClr val="accent3"/>
            </a:lnRef>
            <a:fillRef idx="2">
              <a:schemeClr val="accent3"/>
            </a:fillRef>
            <a:effectRef idx="1">
              <a:schemeClr val="accent3"/>
            </a:effectRef>
            <a:fontRef idx="minor">
              <a:schemeClr val="dk1">
                <a:hueOff val="0"/>
                <a:satOff val="0"/>
                <a:lumOff val="0"/>
                <a:alphaOff val="0"/>
              </a:schemeClr>
            </a:fontRef>
          </p:style>
        </p:sp>
        <p:sp>
          <p:nvSpPr>
            <p:cNvPr id="17" name="Freeform 16"/>
            <p:cNvSpPr/>
            <p:nvPr/>
          </p:nvSpPr>
          <p:spPr>
            <a:xfrm rot="21600000">
              <a:off x="1246657" y="3594099"/>
              <a:ext cx="2263391" cy="2900829"/>
            </a:xfrm>
            <a:custGeom>
              <a:avLst/>
              <a:gdLst>
                <a:gd name="connsiteX0" fmla="*/ 237656 w 2263391"/>
                <a:gd name="connsiteY0" fmla="*/ 0 h 2900829"/>
                <a:gd name="connsiteX1" fmla="*/ 2025735 w 2263391"/>
                <a:gd name="connsiteY1" fmla="*/ 0 h 2900829"/>
                <a:gd name="connsiteX2" fmla="*/ 2263391 w 2263391"/>
                <a:gd name="connsiteY2" fmla="*/ 237656 h 2900829"/>
                <a:gd name="connsiteX3" fmla="*/ 2263391 w 2263391"/>
                <a:gd name="connsiteY3" fmla="*/ 2900829 h 2900829"/>
                <a:gd name="connsiteX4" fmla="*/ 2263391 w 2263391"/>
                <a:gd name="connsiteY4" fmla="*/ 2900829 h 2900829"/>
                <a:gd name="connsiteX5" fmla="*/ 0 w 2263391"/>
                <a:gd name="connsiteY5" fmla="*/ 2900829 h 2900829"/>
                <a:gd name="connsiteX6" fmla="*/ 0 w 2263391"/>
                <a:gd name="connsiteY6" fmla="*/ 2900829 h 2900829"/>
                <a:gd name="connsiteX7" fmla="*/ 0 w 2263391"/>
                <a:gd name="connsiteY7" fmla="*/ 237656 h 2900829"/>
                <a:gd name="connsiteX8" fmla="*/ 237656 w 2263391"/>
                <a:gd name="connsiteY8" fmla="*/ 0 h 290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3391" h="2900829">
                  <a:moveTo>
                    <a:pt x="2025735" y="2900829"/>
                  </a:moveTo>
                  <a:lnTo>
                    <a:pt x="237656" y="2900829"/>
                  </a:lnTo>
                  <a:cubicBezTo>
                    <a:pt x="106402" y="2900829"/>
                    <a:pt x="0" y="2794427"/>
                    <a:pt x="0" y="2663173"/>
                  </a:cubicBezTo>
                  <a:lnTo>
                    <a:pt x="0" y="0"/>
                  </a:lnTo>
                  <a:lnTo>
                    <a:pt x="0" y="0"/>
                  </a:lnTo>
                  <a:lnTo>
                    <a:pt x="2263391" y="0"/>
                  </a:lnTo>
                  <a:lnTo>
                    <a:pt x="2263391" y="0"/>
                  </a:lnTo>
                  <a:lnTo>
                    <a:pt x="2263391" y="2663173"/>
                  </a:lnTo>
                  <a:cubicBezTo>
                    <a:pt x="2263391" y="2794427"/>
                    <a:pt x="2156989" y="2900829"/>
                    <a:pt x="2025735" y="2900829"/>
                  </a:cubicBezTo>
                  <a:close/>
                </a:path>
              </a:pathLst>
            </a:custGeom>
            <a:ln>
              <a:solidFill>
                <a:schemeClr val="accent3">
                  <a:lumMod val="75000"/>
                </a:schemeClr>
              </a:solidFill>
            </a:ln>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268743" tIns="199136" rIns="268743" bIns="268743" numCol="1" spcCol="1270" anchor="t" anchorCtr="0">
              <a:noAutofit/>
            </a:bodyPr>
            <a:lstStyle/>
            <a:p>
              <a:pPr lvl="0" algn="ctr" defTabSz="1244600">
                <a:lnSpc>
                  <a:spcPct val="90000"/>
                </a:lnSpc>
                <a:spcBef>
                  <a:spcPct val="0"/>
                </a:spcBef>
                <a:spcAft>
                  <a:spcPct val="35000"/>
                </a:spcAft>
              </a:pPr>
              <a:r>
                <a:rPr lang="en-US" sz="2800" kern="1200" dirty="0" smtClean="0"/>
                <a:t>Madeleine </a:t>
              </a:r>
              <a:r>
                <a:rPr lang="en-US" sz="2800" kern="1200" dirty="0" err="1" smtClean="0"/>
                <a:t>Charney</a:t>
              </a:r>
              <a:endParaRPr lang="en-US" sz="2800" kern="1200" dirty="0" smtClean="0"/>
            </a:p>
            <a:p>
              <a:pPr lvl="0" algn="ctr" defTabSz="1244600">
                <a:lnSpc>
                  <a:spcPct val="90000"/>
                </a:lnSpc>
                <a:spcBef>
                  <a:spcPct val="0"/>
                </a:spcBef>
                <a:spcAft>
                  <a:spcPct val="35000"/>
                </a:spcAft>
              </a:pPr>
              <a:r>
                <a:rPr lang="en-US" sz="2800" kern="1200" dirty="0" err="1" smtClean="0"/>
                <a:t>Umass</a:t>
              </a:r>
              <a:r>
                <a:rPr lang="en-US" sz="2800" kern="1200" dirty="0" smtClean="0"/>
                <a:t> Amherst Library</a:t>
              </a:r>
              <a:endParaRPr lang="en-US" sz="2800" kern="1200" dirty="0"/>
            </a:p>
          </p:txBody>
        </p:sp>
        <p:sp>
          <p:nvSpPr>
            <p:cNvPr id="19" name="Freeform 18"/>
            <p:cNvSpPr/>
            <p:nvPr/>
          </p:nvSpPr>
          <p:spPr>
            <a:xfrm rot="21600000">
              <a:off x="3736389" y="3594098"/>
              <a:ext cx="2263391" cy="2900830"/>
            </a:xfrm>
            <a:custGeom>
              <a:avLst/>
              <a:gdLst>
                <a:gd name="connsiteX0" fmla="*/ 237656 w 2263391"/>
                <a:gd name="connsiteY0" fmla="*/ 0 h 2900829"/>
                <a:gd name="connsiteX1" fmla="*/ 2025735 w 2263391"/>
                <a:gd name="connsiteY1" fmla="*/ 0 h 2900829"/>
                <a:gd name="connsiteX2" fmla="*/ 2263391 w 2263391"/>
                <a:gd name="connsiteY2" fmla="*/ 237656 h 2900829"/>
                <a:gd name="connsiteX3" fmla="*/ 2263391 w 2263391"/>
                <a:gd name="connsiteY3" fmla="*/ 2900829 h 2900829"/>
                <a:gd name="connsiteX4" fmla="*/ 2263391 w 2263391"/>
                <a:gd name="connsiteY4" fmla="*/ 2900829 h 2900829"/>
                <a:gd name="connsiteX5" fmla="*/ 0 w 2263391"/>
                <a:gd name="connsiteY5" fmla="*/ 2900829 h 2900829"/>
                <a:gd name="connsiteX6" fmla="*/ 0 w 2263391"/>
                <a:gd name="connsiteY6" fmla="*/ 2900829 h 2900829"/>
                <a:gd name="connsiteX7" fmla="*/ 0 w 2263391"/>
                <a:gd name="connsiteY7" fmla="*/ 237656 h 2900829"/>
                <a:gd name="connsiteX8" fmla="*/ 237656 w 2263391"/>
                <a:gd name="connsiteY8" fmla="*/ 0 h 290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3391" h="2900829">
                  <a:moveTo>
                    <a:pt x="2025735" y="2900829"/>
                  </a:moveTo>
                  <a:lnTo>
                    <a:pt x="237656" y="2900829"/>
                  </a:lnTo>
                  <a:cubicBezTo>
                    <a:pt x="106402" y="2900829"/>
                    <a:pt x="0" y="2794427"/>
                    <a:pt x="0" y="2663173"/>
                  </a:cubicBezTo>
                  <a:lnTo>
                    <a:pt x="0" y="0"/>
                  </a:lnTo>
                  <a:lnTo>
                    <a:pt x="0" y="0"/>
                  </a:lnTo>
                  <a:lnTo>
                    <a:pt x="2263391" y="0"/>
                  </a:lnTo>
                  <a:lnTo>
                    <a:pt x="2263391" y="0"/>
                  </a:lnTo>
                  <a:lnTo>
                    <a:pt x="2263391" y="2663173"/>
                  </a:lnTo>
                  <a:cubicBezTo>
                    <a:pt x="2263391" y="2794427"/>
                    <a:pt x="2156989" y="2900829"/>
                    <a:pt x="2025735" y="2900829"/>
                  </a:cubicBezTo>
                  <a:close/>
                </a:path>
              </a:pathLst>
            </a:custGeom>
            <a:ln>
              <a:solidFill>
                <a:schemeClr val="accent3">
                  <a:lumMod val="75000"/>
                </a:schemeClr>
              </a:solidFill>
            </a:ln>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268743" tIns="199137" rIns="268743" bIns="268743" numCol="1" spcCol="1270" anchor="t" anchorCtr="0">
              <a:noAutofit/>
            </a:bodyPr>
            <a:lstStyle/>
            <a:p>
              <a:pPr lvl="0" algn="ctr" defTabSz="1244600">
                <a:lnSpc>
                  <a:spcPct val="90000"/>
                </a:lnSpc>
                <a:spcBef>
                  <a:spcPct val="0"/>
                </a:spcBef>
                <a:spcAft>
                  <a:spcPct val="35000"/>
                </a:spcAft>
              </a:pPr>
              <a:r>
                <a:rPr lang="en-US" sz="2800" kern="1200" dirty="0" smtClean="0"/>
                <a:t>Bonnie J. Smith</a:t>
              </a:r>
            </a:p>
            <a:p>
              <a:pPr lvl="0" algn="ctr" defTabSz="1244600">
                <a:lnSpc>
                  <a:spcPct val="90000"/>
                </a:lnSpc>
                <a:spcBef>
                  <a:spcPct val="0"/>
                </a:spcBef>
                <a:spcAft>
                  <a:spcPct val="35000"/>
                </a:spcAft>
              </a:pPr>
              <a:r>
                <a:rPr lang="en-US" sz="2800" kern="1200" dirty="0" smtClean="0"/>
                <a:t>University of Florida Libraries</a:t>
              </a:r>
              <a:endParaRPr lang="en-US" sz="2800" kern="1200" dirty="0"/>
            </a:p>
          </p:txBody>
        </p:sp>
        <p:sp>
          <p:nvSpPr>
            <p:cNvPr id="21" name="Freeform 20"/>
            <p:cNvSpPr/>
            <p:nvPr/>
          </p:nvSpPr>
          <p:spPr>
            <a:xfrm rot="21600000">
              <a:off x="6226120" y="3594099"/>
              <a:ext cx="2263392" cy="2900829"/>
            </a:xfrm>
            <a:custGeom>
              <a:avLst/>
              <a:gdLst>
                <a:gd name="connsiteX0" fmla="*/ 237656 w 2263391"/>
                <a:gd name="connsiteY0" fmla="*/ 0 h 2900829"/>
                <a:gd name="connsiteX1" fmla="*/ 2025735 w 2263391"/>
                <a:gd name="connsiteY1" fmla="*/ 0 h 2900829"/>
                <a:gd name="connsiteX2" fmla="*/ 2263391 w 2263391"/>
                <a:gd name="connsiteY2" fmla="*/ 237656 h 2900829"/>
                <a:gd name="connsiteX3" fmla="*/ 2263391 w 2263391"/>
                <a:gd name="connsiteY3" fmla="*/ 2900829 h 2900829"/>
                <a:gd name="connsiteX4" fmla="*/ 2263391 w 2263391"/>
                <a:gd name="connsiteY4" fmla="*/ 2900829 h 2900829"/>
                <a:gd name="connsiteX5" fmla="*/ 0 w 2263391"/>
                <a:gd name="connsiteY5" fmla="*/ 2900829 h 2900829"/>
                <a:gd name="connsiteX6" fmla="*/ 0 w 2263391"/>
                <a:gd name="connsiteY6" fmla="*/ 2900829 h 2900829"/>
                <a:gd name="connsiteX7" fmla="*/ 0 w 2263391"/>
                <a:gd name="connsiteY7" fmla="*/ 237656 h 2900829"/>
                <a:gd name="connsiteX8" fmla="*/ 237656 w 2263391"/>
                <a:gd name="connsiteY8" fmla="*/ 0 h 2900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3391" h="2900829">
                  <a:moveTo>
                    <a:pt x="2025735" y="2900829"/>
                  </a:moveTo>
                  <a:lnTo>
                    <a:pt x="237656" y="2900829"/>
                  </a:lnTo>
                  <a:cubicBezTo>
                    <a:pt x="106402" y="2900829"/>
                    <a:pt x="0" y="2794427"/>
                    <a:pt x="0" y="2663173"/>
                  </a:cubicBezTo>
                  <a:lnTo>
                    <a:pt x="0" y="0"/>
                  </a:lnTo>
                  <a:lnTo>
                    <a:pt x="0" y="0"/>
                  </a:lnTo>
                  <a:lnTo>
                    <a:pt x="2263391" y="0"/>
                  </a:lnTo>
                  <a:lnTo>
                    <a:pt x="2263391" y="0"/>
                  </a:lnTo>
                  <a:lnTo>
                    <a:pt x="2263391" y="2663173"/>
                  </a:lnTo>
                  <a:cubicBezTo>
                    <a:pt x="2263391" y="2794427"/>
                    <a:pt x="2156989" y="2900829"/>
                    <a:pt x="2025735" y="2900829"/>
                  </a:cubicBezTo>
                  <a:close/>
                </a:path>
              </a:pathLst>
            </a:custGeom>
            <a:ln>
              <a:solidFill>
                <a:schemeClr val="accent3">
                  <a:lumMod val="75000"/>
                </a:schemeClr>
              </a:solidFill>
            </a:ln>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txBody>
            <a:bodyPr spcFirstLastPara="0" vert="horz" wrap="square" lIns="268743" tIns="199136" rIns="268744" bIns="268743" numCol="1" spcCol="1270" anchor="t" anchorCtr="0">
              <a:noAutofit/>
            </a:bodyPr>
            <a:lstStyle/>
            <a:p>
              <a:pPr lvl="0" algn="ctr" defTabSz="1244600">
                <a:lnSpc>
                  <a:spcPct val="90000"/>
                </a:lnSpc>
                <a:spcBef>
                  <a:spcPct val="0"/>
                </a:spcBef>
                <a:spcAft>
                  <a:spcPct val="35000"/>
                </a:spcAft>
              </a:pPr>
              <a:r>
                <a:rPr lang="en-US" sz="2800" kern="1200" dirty="0" smtClean="0"/>
                <a:t>Beth </a:t>
              </a:r>
              <a:r>
                <a:rPr lang="en-US" sz="2800" kern="1200" dirty="0" err="1" smtClean="0"/>
                <a:t>Filar</a:t>
              </a:r>
              <a:r>
                <a:rPr lang="en-US" sz="2800" kern="1200" dirty="0" smtClean="0"/>
                <a:t> Williams</a:t>
              </a:r>
            </a:p>
            <a:p>
              <a:pPr lvl="0" algn="ctr" defTabSz="1244600">
                <a:lnSpc>
                  <a:spcPct val="90000"/>
                </a:lnSpc>
                <a:spcBef>
                  <a:spcPct val="0"/>
                </a:spcBef>
                <a:spcAft>
                  <a:spcPct val="35000"/>
                </a:spcAft>
              </a:pPr>
              <a:r>
                <a:rPr lang="en-US" sz="2800" kern="1200" dirty="0" smtClean="0"/>
                <a:t>UNC Greensboro Libraries</a:t>
              </a:r>
              <a:endParaRPr lang="en-US" sz="2800" kern="1200" dirty="0"/>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965" y="1300223"/>
            <a:ext cx="1968624" cy="2293875"/>
          </a:xfrm>
          <a:prstGeom prst="rect">
            <a:avLst/>
          </a:prstGeom>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7850" y="1305492"/>
            <a:ext cx="2284627" cy="229387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9376" y="1285880"/>
            <a:ext cx="1792423" cy="230821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444" y="995680"/>
            <a:ext cx="8376356" cy="4886960"/>
          </a:xfrm>
          <a:ln>
            <a:solidFill>
              <a:schemeClr val="tx1"/>
            </a:solidFill>
          </a:ln>
        </p:spPr>
        <p:txBody>
          <a:bodyPr>
            <a:normAutofit/>
          </a:bodyPr>
          <a:lstStyle/>
          <a:p>
            <a:pPr marL="234950" indent="-234950" algn="l">
              <a:lnSpc>
                <a:spcPct val="80000"/>
              </a:lnSpc>
            </a:pPr>
            <a:endParaRPr lang="en-US" sz="2400" dirty="0" smtClean="0">
              <a:solidFill>
                <a:schemeClr val="tx1"/>
              </a:solidFill>
              <a:latin typeface="Arial" charset="0"/>
              <a:cs typeface="Arial" charset="0"/>
            </a:endParaRPr>
          </a:p>
          <a:p>
            <a:pPr marL="234950" indent="-234950" algn="l">
              <a:lnSpc>
                <a:spcPct val="80000"/>
              </a:lnSpc>
            </a:pPr>
            <a:endParaRPr lang="en-US" sz="2000" dirty="0" smtClean="0">
              <a:solidFill>
                <a:schemeClr val="tx1"/>
              </a:solidFill>
              <a:latin typeface="Arial" charset="0"/>
              <a:cs typeface="Arial" charset="0"/>
            </a:endParaRPr>
          </a:p>
        </p:txBody>
      </p:sp>
      <p:sp>
        <p:nvSpPr>
          <p:cNvPr id="9" name="TextBox 8"/>
          <p:cNvSpPr txBox="1"/>
          <p:nvPr/>
        </p:nvSpPr>
        <p:spPr>
          <a:xfrm>
            <a:off x="310444" y="247791"/>
            <a:ext cx="8376356" cy="584776"/>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smtClean="0">
                <a:solidFill>
                  <a:srgbClr val="17375E"/>
                </a:solidFill>
                <a:latin typeface="Arial" pitchFamily="34" charset="0"/>
                <a:cs typeface="Arial" pitchFamily="34" charset="0"/>
              </a:rPr>
              <a:t>Sustainability in School Libraries</a:t>
            </a:r>
            <a:endParaRPr lang="en-US" sz="3200" dirty="0">
              <a:solidFill>
                <a:srgbClr val="17375E"/>
              </a:solidFill>
              <a:latin typeface="Arial" pitchFamily="34" charset="0"/>
              <a:cs typeface="Arial" pitchFamily="34" charset="0"/>
            </a:endParaRPr>
          </a:p>
        </p:txBody>
      </p:sp>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
        <p:nvSpPr>
          <p:cNvPr id="2" name="TextBox 1"/>
          <p:cNvSpPr txBox="1"/>
          <p:nvPr/>
        </p:nvSpPr>
        <p:spPr>
          <a:xfrm>
            <a:off x="3520440" y="1487744"/>
            <a:ext cx="5029200" cy="3539430"/>
          </a:xfrm>
          <a:prstGeom prst="rect">
            <a:avLst/>
          </a:prstGeom>
          <a:noFill/>
        </p:spPr>
        <p:txBody>
          <a:bodyPr wrap="square" rtlCol="0">
            <a:spAutoFit/>
          </a:bodyPr>
          <a:lstStyle/>
          <a:p>
            <a:pPr algn="ctr"/>
            <a:r>
              <a:rPr lang="en-US" sz="3200" b="1" dirty="0" smtClean="0">
                <a:solidFill>
                  <a:srgbClr val="9BBB59">
                    <a:lumMod val="50000"/>
                  </a:srgbClr>
                </a:solidFill>
              </a:rPr>
              <a:t>Laura L. Barnes, </a:t>
            </a:r>
            <a:r>
              <a:rPr lang="en-US" sz="3200" dirty="0" smtClean="0">
                <a:solidFill>
                  <a:srgbClr val="9BBB59">
                    <a:lumMod val="50000"/>
                  </a:srgbClr>
                </a:solidFill>
              </a:rPr>
              <a:t>Librarian</a:t>
            </a:r>
          </a:p>
          <a:p>
            <a:pPr algn="ctr"/>
            <a:r>
              <a:rPr lang="en-US" sz="3200" dirty="0" smtClean="0">
                <a:solidFill>
                  <a:srgbClr val="9BBB59">
                    <a:lumMod val="50000"/>
                  </a:srgbClr>
                </a:solidFill>
              </a:rPr>
              <a:t>University of Illinois at Urbana-Champaign</a:t>
            </a:r>
            <a:br>
              <a:rPr lang="en-US" sz="3200" dirty="0" smtClean="0">
                <a:solidFill>
                  <a:srgbClr val="9BBB59">
                    <a:lumMod val="50000"/>
                  </a:srgbClr>
                </a:solidFill>
              </a:rPr>
            </a:br>
            <a:r>
              <a:rPr lang="en-US" sz="3200" dirty="0" smtClean="0">
                <a:solidFill>
                  <a:srgbClr val="9BBB59">
                    <a:lumMod val="50000"/>
                  </a:srgbClr>
                </a:solidFill>
              </a:rPr>
              <a:t>Prairie Research Institute</a:t>
            </a:r>
          </a:p>
          <a:p>
            <a:pPr algn="ctr"/>
            <a:endParaRPr lang="en-US" sz="3200" dirty="0" smtClean="0">
              <a:solidFill>
                <a:srgbClr val="9BBB59">
                  <a:lumMod val="50000"/>
                </a:srgbClr>
              </a:solidFill>
            </a:endParaRPr>
          </a:p>
          <a:p>
            <a:pPr algn="ctr"/>
            <a:r>
              <a:rPr lang="en-US" sz="3200" dirty="0" smtClean="0">
                <a:solidFill>
                  <a:srgbClr val="9BBB59">
                    <a:lumMod val="50000"/>
                  </a:srgbClr>
                </a:solidFill>
              </a:rPr>
              <a:t>l-barnes@illinois.edu</a:t>
            </a:r>
            <a:endParaRPr lang="en-US" sz="3200" dirty="0">
              <a:solidFill>
                <a:srgbClr val="9BBB59">
                  <a:lumMod val="50000"/>
                </a:srgb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461" y="2237301"/>
            <a:ext cx="2702801" cy="2027101"/>
          </a:xfrm>
          <a:prstGeom prst="rect">
            <a:avLst/>
          </a:prstGeom>
        </p:spPr>
      </p:pic>
    </p:spTree>
    <p:extLst>
      <p:ext uri="{BB962C8B-B14F-4D97-AF65-F5344CB8AC3E}">
        <p14:creationId xmlns:p14="http://schemas.microsoft.com/office/powerpoint/2010/main" val="1581451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444" y="995680"/>
            <a:ext cx="8376356" cy="4886960"/>
          </a:xfrm>
          <a:ln>
            <a:solidFill>
              <a:schemeClr val="tx1"/>
            </a:solidFill>
          </a:ln>
        </p:spPr>
        <p:txBody>
          <a:bodyPr>
            <a:normAutofit/>
          </a:bodyPr>
          <a:lstStyle/>
          <a:p>
            <a:pPr marL="234950" indent="-234950" algn="l">
              <a:lnSpc>
                <a:spcPct val="80000"/>
              </a:lnSpc>
            </a:pPr>
            <a:endParaRPr lang="en-US" sz="2400" dirty="0" smtClean="0">
              <a:solidFill>
                <a:schemeClr val="tx1"/>
              </a:solidFill>
              <a:latin typeface="Arial" charset="0"/>
              <a:cs typeface="Arial" charset="0"/>
            </a:endParaRPr>
          </a:p>
          <a:p>
            <a:pPr marL="234950" indent="-234950" algn="l">
              <a:lnSpc>
                <a:spcPct val="80000"/>
              </a:lnSpc>
            </a:pPr>
            <a:endParaRPr lang="en-US" sz="2000" dirty="0" smtClean="0">
              <a:solidFill>
                <a:schemeClr val="tx1"/>
              </a:solidFill>
              <a:latin typeface="Arial" charset="0"/>
              <a:cs typeface="Arial" charset="0"/>
            </a:endParaRPr>
          </a:p>
        </p:txBody>
      </p:sp>
      <p:sp>
        <p:nvSpPr>
          <p:cNvPr id="9" name="TextBox 8"/>
          <p:cNvSpPr txBox="1"/>
          <p:nvPr/>
        </p:nvSpPr>
        <p:spPr>
          <a:xfrm>
            <a:off x="310444" y="247791"/>
            <a:ext cx="8376356" cy="584776"/>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smtClean="0">
                <a:solidFill>
                  <a:srgbClr val="17375E"/>
                </a:solidFill>
                <a:latin typeface="Arial" pitchFamily="34" charset="0"/>
                <a:cs typeface="Arial" pitchFamily="34" charset="0"/>
              </a:rPr>
              <a:t>Sustainability in School Libraries</a:t>
            </a:r>
            <a:endParaRPr lang="en-US" sz="3200" dirty="0">
              <a:solidFill>
                <a:srgbClr val="17375E"/>
              </a:solidFill>
              <a:latin typeface="Arial" pitchFamily="34" charset="0"/>
              <a:cs typeface="Arial" pitchFamily="34" charset="0"/>
            </a:endParaRPr>
          </a:p>
        </p:txBody>
      </p:sp>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
        <p:nvSpPr>
          <p:cNvPr id="5" name="TextBox 4"/>
          <p:cNvSpPr txBox="1"/>
          <p:nvPr/>
        </p:nvSpPr>
        <p:spPr>
          <a:xfrm>
            <a:off x="623307" y="1117599"/>
            <a:ext cx="7750629" cy="646331"/>
          </a:xfrm>
          <a:prstGeom prst="rect">
            <a:avLst/>
          </a:prstGeom>
          <a:noFill/>
        </p:spPr>
        <p:txBody>
          <a:bodyPr wrap="square" rtlCol="0">
            <a:spAutoFit/>
          </a:bodyPr>
          <a:lstStyle/>
          <a:p>
            <a:pPr algn="ctr"/>
            <a:r>
              <a:rPr lang="en-US" sz="3600" dirty="0" smtClean="0">
                <a:solidFill>
                  <a:srgbClr val="9BBB59">
                    <a:lumMod val="50000"/>
                  </a:srgbClr>
                </a:solidFill>
                <a:latin typeface="Arial Black" pitchFamily="34" charset="0"/>
              </a:rPr>
              <a:t>School Librarians are Special</a:t>
            </a:r>
            <a:endParaRPr lang="en-US" sz="3600" dirty="0">
              <a:solidFill>
                <a:srgbClr val="9BBB59">
                  <a:lumMod val="50000"/>
                </a:srgbClr>
              </a:solidFill>
              <a:latin typeface="Arial Black" pitchFamily="34" charset="0"/>
            </a:endParaRPr>
          </a:p>
        </p:txBody>
      </p:sp>
      <p:sp>
        <p:nvSpPr>
          <p:cNvPr id="8" name="TextBox 7"/>
          <p:cNvSpPr txBox="1"/>
          <p:nvPr/>
        </p:nvSpPr>
        <p:spPr>
          <a:xfrm>
            <a:off x="623307" y="2032000"/>
            <a:ext cx="7882064" cy="3477875"/>
          </a:xfrm>
          <a:prstGeom prst="rect">
            <a:avLst/>
          </a:prstGeom>
          <a:noFill/>
        </p:spPr>
        <p:txBody>
          <a:bodyPr wrap="square" rtlCol="0">
            <a:spAutoFit/>
          </a:bodyPr>
          <a:lstStyle/>
          <a:p>
            <a:pPr marL="285750" indent="-285750">
              <a:buClr>
                <a:srgbClr val="9BBB59">
                  <a:lumMod val="75000"/>
                </a:srgbClr>
              </a:buClr>
              <a:buFont typeface="Wingdings" pitchFamily="2" charset="2"/>
              <a:buChar char="§"/>
            </a:pPr>
            <a:r>
              <a:rPr lang="en-US" sz="2000" dirty="0" smtClean="0">
                <a:solidFill>
                  <a:prstClr val="black"/>
                </a:solidFill>
              </a:rPr>
              <a:t>School librarians operate inside a larger organization</a:t>
            </a:r>
          </a:p>
          <a:p>
            <a:pPr marL="742950" lvl="1" indent="-285750">
              <a:buClr>
                <a:srgbClr val="9BBB59">
                  <a:lumMod val="75000"/>
                </a:srgbClr>
              </a:buClr>
              <a:buFont typeface="Wingdings" pitchFamily="2" charset="2"/>
              <a:buChar char="§"/>
            </a:pPr>
            <a:r>
              <a:rPr lang="en-US" sz="2000" dirty="0" smtClean="0">
                <a:solidFill>
                  <a:prstClr val="black"/>
                </a:solidFill>
              </a:rPr>
              <a:t>Changes to facilities are often out of their control</a:t>
            </a:r>
          </a:p>
          <a:p>
            <a:pPr marL="742950" lvl="1" indent="-285750">
              <a:buClr>
                <a:srgbClr val="9BBB59">
                  <a:lumMod val="75000"/>
                </a:srgbClr>
              </a:buClr>
              <a:buFont typeface="Wingdings" pitchFamily="2" charset="2"/>
              <a:buChar char="§"/>
            </a:pPr>
            <a:r>
              <a:rPr lang="en-US" sz="2000" dirty="0" smtClean="0">
                <a:solidFill>
                  <a:prstClr val="black"/>
                </a:solidFill>
              </a:rPr>
              <a:t>Purchasing may be centralized at the building or district level</a:t>
            </a:r>
          </a:p>
          <a:p>
            <a:pPr marL="1200150" lvl="2" indent="-285750">
              <a:buClr>
                <a:srgbClr val="9BBB59">
                  <a:lumMod val="75000"/>
                </a:srgbClr>
              </a:buClr>
              <a:buFont typeface="Wingdings" pitchFamily="2" charset="2"/>
              <a:buChar char="§"/>
            </a:pPr>
            <a:r>
              <a:rPr lang="en-US" sz="2000" dirty="0" smtClean="0">
                <a:solidFill>
                  <a:prstClr val="black"/>
                </a:solidFill>
              </a:rPr>
              <a:t>Difficult to implement green purchasing program at library level</a:t>
            </a:r>
          </a:p>
          <a:p>
            <a:pPr marL="285750" indent="-285750">
              <a:buClr>
                <a:srgbClr val="9BBB59">
                  <a:lumMod val="75000"/>
                </a:srgbClr>
              </a:buClr>
              <a:buFont typeface="Wingdings" pitchFamily="2" charset="2"/>
              <a:buChar char="§"/>
            </a:pPr>
            <a:r>
              <a:rPr lang="en-US" sz="2000" dirty="0" smtClean="0">
                <a:solidFill>
                  <a:prstClr val="black"/>
                </a:solidFill>
              </a:rPr>
              <a:t>School librarians are also certified teachers</a:t>
            </a:r>
          </a:p>
          <a:p>
            <a:pPr marL="742950" lvl="1" indent="-285750">
              <a:buClr>
                <a:srgbClr val="9BBB59">
                  <a:lumMod val="75000"/>
                </a:srgbClr>
              </a:buClr>
              <a:buFont typeface="Wingdings" pitchFamily="2" charset="2"/>
              <a:buChar char="§"/>
            </a:pPr>
            <a:r>
              <a:rPr lang="en-US" sz="2000" dirty="0" smtClean="0">
                <a:solidFill>
                  <a:prstClr val="black"/>
                </a:solidFill>
              </a:rPr>
              <a:t>Can partner with classroom teachers or teach environmental education units independently</a:t>
            </a:r>
          </a:p>
          <a:p>
            <a:pPr marL="742950" lvl="1" indent="-285750">
              <a:buClr>
                <a:srgbClr val="9BBB59">
                  <a:lumMod val="75000"/>
                </a:srgbClr>
              </a:buClr>
              <a:buFont typeface="Wingdings" pitchFamily="2" charset="2"/>
              <a:buChar char="§"/>
            </a:pPr>
            <a:r>
              <a:rPr lang="en-US" sz="2000" dirty="0" smtClean="0">
                <a:solidFill>
                  <a:prstClr val="black"/>
                </a:solidFill>
              </a:rPr>
              <a:t>Often participate in faculty meetings and may sit on school and district-wide committees</a:t>
            </a:r>
          </a:p>
          <a:p>
            <a:pPr marL="742950" lvl="1" indent="-285750">
              <a:buClr>
                <a:srgbClr val="9BBB59">
                  <a:lumMod val="75000"/>
                </a:srgbClr>
              </a:buClr>
              <a:buFont typeface="Wingdings" pitchFamily="2" charset="2"/>
              <a:buChar char="§"/>
            </a:pPr>
            <a:r>
              <a:rPr lang="en-US" sz="2000" dirty="0" smtClean="0">
                <a:solidFill>
                  <a:prstClr val="black"/>
                </a:solidFill>
              </a:rPr>
              <a:t>Are trusted information providers within the school building</a:t>
            </a:r>
          </a:p>
        </p:txBody>
      </p:sp>
    </p:spTree>
    <p:extLst>
      <p:ext uri="{BB962C8B-B14F-4D97-AF65-F5344CB8AC3E}">
        <p14:creationId xmlns:p14="http://schemas.microsoft.com/office/powerpoint/2010/main" val="3864873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444" y="995680"/>
            <a:ext cx="8376356" cy="4886960"/>
          </a:xfrm>
          <a:ln>
            <a:solidFill>
              <a:schemeClr val="tx1"/>
            </a:solidFill>
          </a:ln>
        </p:spPr>
        <p:txBody>
          <a:bodyPr>
            <a:normAutofit/>
          </a:bodyPr>
          <a:lstStyle/>
          <a:p>
            <a:pPr marL="234950" indent="-234950" algn="l">
              <a:lnSpc>
                <a:spcPct val="80000"/>
              </a:lnSpc>
            </a:pPr>
            <a:endParaRPr lang="en-US" sz="2400" dirty="0" smtClean="0">
              <a:solidFill>
                <a:schemeClr val="tx1"/>
              </a:solidFill>
              <a:latin typeface="Arial" charset="0"/>
              <a:cs typeface="Arial" charset="0"/>
            </a:endParaRPr>
          </a:p>
          <a:p>
            <a:pPr marL="234950" indent="-234950" algn="l">
              <a:lnSpc>
                <a:spcPct val="80000"/>
              </a:lnSpc>
            </a:pPr>
            <a:endParaRPr lang="en-US" sz="2000" dirty="0" smtClean="0">
              <a:solidFill>
                <a:schemeClr val="tx1"/>
              </a:solidFill>
              <a:latin typeface="Arial" charset="0"/>
              <a:cs typeface="Arial" charset="0"/>
            </a:endParaRPr>
          </a:p>
        </p:txBody>
      </p:sp>
      <p:sp>
        <p:nvSpPr>
          <p:cNvPr id="9" name="TextBox 8"/>
          <p:cNvSpPr txBox="1"/>
          <p:nvPr/>
        </p:nvSpPr>
        <p:spPr>
          <a:xfrm>
            <a:off x="310444" y="247791"/>
            <a:ext cx="8376356" cy="584776"/>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smtClean="0">
                <a:solidFill>
                  <a:srgbClr val="17375E"/>
                </a:solidFill>
                <a:latin typeface="Arial" pitchFamily="34" charset="0"/>
                <a:cs typeface="Arial" pitchFamily="34" charset="0"/>
              </a:rPr>
              <a:t>Sustainability in School Libraries</a:t>
            </a:r>
            <a:endParaRPr lang="en-US" sz="3200" dirty="0">
              <a:solidFill>
                <a:srgbClr val="17375E"/>
              </a:solidFill>
              <a:latin typeface="Arial" pitchFamily="34" charset="0"/>
              <a:cs typeface="Arial" pitchFamily="34" charset="0"/>
            </a:endParaRPr>
          </a:p>
        </p:txBody>
      </p:sp>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
        <p:nvSpPr>
          <p:cNvPr id="2" name="Rectangle 1"/>
          <p:cNvSpPr/>
          <p:nvPr/>
        </p:nvSpPr>
        <p:spPr>
          <a:xfrm>
            <a:off x="310444" y="2006838"/>
            <a:ext cx="3956756" cy="2862322"/>
          </a:xfrm>
          <a:prstGeom prst="rect">
            <a:avLst/>
          </a:prstGeom>
        </p:spPr>
        <p:txBody>
          <a:bodyPr wrap="square">
            <a:spAutoFit/>
          </a:bodyPr>
          <a:lstStyle/>
          <a:p>
            <a:pPr marL="342900" indent="-342900">
              <a:buClr>
                <a:srgbClr val="9BBB59">
                  <a:lumMod val="50000"/>
                </a:srgbClr>
              </a:buClr>
              <a:buFont typeface="Wingdings" pitchFamily="2" charset="2"/>
              <a:buChar char="§"/>
            </a:pPr>
            <a:r>
              <a:rPr lang="en-US" sz="2000" dirty="0">
                <a:solidFill>
                  <a:prstClr val="black"/>
                </a:solidFill>
                <a:latin typeface="Arial" pitchFamily="34" charset="0"/>
                <a:cs typeface="Arial" pitchFamily="34" charset="0"/>
              </a:rPr>
              <a:t>Start a faculty/staff environmental committee in your </a:t>
            </a:r>
            <a:r>
              <a:rPr lang="en-US" sz="2000" dirty="0" smtClean="0">
                <a:solidFill>
                  <a:prstClr val="black"/>
                </a:solidFill>
                <a:latin typeface="Arial" pitchFamily="34" charset="0"/>
                <a:cs typeface="Arial" pitchFamily="34" charset="0"/>
              </a:rPr>
              <a:t>school or join existing one.</a:t>
            </a:r>
            <a:endParaRPr lang="en-US" sz="2000" dirty="0">
              <a:solidFill>
                <a:prstClr val="black"/>
              </a:solidFill>
              <a:latin typeface="Arial" pitchFamily="34" charset="0"/>
              <a:cs typeface="Arial" pitchFamily="34" charset="0"/>
            </a:endParaRPr>
          </a:p>
          <a:p>
            <a:pPr marL="342900" indent="-342900">
              <a:buClr>
                <a:srgbClr val="9BBB59">
                  <a:lumMod val="50000"/>
                </a:srgbClr>
              </a:buClr>
              <a:buFont typeface="Wingdings" pitchFamily="2" charset="2"/>
              <a:buChar char="§"/>
            </a:pPr>
            <a:r>
              <a:rPr lang="en-US" sz="2000" dirty="0">
                <a:solidFill>
                  <a:prstClr val="black"/>
                </a:solidFill>
                <a:latin typeface="Arial" pitchFamily="34" charset="0"/>
                <a:cs typeface="Arial" pitchFamily="34" charset="0"/>
              </a:rPr>
              <a:t>Be the go-to person for environmental </a:t>
            </a:r>
            <a:r>
              <a:rPr lang="en-US" sz="2000" dirty="0" smtClean="0">
                <a:solidFill>
                  <a:prstClr val="black"/>
                </a:solidFill>
                <a:latin typeface="Arial" pitchFamily="34" charset="0"/>
                <a:cs typeface="Arial" pitchFamily="34" charset="0"/>
              </a:rPr>
              <a:t>information.</a:t>
            </a:r>
            <a:endParaRPr lang="en-US" sz="2000" dirty="0">
              <a:solidFill>
                <a:prstClr val="black"/>
              </a:solidFill>
              <a:latin typeface="Arial" pitchFamily="34" charset="0"/>
              <a:cs typeface="Arial" pitchFamily="34" charset="0"/>
            </a:endParaRPr>
          </a:p>
          <a:p>
            <a:pPr marL="342900" indent="-342900">
              <a:buClr>
                <a:srgbClr val="9BBB59">
                  <a:lumMod val="50000"/>
                </a:srgbClr>
              </a:buClr>
              <a:buFont typeface="Wingdings" pitchFamily="2" charset="2"/>
              <a:buChar char="§"/>
            </a:pPr>
            <a:r>
              <a:rPr lang="en-US" sz="2000" dirty="0">
                <a:solidFill>
                  <a:prstClr val="black"/>
                </a:solidFill>
                <a:latin typeface="Arial" pitchFamily="34" charset="0"/>
                <a:cs typeface="Arial" pitchFamily="34" charset="0"/>
              </a:rPr>
              <a:t>Partner with other teachers to incorporate environmental </a:t>
            </a:r>
            <a:r>
              <a:rPr lang="en-US" sz="2000" dirty="0" smtClean="0">
                <a:solidFill>
                  <a:prstClr val="black"/>
                </a:solidFill>
                <a:latin typeface="Arial" pitchFamily="34" charset="0"/>
                <a:cs typeface="Arial" pitchFamily="34" charset="0"/>
              </a:rPr>
              <a:t>ed. </a:t>
            </a:r>
            <a:r>
              <a:rPr lang="en-US" sz="2000" dirty="0">
                <a:solidFill>
                  <a:prstClr val="black"/>
                </a:solidFill>
                <a:latin typeface="Arial" pitchFamily="34" charset="0"/>
                <a:cs typeface="Arial" pitchFamily="34" charset="0"/>
              </a:rPr>
              <a:t>into the </a:t>
            </a:r>
            <a:r>
              <a:rPr lang="en-US" sz="2000" dirty="0" smtClean="0">
                <a:solidFill>
                  <a:prstClr val="black"/>
                </a:solidFill>
                <a:latin typeface="Arial" pitchFamily="34" charset="0"/>
                <a:cs typeface="Arial" pitchFamily="34" charset="0"/>
              </a:rPr>
              <a:t>classroom</a:t>
            </a:r>
            <a:endParaRPr lang="en-US" sz="2000" dirty="0">
              <a:solidFill>
                <a:prstClr val="black"/>
              </a:solidFill>
              <a:latin typeface="Arial" pitchFamily="34" charset="0"/>
              <a:cs typeface="Arial" pitchFamily="34" charset="0"/>
            </a:endParaRPr>
          </a:p>
        </p:txBody>
      </p:sp>
      <p:sp>
        <p:nvSpPr>
          <p:cNvPr id="4" name="TextBox 3"/>
          <p:cNvSpPr txBox="1"/>
          <p:nvPr/>
        </p:nvSpPr>
        <p:spPr>
          <a:xfrm>
            <a:off x="623307" y="1117599"/>
            <a:ext cx="7750629" cy="646331"/>
          </a:xfrm>
          <a:prstGeom prst="rect">
            <a:avLst/>
          </a:prstGeom>
          <a:noFill/>
        </p:spPr>
        <p:txBody>
          <a:bodyPr wrap="square" rtlCol="0">
            <a:spAutoFit/>
          </a:bodyPr>
          <a:lstStyle/>
          <a:p>
            <a:pPr algn="ctr"/>
            <a:r>
              <a:rPr lang="en-US" sz="3600" dirty="0" smtClean="0">
                <a:solidFill>
                  <a:srgbClr val="9BBB59">
                    <a:lumMod val="50000"/>
                  </a:srgbClr>
                </a:solidFill>
                <a:latin typeface="Arial Black" pitchFamily="34" charset="0"/>
              </a:rPr>
              <a:t>Lead by Example</a:t>
            </a:r>
            <a:endParaRPr lang="en-US" sz="3600" dirty="0">
              <a:solidFill>
                <a:srgbClr val="9BBB59">
                  <a:lumMod val="50000"/>
                </a:srgbClr>
              </a:solidFill>
              <a:latin typeface="Arial Black" pitchFamily="34" charset="0"/>
            </a:endParaRPr>
          </a:p>
        </p:txBody>
      </p:sp>
      <p:sp>
        <p:nvSpPr>
          <p:cNvPr id="8" name="TextBox 7"/>
          <p:cNvSpPr txBox="1"/>
          <p:nvPr/>
        </p:nvSpPr>
        <p:spPr>
          <a:xfrm>
            <a:off x="4498622" y="2005057"/>
            <a:ext cx="4021264" cy="3477875"/>
          </a:xfrm>
          <a:prstGeom prst="rect">
            <a:avLst/>
          </a:prstGeom>
          <a:noFill/>
        </p:spPr>
        <p:txBody>
          <a:bodyPr wrap="square" rtlCol="0">
            <a:spAutoFit/>
          </a:bodyPr>
          <a:lstStyle/>
          <a:p>
            <a:pPr marL="342900" indent="-342900" defTabSz="452491" eaLnBrk="0" hangingPunct="0">
              <a:buClr>
                <a:srgbClr val="9BBB59">
                  <a:lumMod val="50000"/>
                </a:srgbClr>
              </a:buClr>
              <a:buSzPct val="100000"/>
              <a:buFont typeface="Wingdings" pitchFamily="2" charset="2"/>
              <a:buChar char="§"/>
              <a:defRPr/>
            </a:pPr>
            <a:r>
              <a:rPr lang="en-US" sz="2000" dirty="0">
                <a:solidFill>
                  <a:prstClr val="black"/>
                </a:solidFill>
                <a:latin typeface="Arial" pitchFamily="34" charset="0"/>
                <a:cs typeface="Arial" pitchFamily="34" charset="0"/>
              </a:rPr>
              <a:t>Establish a book trading program among faculty &amp; </a:t>
            </a:r>
            <a:r>
              <a:rPr lang="en-US" sz="2000" dirty="0" smtClean="0">
                <a:solidFill>
                  <a:prstClr val="black"/>
                </a:solidFill>
                <a:latin typeface="Arial" pitchFamily="34" charset="0"/>
                <a:cs typeface="Arial" pitchFamily="34" charset="0"/>
              </a:rPr>
              <a:t>staff. Or start a school-wide used book exchange program for students.</a:t>
            </a:r>
            <a:endParaRPr lang="en-US" sz="2000" dirty="0">
              <a:solidFill>
                <a:prstClr val="black"/>
              </a:solidFill>
              <a:latin typeface="Arial" pitchFamily="34" charset="0"/>
              <a:cs typeface="Arial" pitchFamily="34" charset="0"/>
            </a:endParaRPr>
          </a:p>
          <a:p>
            <a:pPr marL="342900" indent="-342900" defTabSz="452491" eaLnBrk="0" hangingPunct="0">
              <a:buClr>
                <a:srgbClr val="9BBB59">
                  <a:lumMod val="50000"/>
                </a:srgbClr>
              </a:buClr>
              <a:buSzPct val="100000"/>
              <a:buFont typeface="Wingdings" pitchFamily="2" charset="2"/>
              <a:buChar char="§"/>
              <a:defRPr/>
            </a:pPr>
            <a:r>
              <a:rPr lang="en-US" sz="2000" dirty="0" smtClean="0">
                <a:solidFill>
                  <a:prstClr val="black"/>
                </a:solidFill>
                <a:latin typeface="Arial" pitchFamily="34" charset="0"/>
                <a:cs typeface="Arial" pitchFamily="34" charset="0"/>
              </a:rPr>
              <a:t>Consider </a:t>
            </a:r>
            <a:r>
              <a:rPr lang="en-US" sz="2000" dirty="0">
                <a:solidFill>
                  <a:prstClr val="black"/>
                </a:solidFill>
                <a:latin typeface="Arial" pitchFamily="34" charset="0"/>
                <a:cs typeface="Arial" pitchFamily="34" charset="0"/>
              </a:rPr>
              <a:t>environmental factors when planning </a:t>
            </a:r>
            <a:r>
              <a:rPr lang="en-US" sz="2000" dirty="0" smtClean="0">
                <a:solidFill>
                  <a:prstClr val="black"/>
                </a:solidFill>
                <a:latin typeface="Arial" pitchFamily="34" charset="0"/>
                <a:cs typeface="Arial" pitchFamily="34" charset="0"/>
              </a:rPr>
              <a:t>a </a:t>
            </a:r>
            <a:r>
              <a:rPr lang="en-US" sz="2000" dirty="0">
                <a:solidFill>
                  <a:prstClr val="black"/>
                </a:solidFill>
                <a:latin typeface="Arial" pitchFamily="34" charset="0"/>
                <a:cs typeface="Arial" pitchFamily="34" charset="0"/>
              </a:rPr>
              <a:t>new library </a:t>
            </a:r>
            <a:r>
              <a:rPr lang="en-US" sz="2000" dirty="0" smtClean="0">
                <a:solidFill>
                  <a:prstClr val="black"/>
                </a:solidFill>
                <a:latin typeface="Arial" pitchFamily="34" charset="0"/>
                <a:cs typeface="Arial" pitchFamily="34" charset="0"/>
              </a:rPr>
              <a:t>space.</a:t>
            </a:r>
            <a:endParaRPr lang="en-US" sz="2000" dirty="0">
              <a:solidFill>
                <a:prstClr val="black"/>
              </a:solidFill>
              <a:latin typeface="Arial" pitchFamily="34" charset="0"/>
              <a:cs typeface="Arial" pitchFamily="34" charset="0"/>
            </a:endParaRPr>
          </a:p>
          <a:p>
            <a:pPr marL="342900" indent="-342900">
              <a:buClr>
                <a:srgbClr val="9BBB59">
                  <a:lumMod val="50000"/>
                </a:srgbClr>
              </a:buClr>
              <a:buFont typeface="Wingdings" pitchFamily="2" charset="2"/>
              <a:buChar char="§"/>
            </a:pPr>
            <a:r>
              <a:rPr lang="en-US" sz="2000" dirty="0">
                <a:solidFill>
                  <a:prstClr val="black"/>
                </a:solidFill>
                <a:latin typeface="Arial" pitchFamily="34" charset="0"/>
                <a:cs typeface="Arial" pitchFamily="34" charset="0"/>
              </a:rPr>
              <a:t>Do </a:t>
            </a:r>
            <a:r>
              <a:rPr lang="en-US" sz="2000" dirty="0" smtClean="0">
                <a:solidFill>
                  <a:prstClr val="black"/>
                </a:solidFill>
                <a:latin typeface="Arial" pitchFamily="34" charset="0"/>
                <a:cs typeface="Arial" pitchFamily="34" charset="0"/>
              </a:rPr>
              <a:t>stand-alone </a:t>
            </a:r>
            <a:r>
              <a:rPr lang="en-US" sz="2000" dirty="0">
                <a:solidFill>
                  <a:prstClr val="black"/>
                </a:solidFill>
                <a:latin typeface="Arial" pitchFamily="34" charset="0"/>
                <a:cs typeface="Arial" pitchFamily="34" charset="0"/>
              </a:rPr>
              <a:t>environmental </a:t>
            </a:r>
            <a:r>
              <a:rPr lang="en-US" sz="2000" dirty="0" smtClean="0">
                <a:solidFill>
                  <a:prstClr val="black"/>
                </a:solidFill>
                <a:latin typeface="Arial" pitchFamily="34" charset="0"/>
                <a:cs typeface="Arial" pitchFamily="34" charset="0"/>
              </a:rPr>
              <a:t>ed. programs </a:t>
            </a:r>
            <a:r>
              <a:rPr lang="en-US" sz="2000" dirty="0">
                <a:solidFill>
                  <a:prstClr val="black"/>
                </a:solidFill>
                <a:latin typeface="Arial" pitchFamily="34" charset="0"/>
                <a:cs typeface="Arial" pitchFamily="34" charset="0"/>
              </a:rPr>
              <a:t>during </a:t>
            </a:r>
            <a:r>
              <a:rPr lang="en-US" sz="2000" dirty="0" smtClean="0">
                <a:solidFill>
                  <a:prstClr val="black"/>
                </a:solidFill>
                <a:latin typeface="Arial" pitchFamily="34" charset="0"/>
                <a:cs typeface="Arial" pitchFamily="34" charset="0"/>
              </a:rPr>
              <a:t>scheduled </a:t>
            </a:r>
            <a:r>
              <a:rPr lang="en-US" sz="2000" dirty="0">
                <a:solidFill>
                  <a:prstClr val="black"/>
                </a:solidFill>
                <a:latin typeface="Arial" pitchFamily="34" charset="0"/>
                <a:cs typeface="Arial" pitchFamily="34" charset="0"/>
              </a:rPr>
              <a:t>library </a:t>
            </a:r>
            <a:r>
              <a:rPr lang="en-US" sz="2000" dirty="0" smtClean="0">
                <a:solidFill>
                  <a:prstClr val="black"/>
                </a:solidFill>
                <a:latin typeface="Arial" pitchFamily="34" charset="0"/>
                <a:cs typeface="Arial" pitchFamily="34" charset="0"/>
              </a:rPr>
              <a:t>time.</a:t>
            </a:r>
            <a:endParaRPr lang="en-U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751796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444" y="995680"/>
            <a:ext cx="8376356" cy="4886960"/>
          </a:xfrm>
          <a:ln>
            <a:solidFill>
              <a:schemeClr val="tx1"/>
            </a:solidFill>
          </a:ln>
        </p:spPr>
        <p:txBody>
          <a:bodyPr>
            <a:normAutofit/>
          </a:bodyPr>
          <a:lstStyle/>
          <a:p>
            <a:pPr marL="234950" indent="-234950" algn="l">
              <a:lnSpc>
                <a:spcPct val="80000"/>
              </a:lnSpc>
            </a:pPr>
            <a:endParaRPr lang="en-US" sz="2400" dirty="0" smtClean="0">
              <a:solidFill>
                <a:schemeClr val="tx1"/>
              </a:solidFill>
              <a:latin typeface="Arial" charset="0"/>
              <a:cs typeface="Arial" charset="0"/>
            </a:endParaRPr>
          </a:p>
          <a:p>
            <a:pPr marL="234950" indent="-234950" algn="l">
              <a:lnSpc>
                <a:spcPct val="80000"/>
              </a:lnSpc>
            </a:pPr>
            <a:endParaRPr lang="en-US" sz="2000" dirty="0" smtClean="0">
              <a:solidFill>
                <a:schemeClr val="tx1"/>
              </a:solidFill>
              <a:latin typeface="Arial" charset="0"/>
              <a:cs typeface="Arial" charset="0"/>
            </a:endParaRPr>
          </a:p>
        </p:txBody>
      </p:sp>
      <p:sp>
        <p:nvSpPr>
          <p:cNvPr id="9" name="TextBox 8"/>
          <p:cNvSpPr txBox="1"/>
          <p:nvPr/>
        </p:nvSpPr>
        <p:spPr>
          <a:xfrm>
            <a:off x="310444" y="247791"/>
            <a:ext cx="8376356" cy="584776"/>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smtClean="0">
                <a:solidFill>
                  <a:srgbClr val="17375E"/>
                </a:solidFill>
                <a:latin typeface="Arial" pitchFamily="34" charset="0"/>
                <a:cs typeface="Arial" pitchFamily="34" charset="0"/>
              </a:rPr>
              <a:t>Sustainability in School Libraries</a:t>
            </a:r>
            <a:endParaRPr lang="en-US" sz="3200" dirty="0">
              <a:solidFill>
                <a:srgbClr val="17375E"/>
              </a:solidFill>
              <a:latin typeface="Arial" pitchFamily="34" charset="0"/>
              <a:cs typeface="Arial" pitchFamily="34" charset="0"/>
            </a:endParaRPr>
          </a:p>
        </p:txBody>
      </p:sp>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
        <p:nvSpPr>
          <p:cNvPr id="2" name="Rectangle 1"/>
          <p:cNvSpPr/>
          <p:nvPr/>
        </p:nvSpPr>
        <p:spPr>
          <a:xfrm>
            <a:off x="310444" y="1832176"/>
            <a:ext cx="8376356" cy="3754874"/>
          </a:xfrm>
          <a:prstGeom prst="rect">
            <a:avLst/>
          </a:prstGeom>
        </p:spPr>
        <p:txBody>
          <a:bodyPr wrap="square">
            <a:spAutoFit/>
          </a:bodyPr>
          <a:lstStyle/>
          <a:p>
            <a:pPr marL="342900" indent="-342900">
              <a:buClr>
                <a:srgbClr val="9BBB59">
                  <a:lumMod val="50000"/>
                </a:srgbClr>
              </a:buClr>
              <a:buFont typeface="Wingdings" pitchFamily="2" charset="2"/>
              <a:buChar char="§"/>
            </a:pPr>
            <a:r>
              <a:rPr lang="en-US" sz="2200" dirty="0" smtClean="0">
                <a:solidFill>
                  <a:prstClr val="black"/>
                </a:solidFill>
                <a:latin typeface="Arial" pitchFamily="34" charset="0"/>
                <a:cs typeface="Arial" pitchFamily="34" charset="0"/>
              </a:rPr>
              <a:t>K-8 school in Wadsworth, IL received BP </a:t>
            </a:r>
            <a:r>
              <a:rPr lang="en-US" sz="2200" i="1" dirty="0" smtClean="0">
                <a:solidFill>
                  <a:prstClr val="black"/>
                </a:solidFill>
                <a:latin typeface="Arial" pitchFamily="34" charset="0"/>
                <a:cs typeface="Arial" pitchFamily="34" charset="0"/>
              </a:rPr>
              <a:t>A+ for Energy</a:t>
            </a:r>
            <a:r>
              <a:rPr lang="en-US" sz="2200" dirty="0" smtClean="0">
                <a:solidFill>
                  <a:prstClr val="black"/>
                </a:solidFill>
                <a:latin typeface="Arial" pitchFamily="34" charset="0"/>
                <a:cs typeface="Arial" pitchFamily="34" charset="0"/>
              </a:rPr>
              <a:t> grant entitled </a:t>
            </a:r>
            <a:r>
              <a:rPr lang="en-US" sz="2200" i="1" dirty="0" smtClean="0">
                <a:solidFill>
                  <a:prstClr val="black"/>
                </a:solidFill>
              </a:rPr>
              <a:t>Let </a:t>
            </a:r>
            <a:r>
              <a:rPr lang="en-US" sz="2200" i="1" dirty="0">
                <a:solidFill>
                  <a:prstClr val="black"/>
                </a:solidFill>
              </a:rPr>
              <a:t>the Sun Shine: </a:t>
            </a:r>
            <a:r>
              <a:rPr lang="en-US" sz="2200" i="1" dirty="0" smtClean="0">
                <a:solidFill>
                  <a:prstClr val="black"/>
                </a:solidFill>
              </a:rPr>
              <a:t>Hands-on Solar Energy Activities </a:t>
            </a:r>
            <a:r>
              <a:rPr lang="en-US" sz="2200" i="1" dirty="0">
                <a:solidFill>
                  <a:prstClr val="black"/>
                </a:solidFill>
              </a:rPr>
              <a:t>@ </a:t>
            </a:r>
            <a:r>
              <a:rPr lang="en-US" sz="2200" i="1" dirty="0" smtClean="0">
                <a:solidFill>
                  <a:prstClr val="black"/>
                </a:solidFill>
              </a:rPr>
              <a:t>Your Library</a:t>
            </a:r>
          </a:p>
          <a:p>
            <a:pPr marL="800100" lvl="1" indent="-342900">
              <a:buClr>
                <a:srgbClr val="9BBB59">
                  <a:lumMod val="50000"/>
                </a:srgbClr>
              </a:buClr>
              <a:buFont typeface="Wingdings" pitchFamily="2" charset="2"/>
              <a:buChar char="§"/>
            </a:pPr>
            <a:r>
              <a:rPr lang="en-US" sz="2000" dirty="0" smtClean="0">
                <a:solidFill>
                  <a:prstClr val="black"/>
                </a:solidFill>
                <a:latin typeface="Arial" pitchFamily="34" charset="0"/>
                <a:cs typeface="Arial" pitchFamily="34" charset="0"/>
              </a:rPr>
              <a:t>Integrated energy activities into the school library media program</a:t>
            </a:r>
          </a:p>
          <a:p>
            <a:pPr marL="800100" lvl="1" indent="-342900">
              <a:buClr>
                <a:srgbClr val="9BBB59">
                  <a:lumMod val="50000"/>
                </a:srgbClr>
              </a:buClr>
              <a:buFont typeface="Wingdings" pitchFamily="2" charset="2"/>
              <a:buChar char="§"/>
            </a:pPr>
            <a:r>
              <a:rPr lang="en-US" sz="2000" dirty="0" smtClean="0">
                <a:solidFill>
                  <a:prstClr val="black"/>
                </a:solidFill>
                <a:latin typeface="Arial" pitchFamily="34" charset="0"/>
                <a:cs typeface="Arial" pitchFamily="34" charset="0"/>
              </a:rPr>
              <a:t>School librarian combined story time and projects to teach students:</a:t>
            </a:r>
          </a:p>
          <a:p>
            <a:pPr marL="1257300" lvl="2" indent="-342900">
              <a:buClr>
                <a:srgbClr val="9BBB59">
                  <a:lumMod val="50000"/>
                </a:srgbClr>
              </a:buClr>
              <a:buFont typeface="Wingdings" pitchFamily="2" charset="2"/>
              <a:buChar char="§"/>
            </a:pPr>
            <a:r>
              <a:rPr lang="en-US" dirty="0" smtClean="0">
                <a:solidFill>
                  <a:prstClr val="black"/>
                </a:solidFill>
              </a:rPr>
              <a:t>The </a:t>
            </a:r>
            <a:r>
              <a:rPr lang="en-US" dirty="0">
                <a:solidFill>
                  <a:prstClr val="black"/>
                </a:solidFill>
              </a:rPr>
              <a:t>power of the sun (kindergarten), </a:t>
            </a:r>
            <a:endParaRPr lang="en-US" dirty="0" smtClean="0">
              <a:solidFill>
                <a:prstClr val="black"/>
              </a:solidFill>
            </a:endParaRPr>
          </a:p>
          <a:p>
            <a:pPr marL="1257300" lvl="2" indent="-342900">
              <a:buClr>
                <a:srgbClr val="9BBB59">
                  <a:lumMod val="50000"/>
                </a:srgbClr>
              </a:buClr>
              <a:buFont typeface="Wingdings" pitchFamily="2" charset="2"/>
              <a:buChar char="§"/>
            </a:pPr>
            <a:r>
              <a:rPr lang="en-US" dirty="0" smtClean="0">
                <a:solidFill>
                  <a:prstClr val="black"/>
                </a:solidFill>
              </a:rPr>
              <a:t>How </a:t>
            </a:r>
            <a:r>
              <a:rPr lang="en-US" dirty="0">
                <a:solidFill>
                  <a:prstClr val="black"/>
                </a:solidFill>
              </a:rPr>
              <a:t>to measure solar energy (first grade), </a:t>
            </a:r>
            <a:endParaRPr lang="en-US" dirty="0" smtClean="0">
              <a:solidFill>
                <a:prstClr val="black"/>
              </a:solidFill>
            </a:endParaRPr>
          </a:p>
          <a:p>
            <a:pPr marL="1257300" lvl="2" indent="-342900">
              <a:buClr>
                <a:srgbClr val="9BBB59">
                  <a:lumMod val="50000"/>
                </a:srgbClr>
              </a:buClr>
              <a:buFont typeface="Wingdings" pitchFamily="2" charset="2"/>
              <a:buChar char="§"/>
            </a:pPr>
            <a:r>
              <a:rPr lang="en-US" dirty="0" smtClean="0">
                <a:solidFill>
                  <a:prstClr val="black"/>
                </a:solidFill>
              </a:rPr>
              <a:t>Harnessing </a:t>
            </a:r>
            <a:r>
              <a:rPr lang="en-US" dirty="0">
                <a:solidFill>
                  <a:prstClr val="black"/>
                </a:solidFill>
              </a:rPr>
              <a:t>the power of the sun to generate electricity for the home (second grade) and to power cars (third grade). </a:t>
            </a:r>
            <a:endParaRPr lang="en-US" dirty="0" smtClean="0">
              <a:solidFill>
                <a:prstClr val="black"/>
              </a:solidFill>
            </a:endParaRPr>
          </a:p>
          <a:p>
            <a:pPr marL="800100" lvl="1" indent="-342900">
              <a:buClr>
                <a:srgbClr val="9BBB59">
                  <a:lumMod val="50000"/>
                </a:srgbClr>
              </a:buClr>
              <a:buFont typeface="Wingdings" pitchFamily="2" charset="2"/>
              <a:buChar char="§"/>
            </a:pPr>
            <a:r>
              <a:rPr lang="en-US" sz="2000" dirty="0" smtClean="0">
                <a:solidFill>
                  <a:prstClr val="black"/>
                </a:solidFill>
              </a:rPr>
              <a:t>Students demonstrated </a:t>
            </a:r>
            <a:r>
              <a:rPr lang="en-US" sz="2000" dirty="0">
                <a:solidFill>
                  <a:prstClr val="black"/>
                </a:solidFill>
              </a:rPr>
              <a:t>their projects at “Days in the Sun” family activity </a:t>
            </a:r>
            <a:r>
              <a:rPr lang="en-US" sz="2000" dirty="0" smtClean="0">
                <a:solidFill>
                  <a:prstClr val="black"/>
                </a:solidFill>
              </a:rPr>
              <a:t>programs in the </a:t>
            </a:r>
            <a:r>
              <a:rPr lang="en-US" sz="2000" dirty="0">
                <a:solidFill>
                  <a:prstClr val="black"/>
                </a:solidFill>
              </a:rPr>
              <a:t>school library </a:t>
            </a:r>
            <a:r>
              <a:rPr lang="en-US" sz="2000" dirty="0" smtClean="0">
                <a:solidFill>
                  <a:prstClr val="black"/>
                </a:solidFill>
              </a:rPr>
              <a:t>courtyard. </a:t>
            </a:r>
            <a:endParaRPr lang="en-US" sz="2000" dirty="0" smtClean="0">
              <a:solidFill>
                <a:prstClr val="black"/>
              </a:solidFill>
              <a:latin typeface="Arial" pitchFamily="34" charset="0"/>
              <a:cs typeface="Arial" pitchFamily="34" charset="0"/>
            </a:endParaRPr>
          </a:p>
        </p:txBody>
      </p:sp>
      <p:sp>
        <p:nvSpPr>
          <p:cNvPr id="4" name="TextBox 3"/>
          <p:cNvSpPr txBox="1"/>
          <p:nvPr/>
        </p:nvSpPr>
        <p:spPr>
          <a:xfrm>
            <a:off x="623307" y="1117599"/>
            <a:ext cx="7750629" cy="523220"/>
          </a:xfrm>
          <a:prstGeom prst="rect">
            <a:avLst/>
          </a:prstGeom>
          <a:noFill/>
        </p:spPr>
        <p:txBody>
          <a:bodyPr wrap="square" rtlCol="0">
            <a:spAutoFit/>
          </a:bodyPr>
          <a:lstStyle/>
          <a:p>
            <a:pPr algn="ctr"/>
            <a:r>
              <a:rPr lang="en-US" sz="2800" dirty="0" smtClean="0">
                <a:solidFill>
                  <a:srgbClr val="9BBB59">
                    <a:lumMod val="50000"/>
                  </a:srgbClr>
                </a:solidFill>
                <a:latin typeface="Arial Black" pitchFamily="34" charset="0"/>
              </a:rPr>
              <a:t>Case Study: Millburn Central School</a:t>
            </a:r>
            <a:endParaRPr lang="en-US" sz="2800" dirty="0">
              <a:solidFill>
                <a:srgbClr val="9BBB59">
                  <a:lumMod val="50000"/>
                </a:srgbClr>
              </a:solidFill>
              <a:latin typeface="Arial Black" pitchFamily="34" charset="0"/>
            </a:endParaRPr>
          </a:p>
        </p:txBody>
      </p:sp>
    </p:spTree>
    <p:extLst>
      <p:ext uri="{BB962C8B-B14F-4D97-AF65-F5344CB8AC3E}">
        <p14:creationId xmlns:p14="http://schemas.microsoft.com/office/powerpoint/2010/main" val="12392194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444" y="995680"/>
            <a:ext cx="8376356" cy="4886960"/>
          </a:xfrm>
          <a:ln>
            <a:solidFill>
              <a:schemeClr val="tx1"/>
            </a:solidFill>
          </a:ln>
        </p:spPr>
        <p:txBody>
          <a:bodyPr>
            <a:normAutofit/>
          </a:bodyPr>
          <a:lstStyle/>
          <a:p>
            <a:pPr marL="234950" indent="-234950" algn="l">
              <a:lnSpc>
                <a:spcPct val="80000"/>
              </a:lnSpc>
            </a:pPr>
            <a:endParaRPr lang="en-US" sz="2400" dirty="0" smtClean="0">
              <a:solidFill>
                <a:schemeClr val="tx1"/>
              </a:solidFill>
              <a:latin typeface="Arial" charset="0"/>
              <a:cs typeface="Arial" charset="0"/>
            </a:endParaRPr>
          </a:p>
          <a:p>
            <a:pPr marL="234950" indent="-234950" algn="l">
              <a:lnSpc>
                <a:spcPct val="80000"/>
              </a:lnSpc>
            </a:pPr>
            <a:endParaRPr lang="en-US" sz="2000" dirty="0" smtClean="0">
              <a:solidFill>
                <a:schemeClr val="tx1"/>
              </a:solidFill>
              <a:latin typeface="Arial" charset="0"/>
              <a:cs typeface="Arial" charset="0"/>
            </a:endParaRPr>
          </a:p>
        </p:txBody>
      </p:sp>
      <p:sp>
        <p:nvSpPr>
          <p:cNvPr id="9" name="TextBox 8"/>
          <p:cNvSpPr txBox="1"/>
          <p:nvPr/>
        </p:nvSpPr>
        <p:spPr>
          <a:xfrm>
            <a:off x="310444" y="247791"/>
            <a:ext cx="8376356" cy="584776"/>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smtClean="0">
                <a:solidFill>
                  <a:srgbClr val="17375E"/>
                </a:solidFill>
                <a:latin typeface="Arial" pitchFamily="34" charset="0"/>
                <a:cs typeface="Arial" pitchFamily="34" charset="0"/>
              </a:rPr>
              <a:t>Sustainability in School Libraries</a:t>
            </a:r>
            <a:endParaRPr lang="en-US" sz="3200" dirty="0">
              <a:solidFill>
                <a:srgbClr val="17375E"/>
              </a:solidFill>
              <a:latin typeface="Arial" pitchFamily="34" charset="0"/>
              <a:cs typeface="Arial" pitchFamily="34" charset="0"/>
            </a:endParaRPr>
          </a:p>
        </p:txBody>
      </p:sp>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
        <p:nvSpPr>
          <p:cNvPr id="4" name="TextBox 3"/>
          <p:cNvSpPr txBox="1"/>
          <p:nvPr/>
        </p:nvSpPr>
        <p:spPr>
          <a:xfrm>
            <a:off x="623307" y="1117599"/>
            <a:ext cx="7750629" cy="523220"/>
          </a:xfrm>
          <a:prstGeom prst="rect">
            <a:avLst/>
          </a:prstGeom>
          <a:noFill/>
        </p:spPr>
        <p:txBody>
          <a:bodyPr wrap="square" rtlCol="0">
            <a:spAutoFit/>
          </a:bodyPr>
          <a:lstStyle/>
          <a:p>
            <a:pPr algn="ctr"/>
            <a:r>
              <a:rPr lang="en-US" sz="2800" dirty="0" smtClean="0">
                <a:solidFill>
                  <a:srgbClr val="9BBB59">
                    <a:lumMod val="50000"/>
                  </a:srgbClr>
                </a:solidFill>
                <a:latin typeface="Arial Black" pitchFamily="34" charset="0"/>
              </a:rPr>
              <a:t>For More Information</a:t>
            </a:r>
            <a:endParaRPr lang="en-US" sz="2800" dirty="0">
              <a:solidFill>
                <a:srgbClr val="9BBB59">
                  <a:lumMod val="50000"/>
                </a:srgbClr>
              </a:solidFill>
              <a:latin typeface="Arial Black" pitchFamily="34" charset="0"/>
            </a:endParaRPr>
          </a:p>
        </p:txBody>
      </p:sp>
      <p:sp>
        <p:nvSpPr>
          <p:cNvPr id="5" name="TextBox 4"/>
          <p:cNvSpPr txBox="1"/>
          <p:nvPr/>
        </p:nvSpPr>
        <p:spPr>
          <a:xfrm>
            <a:off x="463650" y="1786667"/>
            <a:ext cx="8069943" cy="3970318"/>
          </a:xfrm>
          <a:prstGeom prst="rect">
            <a:avLst/>
          </a:prstGeom>
          <a:noFill/>
        </p:spPr>
        <p:txBody>
          <a:bodyPr wrap="square" rtlCol="0">
            <a:spAutoFit/>
          </a:bodyPr>
          <a:lstStyle/>
          <a:p>
            <a:pPr>
              <a:buClr>
                <a:srgbClr val="9BBB59">
                  <a:lumMod val="50000"/>
                </a:srgbClr>
              </a:buClr>
            </a:pPr>
            <a:r>
              <a:rPr lang="en-US" b="1" dirty="0" smtClean="0">
                <a:solidFill>
                  <a:prstClr val="black"/>
                </a:solidFill>
                <a:latin typeface="Arial" pitchFamily="34" charset="0"/>
                <a:cs typeface="Arial" pitchFamily="34" charset="0"/>
              </a:rPr>
              <a:t>Green Libraries </a:t>
            </a:r>
            <a:r>
              <a:rPr lang="en-US" b="1" dirty="0" err="1" smtClean="0">
                <a:solidFill>
                  <a:prstClr val="black"/>
                </a:solidFill>
                <a:latin typeface="Arial" pitchFamily="34" charset="0"/>
                <a:cs typeface="Arial" pitchFamily="34" charset="0"/>
              </a:rPr>
              <a:t>LibGuide</a:t>
            </a:r>
            <a:r>
              <a:rPr lang="en-US" dirty="0" smtClean="0">
                <a:solidFill>
                  <a:prstClr val="black"/>
                </a:solidFill>
              </a:rPr>
              <a:t/>
            </a:r>
            <a:br>
              <a:rPr lang="en-US" dirty="0" smtClean="0">
                <a:solidFill>
                  <a:prstClr val="black"/>
                </a:solidFill>
              </a:rPr>
            </a:br>
            <a:r>
              <a:rPr lang="en-US" dirty="0" smtClean="0">
                <a:solidFill>
                  <a:prstClr val="black"/>
                </a:solidFill>
                <a:hlinkClick r:id="rId3"/>
              </a:rPr>
              <a:t>http://uiuc.libguides.com/green-libraries</a:t>
            </a:r>
            <a:r>
              <a:rPr lang="en-US" dirty="0" smtClean="0">
                <a:solidFill>
                  <a:prstClr val="black"/>
                </a:solidFill>
              </a:rPr>
              <a:t/>
            </a:r>
            <a:br>
              <a:rPr lang="en-US" dirty="0" smtClean="0">
                <a:solidFill>
                  <a:prstClr val="black"/>
                </a:solidFill>
              </a:rPr>
            </a:br>
            <a:r>
              <a:rPr lang="en-US" dirty="0" smtClean="0">
                <a:solidFill>
                  <a:prstClr val="black"/>
                </a:solidFill>
              </a:rPr>
              <a:t>Includes information specific to school libraries.</a:t>
            </a:r>
          </a:p>
          <a:p>
            <a:pPr>
              <a:buClr>
                <a:srgbClr val="9BBB59">
                  <a:lumMod val="50000"/>
                </a:srgbClr>
              </a:buClr>
            </a:pPr>
            <a:endParaRPr lang="en-US" dirty="0">
              <a:solidFill>
                <a:prstClr val="black"/>
              </a:solidFill>
            </a:endParaRPr>
          </a:p>
          <a:p>
            <a:pPr>
              <a:buClr>
                <a:srgbClr val="9BBB59">
                  <a:lumMod val="50000"/>
                </a:srgbClr>
              </a:buClr>
            </a:pPr>
            <a:r>
              <a:rPr lang="en-US" b="1" dirty="0" smtClean="0">
                <a:solidFill>
                  <a:prstClr val="black"/>
                </a:solidFill>
              </a:rPr>
              <a:t>Environmental Education </a:t>
            </a:r>
            <a:r>
              <a:rPr lang="en-US" b="1" dirty="0" err="1" smtClean="0">
                <a:solidFill>
                  <a:prstClr val="black"/>
                </a:solidFill>
              </a:rPr>
              <a:t>LibGuide</a:t>
            </a:r>
            <a:endParaRPr lang="en-US" b="1" dirty="0" smtClean="0">
              <a:solidFill>
                <a:prstClr val="black"/>
              </a:solidFill>
            </a:endParaRPr>
          </a:p>
          <a:p>
            <a:pPr>
              <a:buClr>
                <a:srgbClr val="9BBB59">
                  <a:lumMod val="50000"/>
                </a:srgbClr>
              </a:buClr>
            </a:pPr>
            <a:r>
              <a:rPr lang="en-US" dirty="0">
                <a:solidFill>
                  <a:prstClr val="black"/>
                </a:solidFill>
                <a:hlinkClick r:id="rId4"/>
              </a:rPr>
              <a:t>http://</a:t>
            </a:r>
            <a:r>
              <a:rPr lang="en-US" dirty="0" smtClean="0">
                <a:solidFill>
                  <a:prstClr val="black"/>
                </a:solidFill>
                <a:hlinkClick r:id="rId4"/>
              </a:rPr>
              <a:t>uiuc.libguides.com/environmental-education</a:t>
            </a:r>
            <a:endParaRPr lang="en-US" dirty="0" smtClean="0">
              <a:solidFill>
                <a:prstClr val="black"/>
              </a:solidFill>
            </a:endParaRPr>
          </a:p>
          <a:p>
            <a:pPr>
              <a:buClr>
                <a:srgbClr val="9BBB59">
                  <a:lumMod val="50000"/>
                </a:srgbClr>
              </a:buClr>
            </a:pPr>
            <a:endParaRPr lang="en-US" dirty="0">
              <a:solidFill>
                <a:prstClr val="black"/>
              </a:solidFill>
            </a:endParaRPr>
          </a:p>
          <a:p>
            <a:pPr>
              <a:buClr>
                <a:srgbClr val="9BBB59">
                  <a:lumMod val="50000"/>
                </a:srgbClr>
              </a:buClr>
            </a:pPr>
            <a:r>
              <a:rPr lang="en-US" b="1" dirty="0" smtClean="0">
                <a:solidFill>
                  <a:prstClr val="black"/>
                </a:solidFill>
              </a:rPr>
              <a:t>Environmental Novels: An </a:t>
            </a:r>
            <a:r>
              <a:rPr lang="en-US" b="1" dirty="0">
                <a:solidFill>
                  <a:prstClr val="black"/>
                </a:solidFill>
              </a:rPr>
              <a:t>Annotated Bibliography</a:t>
            </a:r>
            <a:r>
              <a:rPr lang="en-US" dirty="0">
                <a:solidFill>
                  <a:prstClr val="black"/>
                </a:solidFill>
              </a:rPr>
              <a:t/>
            </a:r>
            <a:br>
              <a:rPr lang="en-US" dirty="0">
                <a:solidFill>
                  <a:prstClr val="black"/>
                </a:solidFill>
              </a:rPr>
            </a:br>
            <a:r>
              <a:rPr lang="en-US" dirty="0">
                <a:solidFill>
                  <a:prstClr val="black"/>
                </a:solidFill>
                <a:hlinkClick r:id="rId5"/>
              </a:rPr>
              <a:t>http://</a:t>
            </a:r>
            <a:r>
              <a:rPr lang="en-US" dirty="0" smtClean="0">
                <a:solidFill>
                  <a:prstClr val="black"/>
                </a:solidFill>
                <a:hlinkClick r:id="rId5"/>
              </a:rPr>
              <a:t>hdl.handle.net/2142/696</a:t>
            </a:r>
            <a:r>
              <a:rPr lang="en-US" dirty="0" smtClean="0">
                <a:solidFill>
                  <a:prstClr val="black"/>
                </a:solidFill>
              </a:rPr>
              <a:t/>
            </a:r>
            <a:br>
              <a:rPr lang="en-US" dirty="0" smtClean="0">
                <a:solidFill>
                  <a:prstClr val="black"/>
                </a:solidFill>
              </a:rPr>
            </a:br>
            <a:r>
              <a:rPr lang="en-US" dirty="0" smtClean="0">
                <a:solidFill>
                  <a:prstClr val="black"/>
                </a:solidFill>
              </a:rPr>
              <a:t>Lists novels for teens and adults with environmental themes</a:t>
            </a:r>
          </a:p>
          <a:p>
            <a:pPr>
              <a:buClr>
                <a:srgbClr val="9BBB59">
                  <a:lumMod val="50000"/>
                </a:srgbClr>
              </a:buClr>
            </a:pPr>
            <a:endParaRPr lang="en-US" dirty="0">
              <a:solidFill>
                <a:prstClr val="black"/>
              </a:solidFill>
            </a:endParaRPr>
          </a:p>
          <a:p>
            <a:pPr>
              <a:buClr>
                <a:srgbClr val="9BBB59">
                  <a:lumMod val="50000"/>
                </a:srgbClr>
              </a:buClr>
            </a:pPr>
            <a:r>
              <a:rPr lang="en-US" b="1" dirty="0" smtClean="0">
                <a:solidFill>
                  <a:prstClr val="black"/>
                </a:solidFill>
              </a:rPr>
              <a:t>Environmental News Bits</a:t>
            </a:r>
          </a:p>
          <a:p>
            <a:pPr>
              <a:buClr>
                <a:srgbClr val="9BBB59">
                  <a:lumMod val="50000"/>
                </a:srgbClr>
              </a:buClr>
            </a:pPr>
            <a:r>
              <a:rPr lang="en-US" dirty="0" smtClean="0">
                <a:solidFill>
                  <a:prstClr val="black"/>
                </a:solidFill>
                <a:hlinkClick r:id="rId6"/>
              </a:rPr>
              <a:t>http://envnewsbits.wordpress.com</a:t>
            </a:r>
            <a:endParaRPr lang="en-US" dirty="0" smtClean="0">
              <a:solidFill>
                <a:prstClr val="black"/>
              </a:solidFill>
            </a:endParaRPr>
          </a:p>
          <a:p>
            <a:pPr>
              <a:buClr>
                <a:srgbClr val="9BBB59">
                  <a:lumMod val="50000"/>
                </a:srgbClr>
              </a:buClr>
            </a:pPr>
            <a:r>
              <a:rPr lang="en-US" dirty="0" smtClean="0">
                <a:solidFill>
                  <a:prstClr val="black"/>
                </a:solidFill>
              </a:rPr>
              <a:t>Includes Education, Libraries, and Publications categories.</a:t>
            </a:r>
          </a:p>
        </p:txBody>
      </p:sp>
    </p:spTree>
    <p:extLst>
      <p:ext uri="{BB962C8B-B14F-4D97-AF65-F5344CB8AC3E}">
        <p14:creationId xmlns:p14="http://schemas.microsoft.com/office/powerpoint/2010/main" val="37300420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68040" y="995680"/>
            <a:ext cx="5318760" cy="4917440"/>
          </a:xfrm>
          <a:ln>
            <a:noFill/>
          </a:ln>
        </p:spPr>
        <p:txBody>
          <a:bodyPr>
            <a:normAutofit fontScale="92500"/>
          </a:bodyPr>
          <a:lstStyle/>
          <a:p>
            <a:pPr marL="234950" indent="-234950" algn="l">
              <a:lnSpc>
                <a:spcPct val="80000"/>
              </a:lnSpc>
            </a:pPr>
            <a:endParaRPr lang="en-US" sz="2400" dirty="0" smtClean="0">
              <a:solidFill>
                <a:schemeClr val="tx1"/>
              </a:solidFill>
              <a:latin typeface="Arial" charset="0"/>
              <a:cs typeface="Arial" charset="0"/>
            </a:endParaRPr>
          </a:p>
          <a:p>
            <a:pPr marL="234950" indent="-234950" algn="r">
              <a:lnSpc>
                <a:spcPct val="80000"/>
              </a:lnSpc>
            </a:pPr>
            <a:r>
              <a:rPr lang="en-US" sz="3600" b="1" dirty="0">
                <a:solidFill>
                  <a:schemeClr val="accent3">
                    <a:lumMod val="50000"/>
                  </a:schemeClr>
                </a:solidFill>
                <a:latin typeface="Arial" charset="0"/>
                <a:cs typeface="Arial" charset="0"/>
              </a:rPr>
              <a:t>Mandy </a:t>
            </a:r>
            <a:r>
              <a:rPr lang="en-US" sz="3600" b="1" dirty="0" err="1">
                <a:solidFill>
                  <a:schemeClr val="accent3">
                    <a:lumMod val="50000"/>
                  </a:schemeClr>
                </a:solidFill>
                <a:latin typeface="Arial" charset="0"/>
                <a:cs typeface="Arial" charset="0"/>
              </a:rPr>
              <a:t>Henk</a:t>
            </a:r>
            <a:endParaRPr lang="en-US" sz="3600" b="1" dirty="0">
              <a:solidFill>
                <a:schemeClr val="accent3">
                  <a:lumMod val="50000"/>
                </a:schemeClr>
              </a:solidFill>
              <a:latin typeface="Arial" charset="0"/>
              <a:cs typeface="Arial" charset="0"/>
            </a:endParaRPr>
          </a:p>
          <a:p>
            <a:pPr marL="234950" indent="-234950" algn="r">
              <a:lnSpc>
                <a:spcPct val="80000"/>
              </a:lnSpc>
            </a:pPr>
            <a:r>
              <a:rPr lang="en-US" sz="3600" dirty="0">
                <a:solidFill>
                  <a:schemeClr val="accent3">
                    <a:lumMod val="50000"/>
                  </a:schemeClr>
                </a:solidFill>
                <a:latin typeface="Arial" charset="0"/>
                <a:cs typeface="Arial" charset="0"/>
              </a:rPr>
              <a:t>Access Services Librarian</a:t>
            </a:r>
          </a:p>
          <a:p>
            <a:pPr marL="234950" indent="-234950" algn="r">
              <a:lnSpc>
                <a:spcPct val="80000"/>
              </a:lnSpc>
            </a:pPr>
            <a:r>
              <a:rPr lang="en-US" sz="3600" dirty="0">
                <a:solidFill>
                  <a:schemeClr val="accent3">
                    <a:lumMod val="50000"/>
                  </a:schemeClr>
                </a:solidFill>
                <a:latin typeface="Arial" charset="0"/>
                <a:cs typeface="Arial" charset="0"/>
              </a:rPr>
              <a:t>DePauw University</a:t>
            </a:r>
          </a:p>
          <a:p>
            <a:pPr marL="234950" indent="-234950" algn="r">
              <a:lnSpc>
                <a:spcPct val="80000"/>
              </a:lnSpc>
            </a:pPr>
            <a:r>
              <a:rPr lang="en-US" sz="3600" dirty="0" smtClean="0">
                <a:solidFill>
                  <a:schemeClr val="accent3">
                    <a:lumMod val="50000"/>
                  </a:schemeClr>
                </a:solidFill>
                <a:latin typeface="Arial" charset="0"/>
                <a:cs typeface="Arial" charset="0"/>
              </a:rPr>
              <a:t>&amp;</a:t>
            </a:r>
            <a:endParaRPr lang="en-US" sz="3600" dirty="0">
              <a:solidFill>
                <a:schemeClr val="accent3">
                  <a:lumMod val="50000"/>
                </a:schemeClr>
              </a:solidFill>
              <a:latin typeface="Arial" charset="0"/>
              <a:cs typeface="Arial" charset="0"/>
            </a:endParaRPr>
          </a:p>
          <a:p>
            <a:pPr marL="234950" indent="-234950" algn="r">
              <a:lnSpc>
                <a:spcPct val="80000"/>
              </a:lnSpc>
            </a:pPr>
            <a:r>
              <a:rPr lang="en-US" sz="3600" dirty="0">
                <a:solidFill>
                  <a:schemeClr val="accent3">
                    <a:lumMod val="50000"/>
                  </a:schemeClr>
                </a:solidFill>
                <a:latin typeface="Arial" charset="0"/>
                <a:cs typeface="Arial" charset="0"/>
              </a:rPr>
              <a:t>Guerrilla Librarian</a:t>
            </a:r>
          </a:p>
          <a:p>
            <a:pPr marL="234950" indent="-234950" algn="r">
              <a:lnSpc>
                <a:spcPct val="80000"/>
              </a:lnSpc>
            </a:pPr>
            <a:r>
              <a:rPr lang="en-US" sz="3600" dirty="0">
                <a:solidFill>
                  <a:schemeClr val="accent3">
                    <a:lumMod val="50000"/>
                  </a:schemeClr>
                </a:solidFill>
                <a:latin typeface="Arial" charset="0"/>
                <a:cs typeface="Arial" charset="0"/>
              </a:rPr>
              <a:t>People's Library</a:t>
            </a:r>
          </a:p>
          <a:p>
            <a:pPr marL="234950" indent="-234950" algn="r">
              <a:lnSpc>
                <a:spcPct val="80000"/>
              </a:lnSpc>
            </a:pPr>
            <a:r>
              <a:rPr lang="en-US" sz="3600" dirty="0">
                <a:solidFill>
                  <a:schemeClr val="accent3">
                    <a:lumMod val="50000"/>
                  </a:schemeClr>
                </a:solidFill>
                <a:latin typeface="Arial" charset="0"/>
                <a:cs typeface="Arial" charset="0"/>
              </a:rPr>
              <a:t>Occupy Wall Street</a:t>
            </a:r>
          </a:p>
          <a:p>
            <a:pPr marL="234950" indent="-234950" algn="r">
              <a:lnSpc>
                <a:spcPct val="80000"/>
              </a:lnSpc>
            </a:pPr>
            <a:endParaRPr lang="en-US" sz="3600" dirty="0" smtClean="0">
              <a:solidFill>
                <a:schemeClr val="accent3">
                  <a:lumMod val="50000"/>
                </a:schemeClr>
              </a:solidFill>
              <a:latin typeface="Arial" charset="0"/>
              <a:cs typeface="Arial" charset="0"/>
            </a:endParaRPr>
          </a:p>
          <a:p>
            <a:pPr marL="234950" indent="-234950" algn="r">
              <a:lnSpc>
                <a:spcPct val="80000"/>
              </a:lnSpc>
            </a:pPr>
            <a:r>
              <a:rPr lang="en-US" sz="3600" dirty="0" smtClean="0">
                <a:solidFill>
                  <a:schemeClr val="accent3">
                    <a:lumMod val="50000"/>
                  </a:schemeClr>
                </a:solidFill>
                <a:latin typeface="Arial" charset="0"/>
                <a:cs typeface="Arial" charset="0"/>
              </a:rPr>
              <a:t>amandahenk@depauw.edu</a:t>
            </a:r>
            <a:endParaRPr lang="en-US" sz="3600" dirty="0">
              <a:solidFill>
                <a:schemeClr val="accent3">
                  <a:lumMod val="50000"/>
                </a:schemeClr>
              </a:solidFill>
              <a:latin typeface="Arial" charset="0"/>
              <a:cs typeface="Arial" charset="0"/>
            </a:endParaRPr>
          </a:p>
          <a:p>
            <a:pPr marL="234950" indent="-234950" algn="l">
              <a:lnSpc>
                <a:spcPct val="80000"/>
              </a:lnSpc>
            </a:pPr>
            <a:endParaRPr lang="en-US" sz="3600" dirty="0">
              <a:solidFill>
                <a:schemeClr val="tx1"/>
              </a:solidFill>
              <a:latin typeface="Arial" charset="0"/>
              <a:cs typeface="Arial" charset="0"/>
            </a:endParaRPr>
          </a:p>
        </p:txBody>
      </p:sp>
      <p:sp>
        <p:nvSpPr>
          <p:cNvPr id="9" name="TextBox 8"/>
          <p:cNvSpPr txBox="1"/>
          <p:nvPr/>
        </p:nvSpPr>
        <p:spPr>
          <a:xfrm>
            <a:off x="310444" y="247791"/>
            <a:ext cx="8376356" cy="584776"/>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smtClean="0">
                <a:solidFill>
                  <a:srgbClr val="17375E"/>
                </a:solidFill>
                <a:latin typeface="Arial" pitchFamily="34" charset="0"/>
                <a:cs typeface="Arial" pitchFamily="34" charset="0"/>
              </a:rPr>
              <a:t>Working with Community</a:t>
            </a:r>
            <a:endParaRPr lang="en-US" sz="3200" dirty="0">
              <a:solidFill>
                <a:srgbClr val="17375E"/>
              </a:solidFill>
              <a:latin typeface="Arial" pitchFamily="34" charset="0"/>
              <a:cs typeface="Arial" pitchFamily="34" charset="0"/>
            </a:endParaRPr>
          </a:p>
        </p:txBody>
      </p:sp>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494" y="1851660"/>
            <a:ext cx="2857500" cy="285750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444" y="995680"/>
            <a:ext cx="8376356" cy="4886960"/>
          </a:xfrm>
          <a:ln>
            <a:solidFill>
              <a:schemeClr val="tx1"/>
            </a:solidFill>
          </a:ln>
        </p:spPr>
        <p:txBody>
          <a:bodyPr>
            <a:normAutofit/>
          </a:bodyPr>
          <a:lstStyle/>
          <a:p>
            <a:pPr marL="234950" indent="-234950" algn="l">
              <a:lnSpc>
                <a:spcPct val="80000"/>
              </a:lnSpc>
            </a:pPr>
            <a:endParaRPr lang="en-US" sz="2400" dirty="0" smtClean="0">
              <a:solidFill>
                <a:schemeClr val="tx1"/>
              </a:solidFill>
              <a:latin typeface="Arial" charset="0"/>
              <a:cs typeface="Arial" charset="0"/>
            </a:endParaRPr>
          </a:p>
          <a:p>
            <a:pPr marL="234950" indent="-234950" algn="l">
              <a:lnSpc>
                <a:spcPct val="80000"/>
              </a:lnSpc>
            </a:pPr>
            <a:endParaRPr lang="en-US" sz="2000" dirty="0" smtClean="0">
              <a:solidFill>
                <a:schemeClr val="tx1"/>
              </a:solidFill>
              <a:latin typeface="Arial" charset="0"/>
              <a:cs typeface="Arial" charset="0"/>
            </a:endParaRPr>
          </a:p>
        </p:txBody>
      </p:sp>
      <p:sp>
        <p:nvSpPr>
          <p:cNvPr id="9" name="TextBox 8"/>
          <p:cNvSpPr txBox="1"/>
          <p:nvPr/>
        </p:nvSpPr>
        <p:spPr>
          <a:xfrm>
            <a:off x="310444" y="247791"/>
            <a:ext cx="8376356" cy="584776"/>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smtClean="0">
                <a:solidFill>
                  <a:srgbClr val="17375E"/>
                </a:solidFill>
                <a:latin typeface="Arial" pitchFamily="34" charset="0"/>
                <a:cs typeface="Arial" pitchFamily="34" charset="0"/>
              </a:rPr>
              <a:t>Sustainability</a:t>
            </a:r>
            <a:endParaRPr lang="en-US" sz="3200" dirty="0">
              <a:solidFill>
                <a:srgbClr val="17375E"/>
              </a:solidFill>
              <a:latin typeface="Arial" pitchFamily="34" charset="0"/>
              <a:cs typeface="Arial" pitchFamily="34" charset="0"/>
            </a:endParaRPr>
          </a:p>
        </p:txBody>
      </p:sp>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
        <p:nvSpPr>
          <p:cNvPr id="5" name="Content Placeholder 4"/>
          <p:cNvSpPr txBox="1">
            <a:spLocks/>
          </p:cNvSpPr>
          <p:nvPr/>
        </p:nvSpPr>
        <p:spPr bwMode="auto">
          <a:xfrm>
            <a:off x="301752" y="1087120"/>
            <a:ext cx="8385048" cy="47955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55000" lnSpcReduction="20000"/>
          </a:bodyPr>
          <a:lstStyle>
            <a:lvl1pPr marL="0" indent="0" algn="ctr" rtl="0" fontAlgn="base">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b="1" dirty="0" smtClean="0">
                <a:solidFill>
                  <a:schemeClr val="accent3">
                    <a:lumMod val="50000"/>
                  </a:schemeClr>
                </a:solidFill>
              </a:rPr>
              <a:t>This movement is relentless and unafraid. </a:t>
            </a:r>
            <a:r>
              <a:rPr lang="en-US" dirty="0" smtClean="0">
                <a:solidFill>
                  <a:schemeClr val="accent3">
                    <a:lumMod val="50000"/>
                  </a:schemeClr>
                </a:solidFill>
              </a:rPr>
              <a:t>It cannot be mollified, pacified, or suppressed. There can be no Berlin Wall moment, no treaty-signing, no morning to awaken when the superpowers agree to stand down. The movement will continue to take myriad forms. It will not rest. There will be no Marx, Alexander, or Kennedy. No book can explain it, no person can represent it, no words can encompass it, because the movement is the breathing, sentient testament of the living world.</a:t>
            </a:r>
          </a:p>
          <a:p>
            <a:endParaRPr lang="en-US" dirty="0" smtClean="0">
              <a:solidFill>
                <a:schemeClr val="accent3">
                  <a:lumMod val="50000"/>
                </a:schemeClr>
              </a:solidFill>
            </a:endParaRPr>
          </a:p>
          <a:p>
            <a:r>
              <a:rPr lang="en-US" dirty="0" smtClean="0">
                <a:solidFill>
                  <a:schemeClr val="accent3">
                    <a:lumMod val="50000"/>
                  </a:schemeClr>
                </a:solidFill>
              </a:rPr>
              <a:t>And I believe it will prevail. I don’t mean defeat, conquer, or cause harm to someone else. And I don’t tender the claim in an oracular sense. I mean the thinking that informs the movement’s goal—to create a just society conducive to life on Earth—will reign. </a:t>
            </a:r>
            <a:r>
              <a:rPr lang="en-US" b="1" dirty="0" smtClean="0">
                <a:solidFill>
                  <a:schemeClr val="accent3">
                    <a:lumMod val="50000"/>
                  </a:schemeClr>
                </a:solidFill>
              </a:rPr>
              <a:t>It will soon suffuse and permeate most institutions. </a:t>
            </a:r>
            <a:r>
              <a:rPr lang="en-US" dirty="0" smtClean="0">
                <a:solidFill>
                  <a:schemeClr val="accent3">
                    <a:lumMod val="50000"/>
                  </a:schemeClr>
                </a:solidFill>
              </a:rPr>
              <a:t>But before then, it will change a sufficient number of people so as to begin the reversal of centuries of frenzied self-destruction.</a:t>
            </a:r>
          </a:p>
          <a:p>
            <a:endParaRPr lang="en-US" dirty="0" smtClean="0">
              <a:solidFill>
                <a:schemeClr val="accent3">
                  <a:lumMod val="50000"/>
                </a:schemeClr>
              </a:solidFill>
            </a:endParaRPr>
          </a:p>
          <a:p>
            <a:r>
              <a:rPr lang="en-US" dirty="0" smtClean="0">
                <a:solidFill>
                  <a:schemeClr val="accent3">
                    <a:lumMod val="50000"/>
                  </a:schemeClr>
                </a:solidFill>
              </a:rPr>
              <a:t>Inspiration is not garnered from litanies of what is flawed; it resides in humanity’s willingness to restore, redress, reform, recover, reimagine, and reconsider. Healing the wounds of the Earth and its people does not require saintliness or a political party. </a:t>
            </a:r>
            <a:r>
              <a:rPr lang="en-US" b="1" dirty="0" smtClean="0">
                <a:solidFill>
                  <a:schemeClr val="accent3">
                    <a:lumMod val="50000"/>
                  </a:schemeClr>
                </a:solidFill>
              </a:rPr>
              <a:t>It is not a liberal or conservative activity. </a:t>
            </a:r>
            <a:r>
              <a:rPr lang="en-US" dirty="0" smtClean="0">
                <a:solidFill>
                  <a:schemeClr val="accent3">
                    <a:lumMod val="50000"/>
                  </a:schemeClr>
                </a:solidFill>
              </a:rPr>
              <a:t>It is a sacred act. </a:t>
            </a:r>
          </a:p>
          <a:p>
            <a:pPr algn="r"/>
            <a:r>
              <a:rPr lang="en-US" dirty="0" smtClean="0">
                <a:solidFill>
                  <a:schemeClr val="accent3">
                    <a:lumMod val="50000"/>
                  </a:schemeClr>
                </a:solidFill>
              </a:rPr>
              <a:t>--Paul </a:t>
            </a:r>
            <a:r>
              <a:rPr lang="en-US" dirty="0" err="1" smtClean="0">
                <a:solidFill>
                  <a:schemeClr val="accent3">
                    <a:lumMod val="50000"/>
                  </a:schemeClr>
                </a:solidFill>
              </a:rPr>
              <a:t>Hawken</a:t>
            </a:r>
            <a:endParaRPr lang="en-US" dirty="0" smtClean="0">
              <a:solidFill>
                <a:schemeClr val="accent3">
                  <a:lumMod val="50000"/>
                </a:schemeClr>
              </a:solidFill>
            </a:endParaRPr>
          </a:p>
        </p:txBody>
      </p:sp>
    </p:spTree>
    <p:extLst>
      <p:ext uri="{BB962C8B-B14F-4D97-AF65-F5344CB8AC3E}">
        <p14:creationId xmlns:p14="http://schemas.microsoft.com/office/powerpoint/2010/main" val="35684327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0444" y="247791"/>
            <a:ext cx="8376356" cy="584776"/>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smtClean="0">
                <a:solidFill>
                  <a:srgbClr val="17375E"/>
                </a:solidFill>
                <a:latin typeface="Arial" pitchFamily="34" charset="0"/>
                <a:cs typeface="Arial" pitchFamily="34" charset="0"/>
              </a:rPr>
              <a:t>Two Paths</a:t>
            </a:r>
            <a:endParaRPr lang="en-US" sz="3200" dirty="0">
              <a:solidFill>
                <a:srgbClr val="17375E"/>
              </a:solidFill>
              <a:latin typeface="Arial" pitchFamily="34" charset="0"/>
              <a:cs typeface="Arial" pitchFamily="34" charset="0"/>
            </a:endParaRPr>
          </a:p>
        </p:txBody>
      </p:sp>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pic>
        <p:nvPicPr>
          <p:cNvPr id="10" name="Content Placeholder 9" descr="librariansworking.jpg"/>
          <p:cNvPicPr>
            <a:picLocks noGrp="1" noChangeAspect="1"/>
          </p:cNvPicPr>
          <p:nvPr>
            <p:ph sz="half" idx="2"/>
          </p:nvPr>
        </p:nvPicPr>
        <p:blipFill>
          <a:blip r:embed="rId3" cstate="print"/>
          <a:stretch>
            <a:fillRect/>
          </a:stretch>
        </p:blipFill>
        <p:spPr>
          <a:xfrm>
            <a:off x="458434" y="1943261"/>
            <a:ext cx="4040188" cy="3017515"/>
          </a:xfrm>
        </p:spPr>
      </p:pic>
      <p:pic>
        <p:nvPicPr>
          <p:cNvPr id="12" name="Content Placeholder 8" descr="IMG_0419.JPG"/>
          <p:cNvPicPr>
            <a:picLocks noGrp="1" noChangeAspect="1"/>
          </p:cNvPicPr>
          <p:nvPr>
            <p:ph sz="quarter" idx="4"/>
          </p:nvPr>
        </p:nvPicPr>
        <p:blipFill>
          <a:blip r:embed="rId4" cstate="print"/>
          <a:stretch>
            <a:fillRect/>
          </a:stretch>
        </p:blipFill>
        <p:spPr>
          <a:xfrm>
            <a:off x="4645025" y="1961464"/>
            <a:ext cx="4041775" cy="2978836"/>
          </a:xfrm>
        </p:spPr>
      </p:pic>
    </p:spTree>
    <p:extLst>
      <p:ext uri="{BB962C8B-B14F-4D97-AF65-F5344CB8AC3E}">
        <p14:creationId xmlns:p14="http://schemas.microsoft.com/office/powerpoint/2010/main" val="348268530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0444" y="247791"/>
            <a:ext cx="8376356" cy="584776"/>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a:solidFill>
                  <a:srgbClr val="17375E"/>
                </a:solidFill>
                <a:latin typeface="Arial" pitchFamily="34" charset="0"/>
                <a:cs typeface="Arial" pitchFamily="34" charset="0"/>
              </a:rPr>
              <a:t>The Practical Work of Sustainability</a:t>
            </a:r>
          </a:p>
        </p:txBody>
      </p:sp>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
        <p:nvSpPr>
          <p:cNvPr id="10" name="Content Placeholder 5"/>
          <p:cNvSpPr txBox="1">
            <a:spLocks/>
          </p:cNvSpPr>
          <p:nvPr/>
        </p:nvSpPr>
        <p:spPr bwMode="auto">
          <a:xfrm>
            <a:off x="310444" y="1054100"/>
            <a:ext cx="8503920" cy="526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dirty="0" smtClean="0">
                <a:solidFill>
                  <a:schemeClr val="accent3">
                    <a:lumMod val="50000"/>
                  </a:schemeClr>
                </a:solidFill>
              </a:rPr>
              <a:t>Transitioning to sustainability requires a reexamination of the systems that surround us.  </a:t>
            </a:r>
            <a:br>
              <a:rPr lang="en-US" sz="2500" dirty="0" smtClean="0">
                <a:solidFill>
                  <a:schemeClr val="accent3">
                    <a:lumMod val="50000"/>
                  </a:schemeClr>
                </a:solidFill>
              </a:rPr>
            </a:br>
            <a:endParaRPr lang="en-US" sz="2500" dirty="0" smtClean="0">
              <a:solidFill>
                <a:schemeClr val="accent3">
                  <a:lumMod val="50000"/>
                </a:schemeClr>
              </a:solidFill>
            </a:endParaRPr>
          </a:p>
          <a:p>
            <a:r>
              <a:rPr lang="en-US" sz="2500" dirty="0" smtClean="0">
                <a:solidFill>
                  <a:schemeClr val="accent3">
                    <a:lumMod val="50000"/>
                  </a:schemeClr>
                </a:solidFill>
              </a:rPr>
              <a:t>All systems have elements, interrelationships, and a purpose.  </a:t>
            </a:r>
            <a:br>
              <a:rPr lang="en-US" sz="2500" dirty="0" smtClean="0">
                <a:solidFill>
                  <a:schemeClr val="accent3">
                    <a:lumMod val="50000"/>
                  </a:schemeClr>
                </a:solidFill>
              </a:rPr>
            </a:br>
            <a:endParaRPr lang="en-US" sz="2500" dirty="0" smtClean="0">
              <a:solidFill>
                <a:schemeClr val="accent3">
                  <a:lumMod val="50000"/>
                </a:schemeClr>
              </a:solidFill>
            </a:endParaRPr>
          </a:p>
          <a:p>
            <a:r>
              <a:rPr lang="en-US" sz="2500" dirty="0" smtClean="0">
                <a:solidFill>
                  <a:schemeClr val="accent3">
                    <a:lumMod val="50000"/>
                  </a:schemeClr>
                </a:solidFill>
              </a:rPr>
              <a:t>By examining  the system as a whole, we can find leverage  points to use that will help us to identify the changes that are both within our power and likely to have the most impact.</a:t>
            </a:r>
          </a:p>
          <a:p>
            <a:r>
              <a:rPr lang="en-US" sz="2500" dirty="0" smtClean="0">
                <a:solidFill>
                  <a:schemeClr val="accent3">
                    <a:lumMod val="50000"/>
                  </a:schemeClr>
                </a:solidFill>
              </a:rPr>
              <a:t/>
            </a:r>
            <a:br>
              <a:rPr lang="en-US" sz="2500" dirty="0" smtClean="0">
                <a:solidFill>
                  <a:schemeClr val="accent3">
                    <a:lumMod val="50000"/>
                  </a:schemeClr>
                </a:solidFill>
              </a:rPr>
            </a:br>
            <a:r>
              <a:rPr lang="en-US" sz="2500" dirty="0" smtClean="0">
                <a:solidFill>
                  <a:schemeClr val="accent3">
                    <a:lumMod val="50000"/>
                  </a:schemeClr>
                </a:solidFill>
              </a:rPr>
              <a:t>Systems thinking also gives us a structure to use to look at where the system is failing and offers suggestions for how to bring the system into a more sustainable state.</a:t>
            </a:r>
          </a:p>
        </p:txBody>
      </p:sp>
    </p:spTree>
    <p:extLst>
      <p:ext uri="{BB962C8B-B14F-4D97-AF65-F5344CB8AC3E}">
        <p14:creationId xmlns:p14="http://schemas.microsoft.com/office/powerpoint/2010/main" val="4190865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pic>
        <p:nvPicPr>
          <p:cNvPr id="7" name="Picture 6" descr="bigsystem.png"/>
          <p:cNvPicPr>
            <a:picLocks noChangeAspect="1"/>
          </p:cNvPicPr>
          <p:nvPr/>
        </p:nvPicPr>
        <p:blipFill>
          <a:blip r:embed="rId3" cstate="print"/>
          <a:srcRect t="12222" b="11111"/>
          <a:stretch>
            <a:fillRect/>
          </a:stretch>
        </p:blipFill>
        <p:spPr>
          <a:xfrm>
            <a:off x="0" y="0"/>
            <a:ext cx="9144000" cy="6857999"/>
          </a:xfrm>
          <a:prstGeom prst="rect">
            <a:avLst/>
          </a:prstGeom>
        </p:spPr>
      </p:pic>
    </p:spTree>
    <p:extLst>
      <p:ext uri="{BB962C8B-B14F-4D97-AF65-F5344CB8AC3E}">
        <p14:creationId xmlns:p14="http://schemas.microsoft.com/office/powerpoint/2010/main" val="31871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71154" y="1168400"/>
            <a:ext cx="8215645" cy="4424532"/>
          </a:xfrm>
          <a:ln>
            <a:solidFill>
              <a:schemeClr val="tx1"/>
            </a:solidFill>
          </a:ln>
        </p:spPr>
        <p:txBody>
          <a:bodyPr>
            <a:normAutofit/>
          </a:bodyPr>
          <a:lstStyle/>
          <a:p>
            <a:pPr marL="234950" indent="-234950" algn="l">
              <a:lnSpc>
                <a:spcPct val="80000"/>
              </a:lnSpc>
            </a:pPr>
            <a:endParaRPr lang="en-US" sz="2400" dirty="0" smtClean="0">
              <a:solidFill>
                <a:schemeClr val="tx1"/>
              </a:solidFill>
              <a:latin typeface="Arial" charset="0"/>
              <a:cs typeface="Arial" charset="0"/>
            </a:endParaRPr>
          </a:p>
          <a:p>
            <a:pPr marL="234950" indent="-234950" algn="l">
              <a:lnSpc>
                <a:spcPct val="80000"/>
              </a:lnSpc>
            </a:pPr>
            <a:endParaRPr lang="en-US" sz="2000" dirty="0" smtClean="0">
              <a:solidFill>
                <a:schemeClr val="tx1"/>
              </a:solidFill>
              <a:latin typeface="Arial" charset="0"/>
              <a:cs typeface="Arial" charset="0"/>
            </a:endParaRPr>
          </a:p>
        </p:txBody>
      </p:sp>
      <p:sp>
        <p:nvSpPr>
          <p:cNvPr id="2" name="TextBox 1"/>
          <p:cNvSpPr txBox="1"/>
          <p:nvPr/>
        </p:nvSpPr>
        <p:spPr>
          <a:xfrm>
            <a:off x="517435" y="1158944"/>
            <a:ext cx="8125758" cy="4093428"/>
          </a:xfrm>
          <a:prstGeom prst="rect">
            <a:avLst/>
          </a:prstGeom>
          <a:noFill/>
        </p:spPr>
        <p:txBody>
          <a:bodyPr wrap="square" rtlCol="0">
            <a:spAutoFit/>
          </a:bodyPr>
          <a:lstStyle/>
          <a:p>
            <a:pPr marL="457200" indent="-457200"/>
            <a:endParaRPr lang="en-US" sz="3200" dirty="0" smtClean="0"/>
          </a:p>
          <a:p>
            <a:pPr marL="457200" indent="-457200"/>
            <a:r>
              <a:rPr lang="en-US" sz="3200" dirty="0" smtClean="0"/>
              <a:t>Objectives for series:</a:t>
            </a:r>
          </a:p>
          <a:p>
            <a:pPr marL="1200150" lvl="2" indent="-285750">
              <a:buFont typeface="Arial" pitchFamily="34" charset="0"/>
              <a:buChar char="•"/>
            </a:pPr>
            <a:r>
              <a:rPr lang="en-US" sz="3200" dirty="0" smtClean="0"/>
              <a:t>Collaborate</a:t>
            </a:r>
          </a:p>
          <a:p>
            <a:pPr marL="1200150" lvl="2" indent="-285750">
              <a:buFont typeface="Arial" pitchFamily="34" charset="0"/>
              <a:buChar char="•"/>
            </a:pPr>
            <a:r>
              <a:rPr lang="en-US" sz="3200" dirty="0" smtClean="0"/>
              <a:t>Share ideas &amp; information</a:t>
            </a:r>
          </a:p>
          <a:p>
            <a:pPr marL="1200150" lvl="2" indent="-285750">
              <a:buFont typeface="Arial" pitchFamily="34" charset="0"/>
              <a:buChar char="•"/>
            </a:pPr>
            <a:r>
              <a:rPr lang="en-US" sz="3200" dirty="0" smtClean="0"/>
              <a:t>Build networks</a:t>
            </a:r>
          </a:p>
          <a:p>
            <a:pPr marL="1200150" lvl="2" indent="-285750">
              <a:buFont typeface="Arial" pitchFamily="34" charset="0"/>
              <a:buChar char="•"/>
            </a:pPr>
            <a:r>
              <a:rPr lang="en-US" sz="3200" dirty="0" smtClean="0"/>
              <a:t>Educate</a:t>
            </a:r>
          </a:p>
          <a:p>
            <a:pPr marL="1200150" lvl="2" indent="-285750">
              <a:buFont typeface="Arial" pitchFamily="34" charset="0"/>
              <a:buChar char="•"/>
            </a:pPr>
            <a:r>
              <a:rPr lang="en-US" sz="3200" dirty="0" smtClean="0"/>
              <a:t>Take action</a:t>
            </a:r>
          </a:p>
          <a:p>
            <a:pPr marL="285750" indent="-285750">
              <a:buFont typeface="Arial" pitchFamily="34" charset="0"/>
              <a:buChar char="•"/>
            </a:pPr>
            <a:endParaRPr lang="en-US" dirty="0" smtClean="0"/>
          </a:p>
          <a:p>
            <a:pPr marL="285750" indent="-285750">
              <a:buFont typeface="Arial" pitchFamily="34" charset="0"/>
              <a:buChar char="•"/>
            </a:pPr>
            <a:endParaRPr lang="en-US" dirty="0"/>
          </a:p>
        </p:txBody>
      </p:sp>
      <p:sp>
        <p:nvSpPr>
          <p:cNvPr id="8" name="TextBox 7"/>
          <p:cNvSpPr txBox="1"/>
          <p:nvPr/>
        </p:nvSpPr>
        <p:spPr>
          <a:xfrm>
            <a:off x="423333" y="259976"/>
            <a:ext cx="8297334" cy="58420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smtClean="0">
                <a:latin typeface="Arial" pitchFamily="34" charset="0"/>
                <a:cs typeface="Arial" pitchFamily="34" charset="0"/>
              </a:rPr>
              <a:t>Background on Webinar Series</a:t>
            </a:r>
            <a:endParaRPr lang="en-US" sz="3200" dirty="0">
              <a:latin typeface="Arial" pitchFamily="34" charset="0"/>
              <a:cs typeface="Arial" pitchFamily="34" charset="0"/>
            </a:endParaRPr>
          </a:p>
        </p:txBody>
      </p:sp>
      <p:sp>
        <p:nvSpPr>
          <p:cNvPr id="6" name="TextBox 5"/>
          <p:cNvSpPr txBox="1"/>
          <p:nvPr/>
        </p:nvSpPr>
        <p:spPr>
          <a:xfrm>
            <a:off x="39238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7866" y="93784"/>
            <a:ext cx="8376356" cy="954107"/>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2800" dirty="0">
                <a:solidFill>
                  <a:srgbClr val="17375E"/>
                </a:solidFill>
                <a:latin typeface="Arial" pitchFamily="34" charset="0"/>
                <a:cs typeface="Arial" pitchFamily="34" charset="0"/>
              </a:rPr>
              <a:t>Materials and Services: Leverage Points for Sustainability</a:t>
            </a:r>
          </a:p>
        </p:txBody>
      </p:sp>
      <p:sp>
        <p:nvSpPr>
          <p:cNvPr id="6" name="TextBox 5"/>
          <p:cNvSpPr txBox="1"/>
          <p:nvPr/>
        </p:nvSpPr>
        <p:spPr>
          <a:xfrm>
            <a:off x="287866" y="62196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
        <p:nvSpPr>
          <p:cNvPr id="10" name="Content Placeholder 5"/>
          <p:cNvSpPr txBox="1">
            <a:spLocks/>
          </p:cNvSpPr>
          <p:nvPr/>
        </p:nvSpPr>
        <p:spPr bwMode="auto">
          <a:xfrm>
            <a:off x="310444" y="1054100"/>
            <a:ext cx="8503920" cy="52621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77500" lnSpcReduction="2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500" b="1" dirty="0">
                <a:solidFill>
                  <a:schemeClr val="accent3">
                    <a:lumMod val="50000"/>
                  </a:schemeClr>
                </a:solidFill>
              </a:rPr>
              <a:t>Numbers:</a:t>
            </a:r>
            <a:r>
              <a:rPr lang="en-US" sz="2500" dirty="0">
                <a:solidFill>
                  <a:schemeClr val="accent3">
                    <a:lumMod val="50000"/>
                  </a:schemeClr>
                </a:solidFill>
              </a:rPr>
              <a:t> Move more of your budget into building a strong sustainability collection.  </a:t>
            </a:r>
          </a:p>
          <a:p>
            <a:r>
              <a:rPr lang="en-US" sz="2500" b="1" dirty="0">
                <a:solidFill>
                  <a:schemeClr val="accent3">
                    <a:lumMod val="50000"/>
                  </a:schemeClr>
                </a:solidFill>
              </a:rPr>
              <a:t>Balancing Feedback Loops:</a:t>
            </a:r>
            <a:r>
              <a:rPr lang="en-US" sz="2500" dirty="0">
                <a:solidFill>
                  <a:schemeClr val="accent3">
                    <a:lumMod val="50000"/>
                  </a:schemeClr>
                </a:solidFill>
              </a:rPr>
              <a:t> Look closely at how you get information about your community’s information needs and how quickly that information comes to you.  Create community boards for underrepresented members of your community to improve that flow and create internal structures to act on it.</a:t>
            </a:r>
          </a:p>
          <a:p>
            <a:r>
              <a:rPr lang="en-US" sz="2500" b="1" dirty="0">
                <a:solidFill>
                  <a:schemeClr val="accent3">
                    <a:lumMod val="50000"/>
                  </a:schemeClr>
                </a:solidFill>
              </a:rPr>
              <a:t>Information Flows: </a:t>
            </a:r>
            <a:r>
              <a:rPr lang="en-US" sz="2500" dirty="0">
                <a:solidFill>
                  <a:schemeClr val="accent3">
                    <a:lumMod val="50000"/>
                  </a:schemeClr>
                </a:solidFill>
              </a:rPr>
              <a:t>Create avenues for sustainability information about your local community.  Do this through regular meetings, reading groups (for staff and patrons), newsletters, whatever you have available to you.</a:t>
            </a:r>
          </a:p>
          <a:p>
            <a:r>
              <a:rPr lang="en-US" sz="2500" b="1" dirty="0">
                <a:solidFill>
                  <a:schemeClr val="accent3">
                    <a:lumMod val="50000"/>
                  </a:schemeClr>
                </a:solidFill>
              </a:rPr>
              <a:t>Rules: </a:t>
            </a:r>
            <a:r>
              <a:rPr lang="en-US" sz="2500" dirty="0">
                <a:solidFill>
                  <a:schemeClr val="accent3">
                    <a:lumMod val="50000"/>
                  </a:schemeClr>
                </a:solidFill>
              </a:rPr>
              <a:t> Change your circulation policies if they are having a disproportionate influence on poor people in your community.</a:t>
            </a:r>
          </a:p>
          <a:p>
            <a:r>
              <a:rPr lang="en-US" sz="2500" b="1" dirty="0">
                <a:solidFill>
                  <a:schemeClr val="accent3">
                    <a:lumMod val="50000"/>
                  </a:schemeClr>
                </a:solidFill>
              </a:rPr>
              <a:t>Self-Organization:</a:t>
            </a:r>
            <a:r>
              <a:rPr lang="en-US" sz="2500" dirty="0">
                <a:solidFill>
                  <a:schemeClr val="accent3">
                    <a:lumMod val="50000"/>
                  </a:schemeClr>
                </a:solidFill>
              </a:rPr>
              <a:t> Get a seat at the local sustainability table for your library.  Join the local transition town group, get a booth at the farmer’s market, make sure the library sis represented on the local sustainability commission or office of sustainability.  Offer programming for these groups.  </a:t>
            </a:r>
          </a:p>
          <a:p>
            <a:r>
              <a:rPr lang="en-US" sz="2500" b="1" dirty="0">
                <a:solidFill>
                  <a:schemeClr val="accent3">
                    <a:lumMod val="50000"/>
                  </a:schemeClr>
                </a:solidFill>
              </a:rPr>
              <a:t>Goals: </a:t>
            </a:r>
            <a:r>
              <a:rPr lang="en-US" sz="2500" dirty="0">
                <a:solidFill>
                  <a:schemeClr val="accent3">
                    <a:lumMod val="50000"/>
                  </a:schemeClr>
                </a:solidFill>
              </a:rPr>
              <a:t>For those with detailed collection development polices, what does that policy say about sustainability collections?  What about programming polices?  Make changes where needed and possible.</a:t>
            </a:r>
          </a:p>
          <a:p>
            <a:r>
              <a:rPr lang="en-US" sz="2500" b="1" dirty="0">
                <a:solidFill>
                  <a:schemeClr val="accent3">
                    <a:lumMod val="50000"/>
                  </a:schemeClr>
                </a:solidFill>
              </a:rPr>
              <a:t>Paradigms: </a:t>
            </a:r>
            <a:r>
              <a:rPr lang="en-US" sz="2500" dirty="0">
                <a:solidFill>
                  <a:schemeClr val="accent3">
                    <a:lumMod val="50000"/>
                  </a:schemeClr>
                </a:solidFill>
              </a:rPr>
              <a:t>What if we stop thinking of our selves as serving our community and started thinking about ourselves as part of the community?</a:t>
            </a:r>
          </a:p>
        </p:txBody>
      </p:sp>
    </p:spTree>
    <p:extLst>
      <p:ext uri="{BB962C8B-B14F-4D97-AF65-F5344CB8AC3E}">
        <p14:creationId xmlns:p14="http://schemas.microsoft.com/office/powerpoint/2010/main" val="34946379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0444" y="247791"/>
            <a:ext cx="8376356" cy="584776"/>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a:solidFill>
                  <a:srgbClr val="17375E"/>
                </a:solidFill>
                <a:latin typeface="Arial" pitchFamily="34" charset="0"/>
                <a:cs typeface="Arial" pitchFamily="34" charset="0"/>
              </a:rPr>
              <a:t>Confronting Power</a:t>
            </a:r>
          </a:p>
        </p:txBody>
      </p:sp>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
        <p:nvSpPr>
          <p:cNvPr id="10" name="Content Placeholder 5"/>
          <p:cNvSpPr txBox="1">
            <a:spLocks/>
          </p:cNvSpPr>
          <p:nvPr/>
        </p:nvSpPr>
        <p:spPr bwMode="auto">
          <a:xfrm>
            <a:off x="310444" y="1206500"/>
            <a:ext cx="8503920" cy="5109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85000" lnSpcReduction="20000"/>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00" dirty="0">
                <a:solidFill>
                  <a:schemeClr val="accent3">
                    <a:lumMod val="50000"/>
                  </a:schemeClr>
                </a:solidFill>
              </a:rPr>
              <a:t>The whole history of the progress of human liberty shows that all concessions yet made to her august claims have been born of earnest struggle. The conflict has been exciting, agitating, all-absorbing, and for the time being, putting all other tumults to silence. It must do this or it does nothing. If there is no struggle there is no progress. Those who profess to favor freedom and yet deprecate agitation are men who want crops without plowing up the ground; they want rain without thunder and lightning. They want the ocean without the awful roar of its many waters.</a:t>
            </a:r>
            <a:br>
              <a:rPr lang="en-US" sz="2500" dirty="0">
                <a:solidFill>
                  <a:schemeClr val="accent3">
                    <a:lumMod val="50000"/>
                  </a:schemeClr>
                </a:solidFill>
              </a:rPr>
            </a:br>
            <a:r>
              <a:rPr lang="en-US" sz="2500" dirty="0">
                <a:solidFill>
                  <a:schemeClr val="accent3">
                    <a:lumMod val="50000"/>
                  </a:schemeClr>
                </a:solidFill>
              </a:rPr>
              <a:t/>
            </a:r>
            <a:br>
              <a:rPr lang="en-US" sz="2500" dirty="0">
                <a:solidFill>
                  <a:schemeClr val="accent3">
                    <a:lumMod val="50000"/>
                  </a:schemeClr>
                </a:solidFill>
              </a:rPr>
            </a:br>
            <a:r>
              <a:rPr lang="en-US" sz="2500" dirty="0">
                <a:solidFill>
                  <a:schemeClr val="accent3">
                    <a:lumMod val="50000"/>
                  </a:schemeClr>
                </a:solidFill>
              </a:rPr>
              <a:t>This struggle may be a moral one, or it may be a physical one, and it may be both moral and physical, but it must be a struggle. Power concedes nothing without a demand. It never did and it never will. Find out just what any people will quietly submit to and you have found out the exact measure of injustice and wrong which will be imposed upon them, and these will continue till they are resisted with either words or blows, or with both. The limits of tyrants are prescribed by the endurance of those whom they oppress. </a:t>
            </a:r>
          </a:p>
          <a:p>
            <a:pPr marL="0" indent="0" algn="r">
              <a:buNone/>
            </a:pPr>
            <a:r>
              <a:rPr lang="en-US" sz="2500" dirty="0">
                <a:solidFill>
                  <a:schemeClr val="accent3">
                    <a:lumMod val="50000"/>
                  </a:schemeClr>
                </a:solidFill>
              </a:rPr>
              <a:t>--Fredrick Douglas</a:t>
            </a:r>
          </a:p>
          <a:p>
            <a:endParaRPr lang="en-US" sz="2500" dirty="0" smtClean="0">
              <a:solidFill>
                <a:schemeClr val="accent3">
                  <a:lumMod val="50000"/>
                </a:schemeClr>
              </a:solidFill>
            </a:endParaRPr>
          </a:p>
        </p:txBody>
      </p:sp>
    </p:spTree>
    <p:extLst>
      <p:ext uri="{BB962C8B-B14F-4D97-AF65-F5344CB8AC3E}">
        <p14:creationId xmlns:p14="http://schemas.microsoft.com/office/powerpoint/2010/main" val="3149980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0444" y="247791"/>
            <a:ext cx="8376356" cy="584776"/>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a:solidFill>
                  <a:srgbClr val="17375E"/>
                </a:solidFill>
                <a:latin typeface="Arial" pitchFamily="34" charset="0"/>
                <a:cs typeface="Arial" pitchFamily="34" charset="0"/>
              </a:rPr>
              <a:t>To put it more simply . . . </a:t>
            </a:r>
          </a:p>
        </p:txBody>
      </p:sp>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
        <p:nvSpPr>
          <p:cNvPr id="10" name="Content Placeholder 5"/>
          <p:cNvSpPr txBox="1">
            <a:spLocks/>
          </p:cNvSpPr>
          <p:nvPr/>
        </p:nvSpPr>
        <p:spPr bwMode="auto">
          <a:xfrm>
            <a:off x="808990" y="1701800"/>
            <a:ext cx="7379264" cy="375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00" dirty="0">
                <a:solidFill>
                  <a:schemeClr val="accent3">
                    <a:lumMod val="50000"/>
                  </a:schemeClr>
                </a:solidFill>
              </a:rPr>
              <a:t>The earth is not dying, it is being killed. And those that are killing it have names and addresses.</a:t>
            </a:r>
          </a:p>
          <a:p>
            <a:pPr marL="0" indent="0" algn="r">
              <a:buNone/>
            </a:pPr>
            <a:r>
              <a:rPr lang="en-US" sz="2500" dirty="0">
                <a:solidFill>
                  <a:schemeClr val="accent3">
                    <a:lumMod val="50000"/>
                  </a:schemeClr>
                </a:solidFill>
              </a:rPr>
              <a:t>--Utah Philips</a:t>
            </a:r>
          </a:p>
        </p:txBody>
      </p:sp>
    </p:spTree>
    <p:extLst>
      <p:ext uri="{BB962C8B-B14F-4D97-AF65-F5344CB8AC3E}">
        <p14:creationId xmlns:p14="http://schemas.microsoft.com/office/powerpoint/2010/main" val="39093988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0444" y="247791"/>
            <a:ext cx="8376356" cy="584776"/>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a:solidFill>
                  <a:srgbClr val="17375E"/>
                </a:solidFill>
                <a:latin typeface="Arial" pitchFamily="34" charset="0"/>
                <a:cs typeface="Arial" pitchFamily="34" charset="0"/>
              </a:rPr>
              <a:t>Protest is moral act, founded in love</a:t>
            </a:r>
          </a:p>
        </p:txBody>
      </p:sp>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
        <p:nvSpPr>
          <p:cNvPr id="10" name="Content Placeholder 5"/>
          <p:cNvSpPr txBox="1">
            <a:spLocks/>
          </p:cNvSpPr>
          <p:nvPr/>
        </p:nvSpPr>
        <p:spPr bwMode="auto">
          <a:xfrm>
            <a:off x="310444" y="1574800"/>
            <a:ext cx="8503920" cy="474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500" dirty="0">
                <a:solidFill>
                  <a:schemeClr val="accent3">
                    <a:lumMod val="50000"/>
                  </a:schemeClr>
                </a:solidFill>
              </a:rPr>
              <a:t>But there is another way. And that is to organize mass non-violent resistance based on the principle of love. It seems to me that this is the only way as our eyes look to the future. As we look out across the years and across the generations, let us develop and move right here. We must discover the power of love, the power, the redemptive power of love. And when we discover that we will be able to make of this old world a new world. We will be able to make men better. Love is the only way. </a:t>
            </a:r>
          </a:p>
          <a:p>
            <a:pPr marL="0" indent="0" algn="r">
              <a:buNone/>
            </a:pPr>
            <a:r>
              <a:rPr lang="en-US" sz="2500" dirty="0">
                <a:solidFill>
                  <a:schemeClr val="accent3">
                    <a:lumMod val="50000"/>
                  </a:schemeClr>
                </a:solidFill>
              </a:rPr>
              <a:t>--Dr. Martin Luther King</a:t>
            </a:r>
          </a:p>
        </p:txBody>
      </p:sp>
    </p:spTree>
    <p:extLst>
      <p:ext uri="{BB962C8B-B14F-4D97-AF65-F5344CB8AC3E}">
        <p14:creationId xmlns:p14="http://schemas.microsoft.com/office/powerpoint/2010/main" val="25935400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0444" y="1331650"/>
            <a:ext cx="8376356" cy="4404691"/>
          </a:xfrm>
          <a:ln>
            <a:solidFill>
              <a:schemeClr val="tx1"/>
            </a:solidFill>
          </a:ln>
        </p:spPr>
        <p:txBody>
          <a:bodyPr anchor="t">
            <a:normAutofit/>
          </a:bodyPr>
          <a:lstStyle/>
          <a:p>
            <a:pPr marL="234950" indent="-234950" algn="l">
              <a:lnSpc>
                <a:spcPct val="80000"/>
              </a:lnSpc>
            </a:pPr>
            <a:endParaRPr lang="en-US" sz="2400" dirty="0" smtClean="0">
              <a:solidFill>
                <a:schemeClr val="tx1"/>
              </a:solidFill>
              <a:latin typeface="Arial" charset="0"/>
              <a:cs typeface="Arial" charset="0"/>
            </a:endParaRPr>
          </a:p>
          <a:p>
            <a:pPr marL="234950" indent="-234950">
              <a:lnSpc>
                <a:spcPct val="80000"/>
              </a:lnSpc>
            </a:pPr>
            <a:r>
              <a:rPr lang="en-US" sz="3600" dirty="0" smtClean="0">
                <a:solidFill>
                  <a:schemeClr val="tx1"/>
                </a:solidFill>
                <a:latin typeface="Arial" charset="0"/>
                <a:cs typeface="Arial" charset="0"/>
              </a:rPr>
              <a:t>Additional Questions for Presenters? </a:t>
            </a:r>
          </a:p>
        </p:txBody>
      </p:sp>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
        <p:nvSpPr>
          <p:cNvPr id="5" name="TextBox 4"/>
          <p:cNvSpPr txBox="1"/>
          <p:nvPr/>
        </p:nvSpPr>
        <p:spPr>
          <a:xfrm>
            <a:off x="248988" y="400024"/>
            <a:ext cx="8477629" cy="584776"/>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smtClean="0">
                <a:solidFill>
                  <a:srgbClr val="17375E"/>
                </a:solidFill>
                <a:latin typeface="Arial" pitchFamily="34" charset="0"/>
                <a:cs typeface="Arial" pitchFamily="34" charset="0"/>
              </a:rPr>
              <a:t>Libraries for Sustainability</a:t>
            </a:r>
            <a:endParaRPr lang="en-US" sz="3200" dirty="0">
              <a:solidFill>
                <a:srgbClr val="17375E"/>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0443" y="420511"/>
            <a:ext cx="8477629" cy="584776"/>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smtClean="0">
                <a:solidFill>
                  <a:srgbClr val="17375E"/>
                </a:solidFill>
                <a:latin typeface="Arial" pitchFamily="34" charset="0"/>
                <a:cs typeface="Arial" pitchFamily="34" charset="0"/>
              </a:rPr>
              <a:t>Libraries for Sustainability</a:t>
            </a:r>
            <a:endParaRPr lang="en-US" sz="3200" dirty="0">
              <a:solidFill>
                <a:srgbClr val="17375E"/>
              </a:solidFill>
              <a:latin typeface="Arial" pitchFamily="34" charset="0"/>
              <a:cs typeface="Arial" pitchFamily="34" charset="0"/>
            </a:endParaRPr>
          </a:p>
        </p:txBody>
      </p:sp>
      <p:sp>
        <p:nvSpPr>
          <p:cNvPr id="2" name="TextBox 1"/>
          <p:cNvSpPr txBox="1"/>
          <p:nvPr/>
        </p:nvSpPr>
        <p:spPr>
          <a:xfrm>
            <a:off x="307275" y="1178843"/>
            <a:ext cx="8480797" cy="4678204"/>
          </a:xfrm>
          <a:prstGeom prst="rect">
            <a:avLst/>
          </a:prstGeom>
          <a:noFill/>
          <a:ln>
            <a:solidFill>
              <a:schemeClr val="tx1"/>
            </a:solidFill>
          </a:ln>
        </p:spPr>
        <p:txBody>
          <a:bodyPr wrap="square" rtlCol="0">
            <a:spAutoFit/>
          </a:bodyPr>
          <a:lstStyle/>
          <a:p>
            <a:pPr marL="285750" indent="-285750"/>
            <a:r>
              <a:rPr lang="en-US" sz="2800" dirty="0" smtClean="0"/>
              <a:t>Upcoming Events:</a:t>
            </a:r>
          </a:p>
          <a:p>
            <a:pPr marL="285750" indent="-285750"/>
            <a:endParaRPr lang="en-US" sz="2800" dirty="0" smtClean="0"/>
          </a:p>
          <a:p>
            <a:r>
              <a:rPr lang="en-US" sz="2800" b="1" dirty="0"/>
              <a:t>June 12, 2012, 2:00-3:00 (EST)  Webinar </a:t>
            </a:r>
            <a:r>
              <a:rPr lang="en-US" sz="2800" dirty="0" smtClean="0"/>
              <a:t>- </a:t>
            </a:r>
            <a:r>
              <a:rPr lang="en-US" sz="2800" dirty="0"/>
              <a:t>Preparing for ALA Annual</a:t>
            </a:r>
            <a:r>
              <a:rPr lang="en-US" sz="2800" dirty="0" smtClean="0"/>
              <a:t> and options for future collaboration</a:t>
            </a:r>
          </a:p>
          <a:p>
            <a:endParaRPr lang="en-US" sz="2800" dirty="0" smtClean="0"/>
          </a:p>
          <a:p>
            <a:r>
              <a:rPr lang="en-US" sz="2800" b="1" dirty="0" smtClean="0"/>
              <a:t>June 22-26, 2012  </a:t>
            </a:r>
            <a:r>
              <a:rPr lang="en-US" sz="2800" dirty="0"/>
              <a:t>- </a:t>
            </a:r>
            <a:r>
              <a:rPr lang="en-US" sz="2800" b="1" dirty="0"/>
              <a:t>ALA Annual</a:t>
            </a:r>
            <a:r>
              <a:rPr lang="en-US" sz="2800" dirty="0"/>
              <a:t> - Informal </a:t>
            </a:r>
            <a:r>
              <a:rPr lang="en-US" sz="2800" dirty="0" smtClean="0"/>
              <a:t>Meet-up</a:t>
            </a:r>
          </a:p>
          <a:p>
            <a:endParaRPr lang="en-US" sz="2800" dirty="0" smtClean="0"/>
          </a:p>
          <a:p>
            <a:r>
              <a:rPr lang="en-US" sz="2800" b="1" dirty="0" smtClean="0"/>
              <a:t>August </a:t>
            </a:r>
            <a:r>
              <a:rPr lang="en-US" sz="2800" b="1" dirty="0"/>
              <a:t>28, 2012 2:00-3:00</a:t>
            </a:r>
            <a:r>
              <a:rPr lang="en-US" sz="2800" dirty="0"/>
              <a:t> </a:t>
            </a:r>
            <a:r>
              <a:rPr lang="en-US" sz="2800" b="1" dirty="0"/>
              <a:t>(EST</a:t>
            </a:r>
            <a:r>
              <a:rPr lang="en-US" sz="2800" b="1" dirty="0" smtClean="0"/>
              <a:t>) Webinar  </a:t>
            </a:r>
            <a:r>
              <a:rPr lang="en-US" sz="2800" dirty="0"/>
              <a:t>- Action Plan Follow Up &amp; Discussion</a:t>
            </a:r>
          </a:p>
          <a:p>
            <a:pPr marL="285750" indent="-285750">
              <a:buFont typeface="Arial" pitchFamily="34" charset="0"/>
              <a:buChar char="•"/>
            </a:pPr>
            <a:endParaRPr lang="en-US" dirty="0"/>
          </a:p>
        </p:txBody>
      </p:sp>
      <p:sp>
        <p:nvSpPr>
          <p:cNvPr id="6" name="TextBox 5"/>
          <p:cNvSpPr txBox="1"/>
          <p:nvPr/>
        </p:nvSpPr>
        <p:spPr>
          <a:xfrm>
            <a:off x="348245" y="6054590"/>
            <a:ext cx="8420495"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Tree>
    <p:extLst>
      <p:ext uri="{BB962C8B-B14F-4D97-AF65-F5344CB8AC3E}">
        <p14:creationId xmlns:p14="http://schemas.microsoft.com/office/powerpoint/2010/main" val="40726547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8367" y="1154694"/>
            <a:ext cx="8148918" cy="6278642"/>
          </a:xfrm>
          <a:prstGeom prst="rect">
            <a:avLst/>
          </a:prstGeom>
          <a:noFill/>
        </p:spPr>
        <p:txBody>
          <a:bodyPr wrap="square" rtlCol="0">
            <a:spAutoFit/>
          </a:bodyPr>
          <a:lstStyle/>
          <a:p>
            <a:pPr marL="342900" indent="-342900">
              <a:buFont typeface="Wingdings" pitchFamily="2" charset="2"/>
              <a:buChar char="§"/>
            </a:pPr>
            <a:r>
              <a:rPr lang="en-US" sz="2400" b="1" i="1" dirty="0" smtClean="0"/>
              <a:t>New</a:t>
            </a:r>
            <a:r>
              <a:rPr lang="en-US" sz="2400" dirty="0" smtClean="0"/>
              <a:t> </a:t>
            </a:r>
            <a:r>
              <a:rPr lang="en-US" sz="2400" dirty="0"/>
              <a:t>Librarians for Sustainability </a:t>
            </a:r>
            <a:r>
              <a:rPr lang="en-US" sz="2400" dirty="0" smtClean="0"/>
              <a:t>listserv  -coming soon!</a:t>
            </a:r>
            <a:br>
              <a:rPr lang="en-US" sz="2400" dirty="0" smtClean="0"/>
            </a:br>
            <a:endParaRPr lang="en-US" sz="2400" dirty="0"/>
          </a:p>
          <a:p>
            <a:pPr marL="342900" indent="-342900">
              <a:buFont typeface="Wingdings" pitchFamily="2" charset="2"/>
              <a:buChar char="§"/>
            </a:pPr>
            <a:r>
              <a:rPr lang="en-US" sz="2400" dirty="0" smtClean="0"/>
              <a:t>Join the LinkedIn group: “</a:t>
            </a:r>
            <a:r>
              <a:rPr lang="en-US" sz="2400" dirty="0"/>
              <a:t>Sustainability </a:t>
            </a:r>
            <a:r>
              <a:rPr lang="en-US" sz="2400" dirty="0" smtClean="0"/>
              <a:t>Librarians”</a:t>
            </a:r>
            <a:br>
              <a:rPr lang="en-US" sz="2400" dirty="0" smtClean="0"/>
            </a:br>
            <a:endParaRPr lang="en-US" sz="2400" dirty="0" smtClean="0"/>
          </a:p>
          <a:p>
            <a:pPr marL="342900" indent="-342900">
              <a:buFont typeface="Wingdings" pitchFamily="2" charset="2"/>
              <a:buChar char="§"/>
            </a:pPr>
            <a:r>
              <a:rPr lang="en-US" sz="2400" dirty="0" smtClean="0"/>
              <a:t>Contact facilitators &amp; presenters:</a:t>
            </a:r>
          </a:p>
          <a:p>
            <a:pPr marL="800100" lvl="1" indent="-342900">
              <a:buFont typeface="Wingdings" pitchFamily="2" charset="2"/>
              <a:buChar char="§"/>
            </a:pPr>
            <a:r>
              <a:rPr lang="en-US" sz="2400" dirty="0" smtClean="0"/>
              <a:t>Madeleine </a:t>
            </a:r>
            <a:r>
              <a:rPr lang="en-US" sz="2400" dirty="0" err="1" smtClean="0"/>
              <a:t>Charney</a:t>
            </a:r>
            <a:r>
              <a:rPr lang="en-US" sz="2400" dirty="0"/>
              <a:t> </a:t>
            </a:r>
            <a:r>
              <a:rPr lang="en-US" sz="2400" dirty="0" smtClean="0">
                <a:hlinkClick r:id="rId3"/>
              </a:rPr>
              <a:t>mcharney@library.umass.edu</a:t>
            </a:r>
            <a:r>
              <a:rPr lang="en-US" sz="2400" dirty="0" smtClean="0"/>
              <a:t> </a:t>
            </a:r>
          </a:p>
          <a:p>
            <a:pPr marL="800100" lvl="1" indent="-342900">
              <a:buFont typeface="Wingdings" pitchFamily="2" charset="2"/>
              <a:buChar char="§"/>
            </a:pPr>
            <a:r>
              <a:rPr lang="en-US" sz="2400" dirty="0" smtClean="0"/>
              <a:t>Bonnie </a:t>
            </a:r>
            <a:r>
              <a:rPr lang="en-US" sz="2400" dirty="0"/>
              <a:t>Smith </a:t>
            </a:r>
            <a:r>
              <a:rPr lang="en-US" sz="2400" dirty="0" smtClean="0">
                <a:hlinkClick r:id="rId4"/>
              </a:rPr>
              <a:t>bonniesmith@ufl.edu</a:t>
            </a:r>
            <a:endParaRPr lang="en-US" sz="2400" dirty="0" smtClean="0"/>
          </a:p>
          <a:p>
            <a:pPr marL="800100" lvl="1" indent="-342900">
              <a:buFont typeface="Wingdings" pitchFamily="2" charset="2"/>
              <a:buChar char="§"/>
            </a:pPr>
            <a:r>
              <a:rPr lang="en-US" sz="2400" dirty="0"/>
              <a:t>Beth </a:t>
            </a:r>
            <a:r>
              <a:rPr lang="en-US" sz="2400" dirty="0" err="1"/>
              <a:t>Filar</a:t>
            </a:r>
            <a:r>
              <a:rPr lang="en-US" sz="2400" dirty="0"/>
              <a:t> Williams </a:t>
            </a:r>
            <a:r>
              <a:rPr lang="en-US" sz="2400" dirty="0" smtClean="0">
                <a:hlinkClick r:id="rId5"/>
              </a:rPr>
              <a:t>greeningyourlibrary@gmail.com</a:t>
            </a:r>
            <a:endParaRPr lang="en-US" sz="2400" dirty="0" smtClean="0"/>
          </a:p>
          <a:p>
            <a:pPr marL="800100" lvl="1" indent="-342900">
              <a:buFont typeface="Wingdings" pitchFamily="2" charset="2"/>
              <a:buChar char="§"/>
            </a:pPr>
            <a:r>
              <a:rPr lang="en-US" sz="2400" dirty="0" smtClean="0"/>
              <a:t>Kathryn Miller </a:t>
            </a:r>
            <a:r>
              <a:rPr lang="en-US" sz="2400" dirty="0" smtClean="0">
                <a:hlinkClick r:id="rId6"/>
              </a:rPr>
              <a:t>kjmiller@argosy.edu</a:t>
            </a:r>
            <a:r>
              <a:rPr lang="en-US" sz="2400" dirty="0" smtClean="0"/>
              <a:t> </a:t>
            </a:r>
          </a:p>
          <a:p>
            <a:pPr marL="800100" lvl="1" indent="-342900">
              <a:buFont typeface="Wingdings" pitchFamily="2" charset="2"/>
              <a:buChar char="§"/>
            </a:pPr>
            <a:r>
              <a:rPr lang="en-US" sz="2400" dirty="0" smtClean="0"/>
              <a:t>Marianne </a:t>
            </a:r>
            <a:r>
              <a:rPr lang="en-US" sz="2400" dirty="0"/>
              <a:t>Buehler </a:t>
            </a:r>
            <a:r>
              <a:rPr lang="en-US" sz="2400" dirty="0" smtClean="0">
                <a:hlinkClick r:id="rId7"/>
              </a:rPr>
              <a:t>Marianne.Buehler@unlv.edu</a:t>
            </a:r>
            <a:r>
              <a:rPr lang="en-US" sz="2400" dirty="0" smtClean="0"/>
              <a:t> </a:t>
            </a:r>
          </a:p>
          <a:p>
            <a:pPr marL="800100" lvl="1" indent="-342900">
              <a:buFont typeface="Wingdings" pitchFamily="2" charset="2"/>
              <a:buChar char="§"/>
            </a:pPr>
            <a:r>
              <a:rPr lang="en-US" sz="2400" dirty="0" smtClean="0"/>
              <a:t>Laura Barnes </a:t>
            </a:r>
            <a:r>
              <a:rPr lang="en-US" sz="2400" dirty="0" smtClean="0">
                <a:hlinkClick r:id="rId8"/>
              </a:rPr>
              <a:t>l-barnes@illinois.edu</a:t>
            </a:r>
            <a:r>
              <a:rPr lang="en-US" sz="2400" dirty="0" smtClean="0"/>
              <a:t> </a:t>
            </a:r>
          </a:p>
          <a:p>
            <a:pPr marL="800100" lvl="1" indent="-342900">
              <a:buFont typeface="Wingdings" pitchFamily="2" charset="2"/>
              <a:buChar char="§"/>
            </a:pPr>
            <a:r>
              <a:rPr lang="en-US" sz="2400" dirty="0" smtClean="0"/>
              <a:t>Mandy </a:t>
            </a:r>
            <a:r>
              <a:rPr lang="en-US" sz="2400" dirty="0" err="1" smtClean="0"/>
              <a:t>Henk</a:t>
            </a:r>
            <a:r>
              <a:rPr lang="en-US" sz="2400" dirty="0"/>
              <a:t> </a:t>
            </a:r>
            <a:r>
              <a:rPr lang="en-US" sz="2400" dirty="0" smtClean="0">
                <a:hlinkClick r:id="rId9"/>
              </a:rPr>
              <a:t>amandahenk@depauw.edu</a:t>
            </a:r>
            <a:r>
              <a:rPr lang="en-US" sz="2400" dirty="0" smtClean="0"/>
              <a:t> </a:t>
            </a:r>
          </a:p>
          <a:p>
            <a:pPr marL="800100" lvl="1" indent="-342900">
              <a:buFont typeface="Wingdings" pitchFamily="2" charset="2"/>
              <a:buChar char="§"/>
            </a:pPr>
            <a:endParaRPr lang="en-US" sz="2400" dirty="0" smtClean="0"/>
          </a:p>
          <a:p>
            <a:pPr marL="800100" lvl="1" indent="-342900">
              <a:buFont typeface="Wingdings" pitchFamily="2" charset="2"/>
              <a:buChar char="§"/>
            </a:pPr>
            <a:endParaRPr lang="en-US" sz="2400" dirty="0" smtClean="0"/>
          </a:p>
          <a:p>
            <a:pPr marL="800100" lvl="1" indent="-342900">
              <a:buFont typeface="Wingdings" pitchFamily="2" charset="2"/>
              <a:buChar char="§"/>
            </a:pPr>
            <a:endParaRPr lang="en-US" sz="2400" dirty="0" smtClean="0"/>
          </a:p>
          <a:p>
            <a:pPr marL="800100" lvl="1" indent="-342900">
              <a:buFont typeface="Wingdings" pitchFamily="2" charset="2"/>
              <a:buChar char="ü"/>
            </a:pPr>
            <a:endParaRPr lang="en-US" sz="2400" dirty="0" smtClean="0"/>
          </a:p>
          <a:p>
            <a:pPr marL="285750" indent="-285750">
              <a:buFont typeface="Wingdings" pitchFamily="2" charset="2"/>
              <a:buChar char="ü"/>
            </a:pPr>
            <a:endParaRPr lang="en-US" dirty="0"/>
          </a:p>
        </p:txBody>
      </p:sp>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54785" y="2021878"/>
            <a:ext cx="952500" cy="476250"/>
          </a:xfrm>
          <a:prstGeom prst="rect">
            <a:avLst/>
          </a:prstGeom>
        </p:spPr>
      </p:pic>
      <p:sp>
        <p:nvSpPr>
          <p:cNvPr id="10" name="TextBox 9"/>
          <p:cNvSpPr txBox="1"/>
          <p:nvPr/>
        </p:nvSpPr>
        <p:spPr>
          <a:xfrm>
            <a:off x="310443" y="420511"/>
            <a:ext cx="8477629" cy="584776"/>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smtClean="0">
                <a:solidFill>
                  <a:srgbClr val="17375E"/>
                </a:solidFill>
                <a:latin typeface="Arial" pitchFamily="34" charset="0"/>
                <a:cs typeface="Arial" pitchFamily="34" charset="0"/>
              </a:rPr>
              <a:t>Libraries for Sustainability</a:t>
            </a:r>
            <a:endParaRPr lang="en-US" sz="3200" dirty="0">
              <a:solidFill>
                <a:srgbClr val="17375E"/>
              </a:solidFill>
              <a:latin typeface="Arial" pitchFamily="34" charset="0"/>
              <a:cs typeface="Arial" pitchFamily="34" charset="0"/>
            </a:endParaRPr>
          </a:p>
        </p:txBody>
      </p:sp>
      <p:sp>
        <p:nvSpPr>
          <p:cNvPr id="11" name="TextBox 10"/>
          <p:cNvSpPr txBox="1"/>
          <p:nvPr/>
        </p:nvSpPr>
        <p:spPr>
          <a:xfrm>
            <a:off x="368730" y="6075077"/>
            <a:ext cx="8420495"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Tree>
    <p:extLst>
      <p:ext uri="{BB962C8B-B14F-4D97-AF65-F5344CB8AC3E}">
        <p14:creationId xmlns:p14="http://schemas.microsoft.com/office/powerpoint/2010/main" val="3303265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1044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
        <p:nvSpPr>
          <p:cNvPr id="7" name="Rectangle 6"/>
          <p:cNvSpPr/>
          <p:nvPr/>
        </p:nvSpPr>
        <p:spPr>
          <a:xfrm>
            <a:off x="0" y="324521"/>
            <a:ext cx="9143999" cy="1077218"/>
          </a:xfrm>
          <a:prstGeom prst="rect">
            <a:avLst/>
          </a:prstGeom>
        </p:spPr>
        <p:txBody>
          <a:bodyPr wrap="square">
            <a:spAutoFit/>
          </a:bodyPr>
          <a:lstStyle/>
          <a:p>
            <a:pPr algn="ctr"/>
            <a:r>
              <a:rPr lang="en-US" sz="3200" dirty="0" smtClean="0">
                <a:solidFill>
                  <a:schemeClr val="accent3">
                    <a:lumMod val="75000"/>
                  </a:schemeClr>
                </a:solidFill>
                <a:cs typeface="Arial" charset="0"/>
              </a:rPr>
              <a:t>Libraries for Sustainability</a:t>
            </a:r>
          </a:p>
          <a:p>
            <a:pPr algn="ctr"/>
            <a:r>
              <a:rPr lang="en-US" sz="3200" dirty="0" smtClean="0">
                <a:solidFill>
                  <a:schemeClr val="accent3">
                    <a:lumMod val="75000"/>
                  </a:schemeClr>
                </a:solidFill>
                <a:cs typeface="Arial" charset="0"/>
              </a:rPr>
              <a:t>Exploring Sustainability Practices in Libraries</a:t>
            </a:r>
            <a:endParaRPr lang="en-US" sz="3200" dirty="0"/>
          </a:p>
        </p:txBody>
      </p:sp>
      <p:sp>
        <p:nvSpPr>
          <p:cNvPr id="8" name="Subtitle 7"/>
          <p:cNvSpPr>
            <a:spLocks noGrp="1"/>
          </p:cNvSpPr>
          <p:nvPr>
            <p:ph type="subTitle" idx="1"/>
          </p:nvPr>
        </p:nvSpPr>
        <p:spPr>
          <a:xfrm>
            <a:off x="1351115" y="2206273"/>
            <a:ext cx="6400800" cy="1752600"/>
          </a:xfrm>
        </p:spPr>
        <p:txBody>
          <a:bodyPr/>
          <a:lstStyle/>
          <a:p>
            <a:r>
              <a:rPr lang="en-US" sz="3600" dirty="0" smtClean="0"/>
              <a:t>Thank you!</a:t>
            </a:r>
            <a:endParaRPr lang="en-US" sz="36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155" y="873624"/>
            <a:ext cx="8253063" cy="5677072"/>
          </a:xfrm>
        </p:spPr>
        <p:txBody>
          <a:bodyPr/>
          <a:lstStyle/>
          <a:p>
            <a:pPr marL="0" indent="0" defTabSz="457200">
              <a:spcBef>
                <a:spcPct val="30000"/>
              </a:spcBef>
              <a:buNone/>
              <a:defRPr/>
            </a:pPr>
            <a:r>
              <a:rPr lang="en-US" sz="2800" dirty="0" smtClean="0"/>
              <a:t>The concept of sustainability emerges from "sustainable development" defined in the 1987 </a:t>
            </a:r>
            <a:r>
              <a:rPr lang="en-US" sz="2800" dirty="0" err="1" smtClean="0"/>
              <a:t>Brundtland</a:t>
            </a:r>
            <a:r>
              <a:rPr lang="en-US" sz="2800" dirty="0" smtClean="0"/>
              <a:t> Report as “development that meets the needs of the present without compromising the ability of future generations to meet their own needs,” addressing the balance between social equity, economic vitality, and environmental integrity. </a:t>
            </a:r>
          </a:p>
          <a:p>
            <a:pPr marL="0" indent="0">
              <a:buNone/>
            </a:pPr>
            <a:endParaRPr lang="en-US" dirty="0"/>
          </a:p>
        </p:txBody>
      </p:sp>
      <p:sp>
        <p:nvSpPr>
          <p:cNvPr id="6" name="TextBox 5"/>
          <p:cNvSpPr txBox="1"/>
          <p:nvPr/>
        </p:nvSpPr>
        <p:spPr>
          <a:xfrm>
            <a:off x="423333" y="259976"/>
            <a:ext cx="8297334" cy="58420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dirty="0"/>
              <a:t>Sustainability Defined</a:t>
            </a:r>
            <a:endParaRPr lang="en-US" sz="3200" dirty="0">
              <a:latin typeface="Arial" pitchFamily="34" charset="0"/>
              <a:cs typeface="Arial" pitchFamily="34" charset="0"/>
            </a:endParaRPr>
          </a:p>
        </p:txBody>
      </p:sp>
      <p:graphicFrame>
        <p:nvGraphicFramePr>
          <p:cNvPr id="4" name="Diagram 3"/>
          <p:cNvGraphicFramePr/>
          <p:nvPr>
            <p:extLst>
              <p:ext uri="{D42A27DB-BD31-4B8C-83A1-F6EECF244321}">
                <p14:modId xmlns:p14="http://schemas.microsoft.com/office/powerpoint/2010/main" val="2932507392"/>
              </p:ext>
            </p:extLst>
          </p:nvPr>
        </p:nvGraphicFramePr>
        <p:xfrm>
          <a:off x="5671113" y="3997905"/>
          <a:ext cx="3229047" cy="25789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2780394255"/>
              </p:ext>
            </p:extLst>
          </p:nvPr>
        </p:nvGraphicFramePr>
        <p:xfrm>
          <a:off x="164253" y="4195563"/>
          <a:ext cx="3209731" cy="234725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3517833" y="6058214"/>
            <a:ext cx="2108334" cy="369332"/>
          </a:xfrm>
          <a:prstGeom prst="rect">
            <a:avLst/>
          </a:prstGeom>
          <a:noFill/>
        </p:spPr>
        <p:txBody>
          <a:bodyPr wrap="square" rtlCol="0">
            <a:spAutoFit/>
          </a:bodyPr>
          <a:lstStyle/>
          <a:p>
            <a:r>
              <a:rPr lang="en-US" b="1" dirty="0" smtClean="0"/>
              <a:t>Triple bottom line</a:t>
            </a:r>
            <a:endParaRPr lang="en-US" b="1" dirty="0"/>
          </a:p>
        </p:txBody>
      </p:sp>
    </p:spTree>
    <p:extLst>
      <p:ext uri="{BB962C8B-B14F-4D97-AF65-F5344CB8AC3E}">
        <p14:creationId xmlns:p14="http://schemas.microsoft.com/office/powerpoint/2010/main" val="9504591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23333" y="381000"/>
            <a:ext cx="8297334" cy="1077218"/>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b="1" dirty="0" smtClean="0">
                <a:latin typeface="Arial" pitchFamily="34" charset="0"/>
                <a:cs typeface="Arial" pitchFamily="34" charset="0"/>
              </a:rPr>
              <a:t>Objectives</a:t>
            </a:r>
            <a:r>
              <a:rPr lang="en-US" sz="3200" dirty="0" smtClean="0">
                <a:latin typeface="Arial" pitchFamily="34" charset="0"/>
                <a:cs typeface="Arial" pitchFamily="34" charset="0"/>
              </a:rPr>
              <a:t> for Today’s Webinar</a:t>
            </a:r>
          </a:p>
          <a:p>
            <a:pPr algn="ctr" fontAlgn="auto">
              <a:spcBef>
                <a:spcPts val="0"/>
              </a:spcBef>
              <a:spcAft>
                <a:spcPts val="0"/>
              </a:spcAft>
              <a:defRPr/>
            </a:pPr>
            <a:r>
              <a:rPr lang="en-US" sz="3200" dirty="0" smtClean="0">
                <a:latin typeface="Arial" pitchFamily="34" charset="0"/>
                <a:cs typeface="Arial" pitchFamily="34" charset="0"/>
              </a:rPr>
              <a:t>Exploring Sustainability Practices in Libraries</a:t>
            </a:r>
            <a:endParaRPr lang="en-US" sz="3200" dirty="0">
              <a:latin typeface="Arial" pitchFamily="34" charset="0"/>
              <a:cs typeface="Arial" pitchFamily="34" charset="0"/>
            </a:endParaRPr>
          </a:p>
        </p:txBody>
      </p:sp>
      <p:sp>
        <p:nvSpPr>
          <p:cNvPr id="12" name="TextBox 11"/>
          <p:cNvSpPr txBox="1"/>
          <p:nvPr/>
        </p:nvSpPr>
        <p:spPr>
          <a:xfrm>
            <a:off x="1167646" y="2315023"/>
            <a:ext cx="6964906" cy="2554545"/>
          </a:xfrm>
          <a:prstGeom prst="rect">
            <a:avLst/>
          </a:prstGeom>
          <a:noFill/>
        </p:spPr>
        <p:txBody>
          <a:bodyPr wrap="square" rtlCol="0">
            <a:spAutoFit/>
          </a:bodyPr>
          <a:lstStyle/>
          <a:p>
            <a:pPr>
              <a:spcBef>
                <a:spcPts val="0"/>
              </a:spcBef>
              <a:buFont typeface="Arial"/>
              <a:buChar char="•"/>
            </a:pPr>
            <a:r>
              <a:rPr lang="en-US" sz="3200" dirty="0" smtClean="0"/>
              <a:t>  Inspire</a:t>
            </a:r>
          </a:p>
          <a:p>
            <a:pPr>
              <a:spcBef>
                <a:spcPts val="0"/>
              </a:spcBef>
              <a:buFont typeface="Arial"/>
              <a:buChar char="•"/>
            </a:pPr>
            <a:endParaRPr lang="en-US" sz="3200" dirty="0" smtClean="0"/>
          </a:p>
          <a:p>
            <a:pPr>
              <a:spcBef>
                <a:spcPts val="0"/>
              </a:spcBef>
              <a:buFont typeface="Arial"/>
              <a:buChar char="•"/>
            </a:pPr>
            <a:r>
              <a:rPr lang="en-US" sz="3200" dirty="0" smtClean="0"/>
              <a:t>  Inform</a:t>
            </a:r>
          </a:p>
          <a:p>
            <a:pPr>
              <a:spcBef>
                <a:spcPts val="0"/>
              </a:spcBef>
            </a:pPr>
            <a:endParaRPr lang="en-US" sz="3200" dirty="0" smtClean="0"/>
          </a:p>
          <a:p>
            <a:pPr>
              <a:spcBef>
                <a:spcPts val="0"/>
              </a:spcBef>
              <a:buFont typeface="Arial"/>
              <a:buChar char="•"/>
            </a:pPr>
            <a:r>
              <a:rPr lang="en-US" sz="3200" dirty="0" smtClean="0"/>
              <a:t>  Create momentum for collaboration</a:t>
            </a:r>
            <a:endParaRPr lang="en-US" sz="3200" dirty="0"/>
          </a:p>
        </p:txBody>
      </p:sp>
      <p:sp>
        <p:nvSpPr>
          <p:cNvPr id="13" name="TextBox 12"/>
          <p:cNvSpPr txBox="1"/>
          <p:nvPr/>
        </p:nvSpPr>
        <p:spPr>
          <a:xfrm>
            <a:off x="392384" y="6034103"/>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Tree>
    <p:extLst>
      <p:ext uri="{BB962C8B-B14F-4D97-AF65-F5344CB8AC3E}">
        <p14:creationId xmlns:p14="http://schemas.microsoft.com/office/powerpoint/2010/main" val="1120023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90180" y="1831304"/>
            <a:ext cx="6553200" cy="4191000"/>
          </a:xfrm>
        </p:spPr>
        <p:txBody>
          <a:bodyPr rtlCol="0">
            <a:normAutofit/>
          </a:bodyPr>
          <a:lstStyle/>
          <a:p>
            <a:pPr marL="457200" indent="-457200" algn="l" fontAlgn="auto">
              <a:spcBef>
                <a:spcPts val="0"/>
              </a:spcBef>
              <a:spcAft>
                <a:spcPts val="0"/>
              </a:spcAft>
              <a:defRPr/>
            </a:pPr>
            <a:endParaRPr lang="en-US" sz="2600" dirty="0" smtClean="0">
              <a:solidFill>
                <a:schemeClr val="tx1"/>
              </a:solidFill>
              <a:latin typeface="Arial" pitchFamily="34" charset="0"/>
              <a:cs typeface="Arial" pitchFamily="34" charset="0"/>
            </a:endParaRPr>
          </a:p>
          <a:p>
            <a:pPr marL="457200" indent="-457200" algn="l" fontAlgn="auto">
              <a:spcBef>
                <a:spcPts val="0"/>
              </a:spcBef>
              <a:spcAft>
                <a:spcPts val="0"/>
              </a:spcAft>
              <a:buFont typeface="Arial" pitchFamily="34" charset="0"/>
              <a:buChar char="•"/>
              <a:defRPr/>
            </a:pPr>
            <a:r>
              <a:rPr lang="en-US" sz="2600" dirty="0" smtClean="0">
                <a:solidFill>
                  <a:schemeClr val="tx1"/>
                </a:solidFill>
                <a:latin typeface="Arial" pitchFamily="34" charset="0"/>
                <a:cs typeface="Arial" pitchFamily="34" charset="0"/>
              </a:rPr>
              <a:t>Greening Libraries – Kathryn Miller</a:t>
            </a:r>
          </a:p>
          <a:p>
            <a:pPr marL="457200" indent="-457200" algn="l" fontAlgn="auto">
              <a:spcBef>
                <a:spcPts val="0"/>
              </a:spcBef>
              <a:spcAft>
                <a:spcPts val="0"/>
              </a:spcAft>
              <a:buFont typeface="Arial" pitchFamily="34" charset="0"/>
              <a:buChar char="•"/>
              <a:defRPr/>
            </a:pPr>
            <a:endParaRPr lang="en-US" sz="2600" dirty="0" smtClean="0">
              <a:solidFill>
                <a:schemeClr val="tx1"/>
              </a:solidFill>
              <a:latin typeface="Arial" pitchFamily="34" charset="0"/>
              <a:cs typeface="Arial" pitchFamily="34" charset="0"/>
            </a:endParaRPr>
          </a:p>
          <a:p>
            <a:pPr marL="457200" indent="-457200" algn="l" fontAlgn="auto">
              <a:spcBef>
                <a:spcPts val="0"/>
              </a:spcBef>
              <a:spcAft>
                <a:spcPts val="0"/>
              </a:spcAft>
              <a:buFont typeface="Arial" pitchFamily="34" charset="0"/>
              <a:buChar char="•"/>
              <a:defRPr/>
            </a:pPr>
            <a:r>
              <a:rPr lang="en-US" sz="2600" dirty="0" smtClean="0">
                <a:solidFill>
                  <a:schemeClr val="tx1"/>
                </a:solidFill>
                <a:latin typeface="Arial" pitchFamily="34" charset="0"/>
                <a:cs typeface="Arial" pitchFamily="34" charset="0"/>
              </a:rPr>
              <a:t>Academic Libraries – Marianne Buehler</a:t>
            </a:r>
          </a:p>
          <a:p>
            <a:pPr marL="457200" indent="-457200" algn="l" fontAlgn="auto">
              <a:spcBef>
                <a:spcPts val="0"/>
              </a:spcBef>
              <a:spcAft>
                <a:spcPts val="0"/>
              </a:spcAft>
              <a:buFont typeface="Arial" pitchFamily="34" charset="0"/>
              <a:buChar char="•"/>
              <a:defRPr/>
            </a:pPr>
            <a:endParaRPr lang="en-US" sz="2600" dirty="0" smtClean="0">
              <a:solidFill>
                <a:schemeClr val="tx1"/>
              </a:solidFill>
              <a:latin typeface="Arial" pitchFamily="34" charset="0"/>
              <a:cs typeface="Arial" pitchFamily="34" charset="0"/>
            </a:endParaRPr>
          </a:p>
          <a:p>
            <a:pPr marL="457200" indent="-457200" algn="l" fontAlgn="auto">
              <a:spcBef>
                <a:spcPts val="0"/>
              </a:spcBef>
              <a:spcAft>
                <a:spcPts val="0"/>
              </a:spcAft>
              <a:buFont typeface="Arial" pitchFamily="34" charset="0"/>
              <a:buChar char="•"/>
              <a:defRPr/>
            </a:pPr>
            <a:r>
              <a:rPr lang="en-US" sz="2600" dirty="0" smtClean="0">
                <a:solidFill>
                  <a:schemeClr val="tx1"/>
                </a:solidFill>
                <a:latin typeface="Arial" pitchFamily="34" charset="0"/>
                <a:cs typeface="Arial" pitchFamily="34" charset="0"/>
              </a:rPr>
              <a:t>School Libraries – Laura Barnes</a:t>
            </a:r>
          </a:p>
          <a:p>
            <a:pPr marL="457200" indent="-457200" algn="l" fontAlgn="auto">
              <a:spcBef>
                <a:spcPts val="0"/>
              </a:spcBef>
              <a:spcAft>
                <a:spcPts val="0"/>
              </a:spcAft>
              <a:buFont typeface="Arial" pitchFamily="34" charset="0"/>
              <a:buChar char="•"/>
              <a:defRPr/>
            </a:pPr>
            <a:endParaRPr lang="en-US" sz="2600" dirty="0" smtClean="0">
              <a:solidFill>
                <a:schemeClr val="tx1"/>
              </a:solidFill>
              <a:latin typeface="Arial" pitchFamily="34" charset="0"/>
              <a:cs typeface="Arial" pitchFamily="34" charset="0"/>
            </a:endParaRPr>
          </a:p>
          <a:p>
            <a:pPr marL="457200" indent="-457200" algn="l" fontAlgn="auto">
              <a:spcBef>
                <a:spcPts val="0"/>
              </a:spcBef>
              <a:spcAft>
                <a:spcPts val="0"/>
              </a:spcAft>
              <a:buFont typeface="Arial" pitchFamily="34" charset="0"/>
              <a:buChar char="•"/>
              <a:defRPr/>
            </a:pPr>
            <a:r>
              <a:rPr lang="en-US" sz="2600" dirty="0" smtClean="0">
                <a:solidFill>
                  <a:schemeClr val="tx1"/>
                </a:solidFill>
                <a:latin typeface="Arial" pitchFamily="34" charset="0"/>
                <a:cs typeface="Arial" pitchFamily="34" charset="0"/>
              </a:rPr>
              <a:t>Working with Community – Mandy </a:t>
            </a:r>
            <a:r>
              <a:rPr lang="en-US" sz="2600" dirty="0" err="1" smtClean="0">
                <a:solidFill>
                  <a:schemeClr val="tx1"/>
                </a:solidFill>
                <a:latin typeface="Arial" pitchFamily="34" charset="0"/>
                <a:cs typeface="Arial" pitchFamily="34" charset="0"/>
              </a:rPr>
              <a:t>Henk</a:t>
            </a:r>
            <a:endParaRPr lang="en-US" sz="2600" dirty="0" smtClean="0">
              <a:solidFill>
                <a:schemeClr val="tx1"/>
              </a:solidFill>
              <a:latin typeface="Arial" pitchFamily="34" charset="0"/>
              <a:cs typeface="Arial" pitchFamily="34" charset="0"/>
            </a:endParaRPr>
          </a:p>
          <a:p>
            <a:pPr marL="457200" indent="-457200" algn="l" fontAlgn="auto">
              <a:spcAft>
                <a:spcPts val="0"/>
              </a:spcAft>
              <a:buFont typeface="Arial" pitchFamily="34" charset="0"/>
              <a:buChar char="•"/>
              <a:defRPr/>
            </a:pPr>
            <a:endParaRPr lang="en-US" sz="2800" dirty="0">
              <a:solidFill>
                <a:schemeClr val="tx1"/>
              </a:solidFill>
              <a:latin typeface="Arial" pitchFamily="34" charset="0"/>
              <a:cs typeface="Arial" pitchFamily="34" charset="0"/>
            </a:endParaRPr>
          </a:p>
        </p:txBody>
      </p:sp>
      <p:sp>
        <p:nvSpPr>
          <p:cNvPr id="8" name="TextBox 7"/>
          <p:cNvSpPr txBox="1"/>
          <p:nvPr/>
        </p:nvSpPr>
        <p:spPr>
          <a:xfrm>
            <a:off x="423333" y="381000"/>
            <a:ext cx="8297334" cy="1077218"/>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3200" b="1" dirty="0" smtClean="0">
                <a:latin typeface="Arial" pitchFamily="34" charset="0"/>
                <a:cs typeface="Arial" pitchFamily="34" charset="0"/>
              </a:rPr>
              <a:t>Agenda</a:t>
            </a:r>
            <a:r>
              <a:rPr lang="en-US" sz="3200" dirty="0" smtClean="0">
                <a:latin typeface="Arial" pitchFamily="34" charset="0"/>
                <a:cs typeface="Arial" pitchFamily="34" charset="0"/>
              </a:rPr>
              <a:t> for Today’s Webinar</a:t>
            </a:r>
          </a:p>
          <a:p>
            <a:pPr algn="ctr" fontAlgn="auto">
              <a:spcBef>
                <a:spcPts val="0"/>
              </a:spcBef>
              <a:spcAft>
                <a:spcPts val="0"/>
              </a:spcAft>
              <a:defRPr/>
            </a:pPr>
            <a:r>
              <a:rPr lang="en-US" sz="3200" dirty="0" smtClean="0">
                <a:latin typeface="Arial" pitchFamily="34" charset="0"/>
                <a:cs typeface="Arial" pitchFamily="34" charset="0"/>
              </a:rPr>
              <a:t>Exploring Sustainability Practices in Libraries</a:t>
            </a:r>
            <a:endParaRPr lang="en-US" sz="3200" dirty="0">
              <a:latin typeface="Arial" pitchFamily="34" charset="0"/>
              <a:cs typeface="Arial" pitchFamily="34" charset="0"/>
            </a:endParaRPr>
          </a:p>
        </p:txBody>
      </p:sp>
      <p:sp>
        <p:nvSpPr>
          <p:cNvPr id="4" name="TextBox 3"/>
          <p:cNvSpPr txBox="1"/>
          <p:nvPr/>
        </p:nvSpPr>
        <p:spPr>
          <a:xfrm>
            <a:off x="392384" y="6054590"/>
            <a:ext cx="8376356" cy="523220"/>
          </a:xfrm>
          <a:prstGeom prst="rect">
            <a:avLst/>
          </a:prstGeom>
          <a:noFill/>
          <a:ln w="28575" cmpd="sng">
            <a:solidFill>
              <a:schemeClr val="accent3">
                <a:lumMod val="75000"/>
              </a:schemeClr>
            </a:solidFill>
          </a:ln>
        </p:spPr>
        <p:txBody>
          <a:bodyPr wrap="square">
            <a:spAutoFit/>
          </a:bodyPr>
          <a:lstStyle/>
          <a:p>
            <a:pPr algn="ctr" fontAlgn="auto">
              <a:spcBef>
                <a:spcPts val="0"/>
              </a:spcBef>
              <a:spcAft>
                <a:spcPts val="0"/>
              </a:spcAft>
              <a:defRPr/>
            </a:pPr>
            <a:r>
              <a:rPr lang="en-US" sz="1400" dirty="0" smtClean="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smtClean="0">
                <a:solidFill>
                  <a:srgbClr val="17375E"/>
                </a:solidFill>
                <a:latin typeface="Arial" pitchFamily="34" charset="0"/>
                <a:cs typeface="Arial" pitchFamily="34" charset="0"/>
              </a:rPr>
              <a:t>Exploring Sustainability Practices in Libraries - April 24, 2012</a:t>
            </a:r>
            <a:endParaRPr lang="en-US" sz="1400" dirty="0">
              <a:solidFill>
                <a:srgbClr val="17375E"/>
              </a:solidFill>
              <a:latin typeface="Arial" pitchFamily="34" charset="0"/>
              <a:cs typeface="Arial" pitchFamily="34" charset="0"/>
            </a:endParaRPr>
          </a:p>
        </p:txBody>
      </p:sp>
    </p:spTree>
    <p:extLst>
      <p:ext uri="{BB962C8B-B14F-4D97-AF65-F5344CB8AC3E}">
        <p14:creationId xmlns:p14="http://schemas.microsoft.com/office/powerpoint/2010/main" val="2996374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ubtitle 2"/>
          <p:cNvSpPr>
            <a:spLocks noGrp="1"/>
          </p:cNvSpPr>
          <p:nvPr>
            <p:ph type="subTitle" idx="1"/>
          </p:nvPr>
        </p:nvSpPr>
        <p:spPr>
          <a:xfrm>
            <a:off x="311150" y="995363"/>
            <a:ext cx="8375650" cy="4887912"/>
          </a:xfrm>
          <a:ln>
            <a:solidFill>
              <a:schemeClr val="tx1"/>
            </a:solidFill>
            <a:miter lim="800000"/>
            <a:headEnd/>
            <a:tailEnd/>
          </a:ln>
        </p:spPr>
        <p:txBody>
          <a:bodyPr/>
          <a:lstStyle/>
          <a:p>
            <a:pPr marL="234950" indent="-234950" algn="l" eaLnBrk="1" hangingPunct="1">
              <a:lnSpc>
                <a:spcPct val="80000"/>
              </a:lnSpc>
            </a:pPr>
            <a:endParaRPr lang="en-US" sz="2400" smtClean="0">
              <a:solidFill>
                <a:schemeClr val="tx1"/>
              </a:solidFill>
              <a:latin typeface="Arial" charset="0"/>
              <a:cs typeface="Arial" charset="0"/>
            </a:endParaRPr>
          </a:p>
          <a:p>
            <a:pPr marL="234950" indent="-234950" algn="l" eaLnBrk="1" hangingPunct="1">
              <a:lnSpc>
                <a:spcPct val="80000"/>
              </a:lnSpc>
            </a:pPr>
            <a:endParaRPr lang="en-US" sz="2000" smtClean="0">
              <a:solidFill>
                <a:schemeClr val="tx1"/>
              </a:solidFill>
              <a:latin typeface="Arial" charset="0"/>
              <a:cs typeface="Arial" charset="0"/>
            </a:endParaRPr>
          </a:p>
        </p:txBody>
      </p:sp>
      <p:sp>
        <p:nvSpPr>
          <p:cNvPr id="9" name="TextBox 8"/>
          <p:cNvSpPr txBox="1"/>
          <p:nvPr/>
        </p:nvSpPr>
        <p:spPr>
          <a:xfrm>
            <a:off x="311150" y="247650"/>
            <a:ext cx="8375650" cy="584200"/>
          </a:xfrm>
          <a:prstGeom prst="rect">
            <a:avLst/>
          </a:prstGeom>
          <a:noFill/>
          <a:ln w="28575" cmpd="sng">
            <a:solidFill>
              <a:schemeClr val="accent3">
                <a:lumMod val="75000"/>
              </a:schemeClr>
            </a:solidFill>
          </a:ln>
        </p:spPr>
        <p:txBody>
          <a:bodyPr>
            <a:spAutoFit/>
          </a:bodyPr>
          <a:lstStyle/>
          <a:p>
            <a:pPr algn="ctr" fontAlgn="auto">
              <a:spcBef>
                <a:spcPts val="0"/>
              </a:spcBef>
              <a:spcAft>
                <a:spcPts val="0"/>
              </a:spcAft>
              <a:defRPr/>
            </a:pPr>
            <a:r>
              <a:rPr lang="en-US" sz="3200" dirty="0">
                <a:solidFill>
                  <a:srgbClr val="17375E"/>
                </a:solidFill>
                <a:latin typeface="Arial" pitchFamily="34" charset="0"/>
                <a:cs typeface="Arial" pitchFamily="34" charset="0"/>
              </a:rPr>
              <a:t>Sustainability through Library Operations</a:t>
            </a:r>
          </a:p>
        </p:txBody>
      </p:sp>
      <p:sp>
        <p:nvSpPr>
          <p:cNvPr id="6" name="TextBox 5"/>
          <p:cNvSpPr txBox="1"/>
          <p:nvPr/>
        </p:nvSpPr>
        <p:spPr>
          <a:xfrm>
            <a:off x="311150" y="6054725"/>
            <a:ext cx="8375650" cy="523875"/>
          </a:xfrm>
          <a:prstGeom prst="rect">
            <a:avLst/>
          </a:prstGeom>
          <a:noFill/>
          <a:ln w="28575" cmpd="sng">
            <a:solidFill>
              <a:schemeClr val="accent3">
                <a:lumMod val="75000"/>
              </a:schemeClr>
            </a:solidFill>
          </a:ln>
        </p:spPr>
        <p:txBody>
          <a:bodyPr>
            <a:spAutoFit/>
          </a:bodyPr>
          <a:lstStyle/>
          <a:p>
            <a:pPr algn="ctr" fontAlgn="auto">
              <a:spcBef>
                <a:spcPts val="0"/>
              </a:spcBef>
              <a:spcAft>
                <a:spcPts val="0"/>
              </a:spcAft>
              <a:defRPr/>
            </a:pPr>
            <a:r>
              <a:rPr lang="en-US" sz="1400" dirty="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a:solidFill>
                  <a:srgbClr val="17375E"/>
                </a:solidFill>
                <a:latin typeface="Arial" pitchFamily="34" charset="0"/>
                <a:cs typeface="Arial" pitchFamily="34" charset="0"/>
              </a:rPr>
              <a:t>Exploring Sustainability Practices in Libraries - April 24, 2012</a:t>
            </a:r>
          </a:p>
        </p:txBody>
      </p:sp>
      <p:pic>
        <p:nvPicPr>
          <p:cNvPr id="205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90600"/>
            <a:ext cx="402907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4572000" y="1143000"/>
            <a:ext cx="4114800" cy="2492375"/>
          </a:xfrm>
          <a:prstGeom prst="rect">
            <a:avLst/>
          </a:prstGeom>
          <a:noFill/>
        </p:spPr>
        <p:txBody>
          <a:bodyPr>
            <a:spAutoFit/>
          </a:bodyPr>
          <a:lstStyle/>
          <a:p>
            <a:pPr>
              <a:defRPr/>
            </a:pPr>
            <a:r>
              <a:rPr lang="en-US" sz="2400" b="1" dirty="0">
                <a:solidFill>
                  <a:prstClr val="black"/>
                </a:solidFill>
                <a:latin typeface="Calibri"/>
              </a:rPr>
              <a:t>Kathryn Miller</a:t>
            </a:r>
            <a:r>
              <a:rPr lang="en-US" sz="2400" dirty="0">
                <a:solidFill>
                  <a:prstClr val="black"/>
                </a:solidFill>
                <a:latin typeface="Calibri"/>
              </a:rPr>
              <a:t>, MLS, MAT, </a:t>
            </a:r>
            <a:r>
              <a:rPr lang="en-US" sz="2400" dirty="0" err="1">
                <a:solidFill>
                  <a:prstClr val="black"/>
                </a:solidFill>
                <a:latin typeface="Calibri"/>
              </a:rPr>
              <a:t>EdD</a:t>
            </a:r>
            <a:endParaRPr lang="en-US" sz="2400" dirty="0">
              <a:solidFill>
                <a:prstClr val="black"/>
              </a:solidFill>
              <a:latin typeface="Calibri"/>
            </a:endParaRPr>
          </a:p>
          <a:p>
            <a:pPr>
              <a:defRPr/>
            </a:pPr>
            <a:r>
              <a:rPr lang="en-US" sz="2400" dirty="0">
                <a:solidFill>
                  <a:prstClr val="black"/>
                </a:solidFill>
                <a:latin typeface="Calibri"/>
              </a:rPr>
              <a:t>AVP, Academic Resources</a:t>
            </a:r>
          </a:p>
          <a:p>
            <a:pPr>
              <a:defRPr/>
            </a:pPr>
            <a:r>
              <a:rPr lang="en-US" sz="2400" dirty="0">
                <a:solidFill>
                  <a:prstClr val="black"/>
                </a:solidFill>
                <a:latin typeface="Calibri"/>
              </a:rPr>
              <a:t>Argosy University</a:t>
            </a:r>
          </a:p>
          <a:p>
            <a:pPr>
              <a:defRPr/>
            </a:pPr>
            <a:r>
              <a:rPr lang="en-US" sz="2400" dirty="0">
                <a:solidFill>
                  <a:prstClr val="black"/>
                </a:solidFill>
                <a:latin typeface="Calibri"/>
                <a:hlinkClick r:id="rId4"/>
              </a:rPr>
              <a:t>kjmiller@argosy.edu</a:t>
            </a:r>
            <a:endParaRPr lang="en-US" sz="2400" dirty="0">
              <a:solidFill>
                <a:prstClr val="black"/>
              </a:solidFill>
              <a:latin typeface="Calibri"/>
            </a:endParaRPr>
          </a:p>
          <a:p>
            <a:pPr>
              <a:defRPr/>
            </a:pPr>
            <a:r>
              <a:rPr lang="en-US" sz="2400" dirty="0">
                <a:solidFill>
                  <a:prstClr val="black"/>
                </a:solidFill>
                <a:latin typeface="Calibri"/>
              </a:rPr>
              <a:t>312-718-5391</a:t>
            </a:r>
          </a:p>
          <a:p>
            <a:pPr>
              <a:defRPr/>
            </a:pPr>
            <a:endParaRPr lang="en-US" dirty="0">
              <a:solidFill>
                <a:prstClr val="black"/>
              </a:solidFill>
            </a:endParaRPr>
          </a:p>
          <a:p>
            <a:pPr>
              <a:defRPr/>
            </a:pPr>
            <a:endParaRPr lang="en-US" dirty="0">
              <a:solidFill>
                <a:prstClr val="black"/>
              </a:solidFill>
            </a:endParaRPr>
          </a:p>
        </p:txBody>
      </p:sp>
      <p:pic>
        <p:nvPicPr>
          <p:cNvPr id="2055" name="Picture 11" descr="shutterstock_77918239.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31242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46542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11150" y="995363"/>
            <a:ext cx="8375650" cy="4887912"/>
          </a:xfrm>
          <a:ln>
            <a:solidFill>
              <a:schemeClr val="tx1"/>
            </a:solidFill>
          </a:ln>
        </p:spPr>
        <p:txBody>
          <a:bodyPr rtlCol="0">
            <a:normAutofit/>
          </a:bodyPr>
          <a:lstStyle/>
          <a:p>
            <a:pPr algn="l" eaLnBrk="1" fontAlgn="auto" hangingPunct="1">
              <a:spcAft>
                <a:spcPts val="0"/>
              </a:spcAft>
              <a:buFont typeface="Arial" pitchFamily="34" charset="0"/>
              <a:buNone/>
              <a:defRPr/>
            </a:pPr>
            <a:r>
              <a:rPr lang="en-US" sz="2400" dirty="0" smtClean="0"/>
              <a:t>LEED ( Leadership in </a:t>
            </a:r>
          </a:p>
          <a:p>
            <a:pPr algn="l" eaLnBrk="1" fontAlgn="auto" hangingPunct="1">
              <a:spcAft>
                <a:spcPts val="0"/>
              </a:spcAft>
              <a:buFont typeface="Arial" pitchFamily="34" charset="0"/>
              <a:buNone/>
              <a:defRPr/>
            </a:pPr>
            <a:r>
              <a:rPr lang="en-US" sz="2400" dirty="0" smtClean="0"/>
              <a:t>Energy &amp; Environmental </a:t>
            </a:r>
            <a:br>
              <a:rPr lang="en-US" sz="2400" dirty="0" smtClean="0"/>
            </a:br>
            <a:r>
              <a:rPr lang="en-US" sz="2400" dirty="0" smtClean="0"/>
              <a:t>Design)</a:t>
            </a:r>
          </a:p>
          <a:p>
            <a:pPr algn="l" eaLnBrk="1" fontAlgn="auto" hangingPunct="1">
              <a:spcAft>
                <a:spcPts val="0"/>
              </a:spcAft>
              <a:buFont typeface="Arial" pitchFamily="34" charset="0"/>
              <a:buNone/>
              <a:defRPr/>
            </a:pPr>
            <a:endParaRPr lang="en-US" sz="2400" dirty="0" smtClean="0"/>
          </a:p>
          <a:p>
            <a:pPr algn="l" eaLnBrk="1" fontAlgn="auto" hangingPunct="1">
              <a:spcAft>
                <a:spcPts val="0"/>
              </a:spcAft>
              <a:buFont typeface="Arial" pitchFamily="34" charset="0"/>
              <a:buNone/>
              <a:defRPr/>
            </a:pPr>
            <a:r>
              <a:rPr lang="en-US" sz="2400" dirty="0" smtClean="0"/>
              <a:t>LEED provides building </a:t>
            </a:r>
          </a:p>
          <a:p>
            <a:pPr algn="l" eaLnBrk="1" fontAlgn="auto" hangingPunct="1">
              <a:spcAft>
                <a:spcPts val="0"/>
              </a:spcAft>
              <a:buFont typeface="Arial" pitchFamily="34" charset="0"/>
              <a:buNone/>
              <a:defRPr/>
            </a:pPr>
            <a:r>
              <a:rPr lang="en-US" sz="2400" dirty="0" smtClean="0"/>
              <a:t>owners and operators </a:t>
            </a:r>
          </a:p>
          <a:p>
            <a:pPr algn="l" eaLnBrk="1" fontAlgn="auto" hangingPunct="1">
              <a:spcAft>
                <a:spcPts val="0"/>
              </a:spcAft>
              <a:buFont typeface="Arial" pitchFamily="34" charset="0"/>
              <a:buNone/>
              <a:defRPr/>
            </a:pPr>
            <a:r>
              <a:rPr lang="en-US" sz="2400" dirty="0" smtClean="0"/>
              <a:t>with a framework for </a:t>
            </a:r>
          </a:p>
          <a:p>
            <a:pPr algn="l" eaLnBrk="1" fontAlgn="auto" hangingPunct="1">
              <a:spcAft>
                <a:spcPts val="0"/>
              </a:spcAft>
              <a:buFont typeface="Arial" pitchFamily="34" charset="0"/>
              <a:buNone/>
              <a:defRPr/>
            </a:pPr>
            <a:r>
              <a:rPr lang="en-US" sz="2400" dirty="0" smtClean="0"/>
              <a:t>planning green building </a:t>
            </a:r>
          </a:p>
          <a:p>
            <a:pPr algn="l" eaLnBrk="1" fontAlgn="auto" hangingPunct="1">
              <a:spcAft>
                <a:spcPts val="0"/>
              </a:spcAft>
              <a:buFont typeface="Arial" pitchFamily="34" charset="0"/>
              <a:buNone/>
              <a:defRPr/>
            </a:pPr>
            <a:r>
              <a:rPr lang="en-US" sz="2400" dirty="0" smtClean="0"/>
              <a:t>design, construction, </a:t>
            </a:r>
          </a:p>
          <a:p>
            <a:pPr algn="l" eaLnBrk="1" fontAlgn="auto" hangingPunct="1">
              <a:spcAft>
                <a:spcPts val="0"/>
              </a:spcAft>
              <a:buFont typeface="Arial" pitchFamily="34" charset="0"/>
              <a:buNone/>
              <a:defRPr/>
            </a:pPr>
            <a:r>
              <a:rPr lang="en-US" sz="2400" dirty="0" smtClean="0"/>
              <a:t>operations and </a:t>
            </a:r>
          </a:p>
          <a:p>
            <a:pPr algn="l" eaLnBrk="1" fontAlgn="auto" hangingPunct="1">
              <a:spcAft>
                <a:spcPts val="0"/>
              </a:spcAft>
              <a:buFont typeface="Arial" pitchFamily="34" charset="0"/>
              <a:buNone/>
              <a:defRPr/>
            </a:pPr>
            <a:r>
              <a:rPr lang="en-US" sz="2400" dirty="0" smtClean="0"/>
              <a:t>maintenance solutions. </a:t>
            </a:r>
          </a:p>
        </p:txBody>
      </p:sp>
      <p:sp>
        <p:nvSpPr>
          <p:cNvPr id="9" name="TextBox 8"/>
          <p:cNvSpPr txBox="1"/>
          <p:nvPr/>
        </p:nvSpPr>
        <p:spPr>
          <a:xfrm>
            <a:off x="311150" y="247650"/>
            <a:ext cx="8375650" cy="584200"/>
          </a:xfrm>
          <a:prstGeom prst="rect">
            <a:avLst/>
          </a:prstGeom>
          <a:noFill/>
          <a:ln w="28575" cmpd="sng">
            <a:solidFill>
              <a:schemeClr val="accent3">
                <a:lumMod val="75000"/>
              </a:schemeClr>
            </a:solidFill>
          </a:ln>
        </p:spPr>
        <p:txBody>
          <a:bodyPr>
            <a:spAutoFit/>
          </a:bodyPr>
          <a:lstStyle/>
          <a:p>
            <a:pPr algn="ctr" fontAlgn="auto">
              <a:spcBef>
                <a:spcPts val="0"/>
              </a:spcBef>
              <a:spcAft>
                <a:spcPts val="0"/>
              </a:spcAft>
              <a:defRPr/>
            </a:pPr>
            <a:r>
              <a:rPr lang="en-US" sz="3200" dirty="0">
                <a:solidFill>
                  <a:srgbClr val="17375E"/>
                </a:solidFill>
                <a:latin typeface="Arial" pitchFamily="34" charset="0"/>
                <a:cs typeface="Arial" pitchFamily="34" charset="0"/>
              </a:rPr>
              <a:t>Buildings</a:t>
            </a:r>
          </a:p>
        </p:txBody>
      </p:sp>
      <p:sp>
        <p:nvSpPr>
          <p:cNvPr id="6" name="TextBox 5"/>
          <p:cNvSpPr txBox="1"/>
          <p:nvPr/>
        </p:nvSpPr>
        <p:spPr>
          <a:xfrm>
            <a:off x="311150" y="6054725"/>
            <a:ext cx="8375650" cy="523875"/>
          </a:xfrm>
          <a:prstGeom prst="rect">
            <a:avLst/>
          </a:prstGeom>
          <a:noFill/>
          <a:ln w="28575" cmpd="sng">
            <a:solidFill>
              <a:schemeClr val="accent3">
                <a:lumMod val="75000"/>
              </a:schemeClr>
            </a:solidFill>
          </a:ln>
        </p:spPr>
        <p:txBody>
          <a:bodyPr>
            <a:spAutoFit/>
          </a:bodyPr>
          <a:lstStyle/>
          <a:p>
            <a:pPr algn="ctr" fontAlgn="auto">
              <a:spcBef>
                <a:spcPts val="0"/>
              </a:spcBef>
              <a:spcAft>
                <a:spcPts val="0"/>
              </a:spcAft>
              <a:defRPr/>
            </a:pPr>
            <a:r>
              <a:rPr lang="en-US" sz="1400" dirty="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a:solidFill>
                  <a:srgbClr val="17375E"/>
                </a:solidFill>
                <a:latin typeface="Arial" pitchFamily="34" charset="0"/>
                <a:cs typeface="Arial" pitchFamily="34" charset="0"/>
              </a:rPr>
              <a:t>Exploring Sustainability Practices in Libraries - April 24, 2012</a:t>
            </a:r>
          </a:p>
        </p:txBody>
      </p:sp>
      <p:pic>
        <p:nvPicPr>
          <p:cNvPr id="307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990600"/>
            <a:ext cx="4953000" cy="479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5035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ubtitle 2"/>
          <p:cNvSpPr>
            <a:spLocks noGrp="1"/>
          </p:cNvSpPr>
          <p:nvPr>
            <p:ph type="subTitle" idx="1"/>
          </p:nvPr>
        </p:nvSpPr>
        <p:spPr>
          <a:xfrm>
            <a:off x="311150" y="995363"/>
            <a:ext cx="8375650" cy="4887912"/>
          </a:xfrm>
          <a:ln>
            <a:solidFill>
              <a:schemeClr val="tx1"/>
            </a:solidFill>
            <a:miter lim="800000"/>
            <a:headEnd/>
            <a:tailEnd/>
          </a:ln>
        </p:spPr>
        <p:txBody>
          <a:bodyPr/>
          <a:lstStyle/>
          <a:p>
            <a:pPr marL="234950" indent="-234950" algn="l" eaLnBrk="1" hangingPunct="1">
              <a:lnSpc>
                <a:spcPct val="80000"/>
              </a:lnSpc>
            </a:pPr>
            <a:endParaRPr lang="en-US" sz="2400" smtClean="0">
              <a:solidFill>
                <a:schemeClr val="tx1"/>
              </a:solidFill>
              <a:latin typeface="Arial" charset="0"/>
              <a:cs typeface="Arial" charset="0"/>
            </a:endParaRPr>
          </a:p>
          <a:p>
            <a:pPr marL="234950" indent="-234950" algn="l" eaLnBrk="1" hangingPunct="1">
              <a:lnSpc>
                <a:spcPct val="80000"/>
              </a:lnSpc>
            </a:pPr>
            <a:endParaRPr lang="en-US" sz="2000" smtClean="0">
              <a:solidFill>
                <a:schemeClr val="tx1"/>
              </a:solidFill>
              <a:latin typeface="Arial" charset="0"/>
              <a:cs typeface="Arial" charset="0"/>
            </a:endParaRPr>
          </a:p>
        </p:txBody>
      </p:sp>
      <p:sp>
        <p:nvSpPr>
          <p:cNvPr id="9" name="TextBox 8"/>
          <p:cNvSpPr txBox="1"/>
          <p:nvPr/>
        </p:nvSpPr>
        <p:spPr>
          <a:xfrm>
            <a:off x="311150" y="247650"/>
            <a:ext cx="8375650" cy="584200"/>
          </a:xfrm>
          <a:prstGeom prst="rect">
            <a:avLst/>
          </a:prstGeom>
          <a:noFill/>
          <a:ln w="28575" cmpd="sng">
            <a:solidFill>
              <a:schemeClr val="accent3">
                <a:lumMod val="75000"/>
              </a:schemeClr>
            </a:solidFill>
          </a:ln>
        </p:spPr>
        <p:txBody>
          <a:bodyPr>
            <a:spAutoFit/>
          </a:bodyPr>
          <a:lstStyle/>
          <a:p>
            <a:pPr algn="ctr" fontAlgn="auto">
              <a:spcBef>
                <a:spcPts val="0"/>
              </a:spcBef>
              <a:spcAft>
                <a:spcPts val="0"/>
              </a:spcAft>
              <a:defRPr/>
            </a:pPr>
            <a:r>
              <a:rPr lang="en-US" sz="3200" dirty="0">
                <a:solidFill>
                  <a:srgbClr val="17375E"/>
                </a:solidFill>
                <a:latin typeface="Arial" pitchFamily="34" charset="0"/>
                <a:cs typeface="Arial" pitchFamily="34" charset="0"/>
              </a:rPr>
              <a:t>Indoor Updates</a:t>
            </a:r>
          </a:p>
        </p:txBody>
      </p:sp>
      <p:sp>
        <p:nvSpPr>
          <p:cNvPr id="6" name="TextBox 5"/>
          <p:cNvSpPr txBox="1"/>
          <p:nvPr/>
        </p:nvSpPr>
        <p:spPr>
          <a:xfrm>
            <a:off x="311150" y="6054725"/>
            <a:ext cx="8375650" cy="523875"/>
          </a:xfrm>
          <a:prstGeom prst="rect">
            <a:avLst/>
          </a:prstGeom>
          <a:noFill/>
          <a:ln w="28575" cmpd="sng">
            <a:solidFill>
              <a:schemeClr val="accent3">
                <a:lumMod val="75000"/>
              </a:schemeClr>
            </a:solidFill>
          </a:ln>
        </p:spPr>
        <p:txBody>
          <a:bodyPr>
            <a:spAutoFit/>
          </a:bodyPr>
          <a:lstStyle/>
          <a:p>
            <a:pPr algn="ctr" fontAlgn="auto">
              <a:spcBef>
                <a:spcPts val="0"/>
              </a:spcBef>
              <a:spcAft>
                <a:spcPts val="0"/>
              </a:spcAft>
              <a:defRPr/>
            </a:pPr>
            <a:r>
              <a:rPr lang="en-US" sz="1400" dirty="0">
                <a:solidFill>
                  <a:srgbClr val="17375E"/>
                </a:solidFill>
                <a:latin typeface="Arial" pitchFamily="34" charset="0"/>
                <a:cs typeface="Arial" pitchFamily="34" charset="0"/>
              </a:rPr>
              <a:t>Libraries for Sustainability Webinar Series 2012</a:t>
            </a:r>
          </a:p>
          <a:p>
            <a:pPr algn="ctr" fontAlgn="auto">
              <a:spcBef>
                <a:spcPts val="0"/>
              </a:spcBef>
              <a:spcAft>
                <a:spcPts val="0"/>
              </a:spcAft>
              <a:defRPr/>
            </a:pPr>
            <a:r>
              <a:rPr lang="en-US" sz="1400" dirty="0">
                <a:solidFill>
                  <a:srgbClr val="17375E"/>
                </a:solidFill>
                <a:latin typeface="Arial" pitchFamily="34" charset="0"/>
                <a:cs typeface="Arial" pitchFamily="34" charset="0"/>
              </a:rPr>
              <a:t>Exploring Sustainability Practices in Libraries - April 24, 2012</a:t>
            </a:r>
          </a:p>
        </p:txBody>
      </p:sp>
      <p:sp>
        <p:nvSpPr>
          <p:cNvPr id="5" name="Rectangle 4"/>
          <p:cNvSpPr/>
          <p:nvPr/>
        </p:nvSpPr>
        <p:spPr>
          <a:xfrm>
            <a:off x="304800" y="1066800"/>
            <a:ext cx="7696200" cy="4894263"/>
          </a:xfrm>
          <a:prstGeom prst="rect">
            <a:avLst/>
          </a:prstGeom>
        </p:spPr>
        <p:txBody>
          <a:bodyPr>
            <a:spAutoFit/>
          </a:bodyPr>
          <a:lstStyle/>
          <a:p>
            <a:pPr lvl="1">
              <a:defRPr/>
            </a:pPr>
            <a:r>
              <a:rPr lang="en-US" sz="2400" dirty="0">
                <a:solidFill>
                  <a:prstClr val="black"/>
                </a:solidFill>
                <a:latin typeface="Calibri"/>
              </a:rPr>
              <a:t>Natural Stone (not synthetics)</a:t>
            </a:r>
          </a:p>
          <a:p>
            <a:pPr lvl="1">
              <a:defRPr/>
            </a:pPr>
            <a:r>
              <a:rPr lang="en-US" sz="2400" dirty="0">
                <a:solidFill>
                  <a:prstClr val="black"/>
                </a:solidFill>
                <a:latin typeface="Calibri"/>
              </a:rPr>
              <a:t/>
            </a:r>
            <a:br>
              <a:rPr lang="en-US" sz="2400" dirty="0">
                <a:solidFill>
                  <a:prstClr val="black"/>
                </a:solidFill>
                <a:latin typeface="Calibri"/>
              </a:rPr>
            </a:br>
            <a:r>
              <a:rPr lang="en-US" sz="2400" dirty="0">
                <a:solidFill>
                  <a:prstClr val="black"/>
                </a:solidFill>
                <a:latin typeface="Calibri"/>
              </a:rPr>
              <a:t>Glass (not plastic)</a:t>
            </a:r>
          </a:p>
          <a:p>
            <a:pPr lvl="1">
              <a:defRPr/>
            </a:pPr>
            <a:endParaRPr lang="en-US" sz="2400" dirty="0">
              <a:solidFill>
                <a:prstClr val="black"/>
              </a:solidFill>
              <a:latin typeface="Calibri"/>
            </a:endParaRPr>
          </a:p>
          <a:p>
            <a:pPr lvl="1">
              <a:defRPr/>
            </a:pPr>
            <a:r>
              <a:rPr lang="en-US" sz="2400" dirty="0">
                <a:solidFill>
                  <a:prstClr val="black"/>
                </a:solidFill>
                <a:latin typeface="Calibri"/>
              </a:rPr>
              <a:t>Lighting</a:t>
            </a:r>
          </a:p>
          <a:p>
            <a:pPr lvl="2">
              <a:defRPr/>
            </a:pPr>
            <a:r>
              <a:rPr lang="en-US" sz="2400" dirty="0">
                <a:solidFill>
                  <a:prstClr val="black"/>
                </a:solidFill>
                <a:latin typeface="Calibri"/>
              </a:rPr>
              <a:t>Motion-activated sensors</a:t>
            </a:r>
          </a:p>
          <a:p>
            <a:pPr lvl="2">
              <a:defRPr/>
            </a:pPr>
            <a:r>
              <a:rPr lang="en-US" sz="2400" dirty="0">
                <a:solidFill>
                  <a:prstClr val="black"/>
                </a:solidFill>
                <a:latin typeface="Calibri"/>
              </a:rPr>
              <a:t>Use Compact Fluorescent Light</a:t>
            </a:r>
            <a:br>
              <a:rPr lang="en-US" sz="2400" dirty="0">
                <a:solidFill>
                  <a:prstClr val="black"/>
                </a:solidFill>
                <a:latin typeface="Calibri"/>
              </a:rPr>
            </a:br>
            <a:r>
              <a:rPr lang="en-US" sz="2400" dirty="0">
                <a:solidFill>
                  <a:prstClr val="black"/>
                </a:solidFill>
                <a:latin typeface="Calibri"/>
              </a:rPr>
              <a:t>      (CFL) bulbs</a:t>
            </a:r>
          </a:p>
          <a:p>
            <a:pPr lvl="2">
              <a:defRPr/>
            </a:pPr>
            <a:r>
              <a:rPr lang="en-US" sz="2400" dirty="0">
                <a:solidFill>
                  <a:prstClr val="black"/>
                </a:solidFill>
                <a:latin typeface="Calibri"/>
              </a:rPr>
              <a:t>Vampire power</a:t>
            </a:r>
          </a:p>
          <a:p>
            <a:pPr lvl="1">
              <a:defRPr/>
            </a:pPr>
            <a:endParaRPr lang="en-US" sz="2400" dirty="0">
              <a:solidFill>
                <a:prstClr val="black"/>
              </a:solidFill>
              <a:latin typeface="Calibri"/>
            </a:endParaRPr>
          </a:p>
          <a:p>
            <a:pPr lvl="1">
              <a:defRPr/>
            </a:pPr>
            <a:r>
              <a:rPr lang="en-US" sz="2400" dirty="0">
                <a:solidFill>
                  <a:prstClr val="black"/>
                </a:solidFill>
                <a:latin typeface="Calibri"/>
              </a:rPr>
              <a:t>Paint</a:t>
            </a:r>
          </a:p>
          <a:p>
            <a:pPr lvl="2">
              <a:defRPr/>
            </a:pPr>
            <a:r>
              <a:rPr lang="en-US" sz="2400" dirty="0">
                <a:solidFill>
                  <a:prstClr val="black"/>
                </a:solidFill>
                <a:latin typeface="Calibri"/>
              </a:rPr>
              <a:t>Use nontoxic, low VOC (volatile organic compound).</a:t>
            </a:r>
          </a:p>
          <a:p>
            <a:pPr lvl="2">
              <a:defRPr/>
            </a:pPr>
            <a:r>
              <a:rPr lang="en-US" sz="2400" dirty="0">
                <a:solidFill>
                  <a:prstClr val="black"/>
                </a:solidFill>
                <a:latin typeface="Calibri"/>
              </a:rPr>
              <a:t>Light color paint reflects the sun’s heat</a:t>
            </a:r>
          </a:p>
        </p:txBody>
      </p:sp>
      <p:pic>
        <p:nvPicPr>
          <p:cNvPr id="4102" name="Picture 7" descr="shutterstock_87635887.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066800"/>
            <a:ext cx="30480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1429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5525</TotalTime>
  <Words>3849</Words>
  <Application>Microsoft Office PowerPoint</Application>
  <PresentationFormat>On-screen Show (4:3)</PresentationFormat>
  <Paragraphs>430</Paragraphs>
  <Slides>37</Slides>
  <Notes>36</Notes>
  <HiddenSlides>0</HiddenSlides>
  <MMClips>0</MMClips>
  <ScaleCrop>false</ScaleCrop>
  <HeadingPairs>
    <vt:vector size="4" baseType="variant">
      <vt:variant>
        <vt:lpstr>Theme</vt:lpstr>
      </vt:variant>
      <vt:variant>
        <vt:i4>4</vt:i4>
      </vt:variant>
      <vt:variant>
        <vt:lpstr>Slide Titles</vt:lpstr>
      </vt:variant>
      <vt:variant>
        <vt:i4>37</vt:i4>
      </vt:variant>
    </vt:vector>
  </HeadingPairs>
  <TitlesOfParts>
    <vt:vector size="41"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Florida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bhood</dc:creator>
  <cp:lastModifiedBy>Windows User</cp:lastModifiedBy>
  <cp:revision>266</cp:revision>
  <dcterms:created xsi:type="dcterms:W3CDTF">2012-04-18T02:32:05Z</dcterms:created>
  <dcterms:modified xsi:type="dcterms:W3CDTF">2012-04-25T20:27:28Z</dcterms:modified>
</cp:coreProperties>
</file>