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2" r:id="rId1"/>
  </p:sldMasterIdLst>
  <p:notesMasterIdLst>
    <p:notesMasterId r:id="rId24"/>
  </p:notesMasterIdLst>
  <p:sldIdLst>
    <p:sldId id="360" r:id="rId2"/>
    <p:sldId id="373" r:id="rId3"/>
    <p:sldId id="343" r:id="rId4"/>
    <p:sldId id="344" r:id="rId5"/>
    <p:sldId id="345" r:id="rId6"/>
    <p:sldId id="346" r:id="rId7"/>
    <p:sldId id="326" r:id="rId8"/>
    <p:sldId id="335" r:id="rId9"/>
    <p:sldId id="361" r:id="rId10"/>
    <p:sldId id="352" r:id="rId11"/>
    <p:sldId id="362" r:id="rId12"/>
    <p:sldId id="365" r:id="rId13"/>
    <p:sldId id="366" r:id="rId14"/>
    <p:sldId id="367" r:id="rId15"/>
    <p:sldId id="368" r:id="rId16"/>
    <p:sldId id="372" r:id="rId17"/>
    <p:sldId id="369" r:id="rId18"/>
    <p:sldId id="371" r:id="rId19"/>
    <p:sldId id="375" r:id="rId20"/>
    <p:sldId id="376" r:id="rId21"/>
    <p:sldId id="377" r:id="rId22"/>
    <p:sldId id="378" r:id="rId23"/>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EB2"/>
    <a:srgbClr val="ABCEDE"/>
    <a:srgbClr val="918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75030" autoAdjust="0"/>
  </p:normalViewPr>
  <p:slideViewPr>
    <p:cSldViewPr>
      <p:cViewPr>
        <p:scale>
          <a:sx n="70" d="100"/>
          <a:sy n="70" d="100"/>
        </p:scale>
        <p:origin x="-1146"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C459A-99ED-4235-80B0-4520DDF80AD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898B7B5-D08B-4B35-B061-A5F67F4C06F8}">
      <dgm:prSet phldrT="[Text]"/>
      <dgm:spPr/>
      <dgm:t>
        <a:bodyPr/>
        <a:lstStyle/>
        <a:p>
          <a:r>
            <a:rPr lang="en-US" dirty="0" smtClean="0"/>
            <a:t>Technologies &amp; Training</a:t>
          </a:r>
          <a:endParaRPr lang="en-US" dirty="0"/>
        </a:p>
      </dgm:t>
    </dgm:pt>
    <dgm:pt modelId="{76E7F53B-41E6-4201-8892-616357A633BE}" type="parTrans" cxnId="{41C2AA7F-8BF1-4E90-B669-62D4CAA0D151}">
      <dgm:prSet/>
      <dgm:spPr/>
      <dgm:t>
        <a:bodyPr/>
        <a:lstStyle/>
        <a:p>
          <a:endParaRPr lang="en-US"/>
        </a:p>
      </dgm:t>
    </dgm:pt>
    <dgm:pt modelId="{8E9E304E-3EAF-4BD1-9A75-2793A7FF6B04}" type="sibTrans" cxnId="{41C2AA7F-8BF1-4E90-B669-62D4CAA0D151}">
      <dgm:prSet/>
      <dgm:spPr/>
      <dgm:t>
        <a:bodyPr/>
        <a:lstStyle/>
        <a:p>
          <a:endParaRPr lang="en-US"/>
        </a:p>
      </dgm:t>
    </dgm:pt>
    <dgm:pt modelId="{F23A1956-1C15-434C-8CCE-EF6DB6F9825E}">
      <dgm:prSet phldrT="[Text]"/>
      <dgm:spPr/>
      <dgm:t>
        <a:bodyPr/>
        <a:lstStyle/>
        <a:p>
          <a:r>
            <a:rPr lang="en-US" dirty="0" smtClean="0"/>
            <a:t>Institutional Support</a:t>
          </a:r>
          <a:endParaRPr lang="en-US" dirty="0"/>
        </a:p>
      </dgm:t>
    </dgm:pt>
    <dgm:pt modelId="{BDF24B85-7859-45D7-9190-D77802A40418}" type="parTrans" cxnId="{464A7F0C-FBC4-4D1E-B945-1D747BCC28CC}">
      <dgm:prSet/>
      <dgm:spPr/>
      <dgm:t>
        <a:bodyPr/>
        <a:lstStyle/>
        <a:p>
          <a:endParaRPr lang="en-US"/>
        </a:p>
      </dgm:t>
    </dgm:pt>
    <dgm:pt modelId="{9C0B9950-10BA-440D-8E75-D2414F78A6CF}" type="sibTrans" cxnId="{464A7F0C-FBC4-4D1E-B945-1D747BCC28CC}">
      <dgm:prSet/>
      <dgm:spPr/>
      <dgm:t>
        <a:bodyPr/>
        <a:lstStyle/>
        <a:p>
          <a:endParaRPr lang="en-US"/>
        </a:p>
      </dgm:t>
    </dgm:pt>
    <dgm:pt modelId="{DAA97A81-DFC2-4DAE-8A11-BDD66387F6A2}">
      <dgm:prSet phldrT="[Text]"/>
      <dgm:spPr/>
      <dgm:t>
        <a:bodyPr/>
        <a:lstStyle/>
        <a:p>
          <a:r>
            <a:rPr lang="en-US" dirty="0" smtClean="0"/>
            <a:t>Scholarly Curation</a:t>
          </a:r>
          <a:endParaRPr lang="en-US" dirty="0"/>
        </a:p>
      </dgm:t>
    </dgm:pt>
    <dgm:pt modelId="{ECBECB8F-9983-4241-9DE0-3B08715FE80F}" type="parTrans" cxnId="{A21CDF5E-CE69-4199-9516-8D41D447204C}">
      <dgm:prSet/>
      <dgm:spPr/>
      <dgm:t>
        <a:bodyPr/>
        <a:lstStyle/>
        <a:p>
          <a:endParaRPr lang="en-US"/>
        </a:p>
      </dgm:t>
    </dgm:pt>
    <dgm:pt modelId="{CCDEA0FA-F6F1-479A-95AA-C1023B0E270A}" type="sibTrans" cxnId="{A21CDF5E-CE69-4199-9516-8D41D447204C}">
      <dgm:prSet/>
      <dgm:spPr/>
      <dgm:t>
        <a:bodyPr/>
        <a:lstStyle/>
        <a:p>
          <a:endParaRPr lang="en-US"/>
        </a:p>
      </dgm:t>
    </dgm:pt>
    <dgm:pt modelId="{DB1F0EB7-9D0F-43D8-AE2E-78BD7DE141BD}" type="pres">
      <dgm:prSet presAssocID="{A01C459A-99ED-4235-80B0-4520DDF80ADF}" presName="Name0" presStyleCnt="0">
        <dgm:presLayoutVars>
          <dgm:chMax val="7"/>
          <dgm:chPref val="7"/>
          <dgm:dir/>
          <dgm:animLvl val="lvl"/>
        </dgm:presLayoutVars>
      </dgm:prSet>
      <dgm:spPr/>
      <dgm:t>
        <a:bodyPr/>
        <a:lstStyle/>
        <a:p>
          <a:endParaRPr lang="en-US"/>
        </a:p>
      </dgm:t>
    </dgm:pt>
    <dgm:pt modelId="{6A7F820B-3B40-463A-92B3-90AC8F4A8014}" type="pres">
      <dgm:prSet presAssocID="{7898B7B5-D08B-4B35-B061-A5F67F4C06F8}" presName="Accent1" presStyleCnt="0"/>
      <dgm:spPr/>
    </dgm:pt>
    <dgm:pt modelId="{69E9EDAB-C94E-4DF4-A7BD-2284782D99F7}" type="pres">
      <dgm:prSet presAssocID="{7898B7B5-D08B-4B35-B061-A5F67F4C06F8}" presName="Accent" presStyleLbl="node1" presStyleIdx="0" presStyleCnt="3"/>
      <dgm:spPr/>
    </dgm:pt>
    <dgm:pt modelId="{8EB2E01D-E197-4E67-AA55-C9B69BEA3A5D}" type="pres">
      <dgm:prSet presAssocID="{7898B7B5-D08B-4B35-B061-A5F67F4C06F8}" presName="Parent1" presStyleLbl="revTx" presStyleIdx="0" presStyleCnt="3">
        <dgm:presLayoutVars>
          <dgm:chMax val="1"/>
          <dgm:chPref val="1"/>
          <dgm:bulletEnabled val="1"/>
        </dgm:presLayoutVars>
      </dgm:prSet>
      <dgm:spPr/>
      <dgm:t>
        <a:bodyPr/>
        <a:lstStyle/>
        <a:p>
          <a:endParaRPr lang="en-US"/>
        </a:p>
      </dgm:t>
    </dgm:pt>
    <dgm:pt modelId="{C092787D-41C7-4D2E-9E75-338B0822F291}" type="pres">
      <dgm:prSet presAssocID="{F23A1956-1C15-434C-8CCE-EF6DB6F9825E}" presName="Accent2" presStyleCnt="0"/>
      <dgm:spPr/>
    </dgm:pt>
    <dgm:pt modelId="{DB2DCA27-E7FC-469A-B07C-ECB374A88CB9}" type="pres">
      <dgm:prSet presAssocID="{F23A1956-1C15-434C-8CCE-EF6DB6F9825E}" presName="Accent" presStyleLbl="node1" presStyleIdx="1" presStyleCnt="3"/>
      <dgm:spPr/>
    </dgm:pt>
    <dgm:pt modelId="{430D292B-FC11-4203-8B9C-14717E32D9FF}" type="pres">
      <dgm:prSet presAssocID="{F23A1956-1C15-434C-8CCE-EF6DB6F9825E}" presName="Parent2" presStyleLbl="revTx" presStyleIdx="1" presStyleCnt="3">
        <dgm:presLayoutVars>
          <dgm:chMax val="1"/>
          <dgm:chPref val="1"/>
          <dgm:bulletEnabled val="1"/>
        </dgm:presLayoutVars>
      </dgm:prSet>
      <dgm:spPr/>
      <dgm:t>
        <a:bodyPr/>
        <a:lstStyle/>
        <a:p>
          <a:endParaRPr lang="en-US"/>
        </a:p>
      </dgm:t>
    </dgm:pt>
    <dgm:pt modelId="{68FCADB2-EAB5-4F52-917F-6A2373ECECD0}" type="pres">
      <dgm:prSet presAssocID="{DAA97A81-DFC2-4DAE-8A11-BDD66387F6A2}" presName="Accent3" presStyleCnt="0"/>
      <dgm:spPr/>
    </dgm:pt>
    <dgm:pt modelId="{17AB326F-9173-4D2A-BC63-9A0E0B419DC7}" type="pres">
      <dgm:prSet presAssocID="{DAA97A81-DFC2-4DAE-8A11-BDD66387F6A2}" presName="Accent" presStyleLbl="node1" presStyleIdx="2" presStyleCnt="3"/>
      <dgm:spPr/>
    </dgm:pt>
    <dgm:pt modelId="{66DCED2F-5FF8-4D1E-9337-0BE31CAAB871}" type="pres">
      <dgm:prSet presAssocID="{DAA97A81-DFC2-4DAE-8A11-BDD66387F6A2}" presName="Parent3" presStyleLbl="revTx" presStyleIdx="2" presStyleCnt="3">
        <dgm:presLayoutVars>
          <dgm:chMax val="1"/>
          <dgm:chPref val="1"/>
          <dgm:bulletEnabled val="1"/>
        </dgm:presLayoutVars>
      </dgm:prSet>
      <dgm:spPr/>
      <dgm:t>
        <a:bodyPr/>
        <a:lstStyle/>
        <a:p>
          <a:endParaRPr lang="en-US"/>
        </a:p>
      </dgm:t>
    </dgm:pt>
  </dgm:ptLst>
  <dgm:cxnLst>
    <dgm:cxn modelId="{72510F97-5F37-45F5-8F2D-49A0C01B5D2E}" type="presOf" srcId="{7898B7B5-D08B-4B35-B061-A5F67F4C06F8}" destId="{8EB2E01D-E197-4E67-AA55-C9B69BEA3A5D}" srcOrd="0" destOrd="0" presId="urn:microsoft.com/office/officeart/2009/layout/CircleArrowProcess"/>
    <dgm:cxn modelId="{41C2AA7F-8BF1-4E90-B669-62D4CAA0D151}" srcId="{A01C459A-99ED-4235-80B0-4520DDF80ADF}" destId="{7898B7B5-D08B-4B35-B061-A5F67F4C06F8}" srcOrd="0" destOrd="0" parTransId="{76E7F53B-41E6-4201-8892-616357A633BE}" sibTransId="{8E9E304E-3EAF-4BD1-9A75-2793A7FF6B04}"/>
    <dgm:cxn modelId="{464A7F0C-FBC4-4D1E-B945-1D747BCC28CC}" srcId="{A01C459A-99ED-4235-80B0-4520DDF80ADF}" destId="{F23A1956-1C15-434C-8CCE-EF6DB6F9825E}" srcOrd="1" destOrd="0" parTransId="{BDF24B85-7859-45D7-9190-D77802A40418}" sibTransId="{9C0B9950-10BA-440D-8E75-D2414F78A6CF}"/>
    <dgm:cxn modelId="{A21CDF5E-CE69-4199-9516-8D41D447204C}" srcId="{A01C459A-99ED-4235-80B0-4520DDF80ADF}" destId="{DAA97A81-DFC2-4DAE-8A11-BDD66387F6A2}" srcOrd="2" destOrd="0" parTransId="{ECBECB8F-9983-4241-9DE0-3B08715FE80F}" sibTransId="{CCDEA0FA-F6F1-479A-95AA-C1023B0E270A}"/>
    <dgm:cxn modelId="{708753A1-0FF7-47F5-A490-069C70DC275E}" type="presOf" srcId="{DAA97A81-DFC2-4DAE-8A11-BDD66387F6A2}" destId="{66DCED2F-5FF8-4D1E-9337-0BE31CAAB871}" srcOrd="0" destOrd="0" presId="urn:microsoft.com/office/officeart/2009/layout/CircleArrowProcess"/>
    <dgm:cxn modelId="{622E56BB-1E95-4EA4-BDAE-A4D16470A34C}" type="presOf" srcId="{A01C459A-99ED-4235-80B0-4520DDF80ADF}" destId="{DB1F0EB7-9D0F-43D8-AE2E-78BD7DE141BD}" srcOrd="0" destOrd="0" presId="urn:microsoft.com/office/officeart/2009/layout/CircleArrowProcess"/>
    <dgm:cxn modelId="{3767865F-E47C-4AA8-B6F5-F2FE22AD7DA8}" type="presOf" srcId="{F23A1956-1C15-434C-8CCE-EF6DB6F9825E}" destId="{430D292B-FC11-4203-8B9C-14717E32D9FF}" srcOrd="0" destOrd="0" presId="urn:microsoft.com/office/officeart/2009/layout/CircleArrowProcess"/>
    <dgm:cxn modelId="{05AB484D-B23D-47A8-82EF-90A0D486BFD0}" type="presParOf" srcId="{DB1F0EB7-9D0F-43D8-AE2E-78BD7DE141BD}" destId="{6A7F820B-3B40-463A-92B3-90AC8F4A8014}" srcOrd="0" destOrd="0" presId="urn:microsoft.com/office/officeart/2009/layout/CircleArrowProcess"/>
    <dgm:cxn modelId="{14139F51-6234-41FC-A72A-52AD12617C9E}" type="presParOf" srcId="{6A7F820B-3B40-463A-92B3-90AC8F4A8014}" destId="{69E9EDAB-C94E-4DF4-A7BD-2284782D99F7}" srcOrd="0" destOrd="0" presId="urn:microsoft.com/office/officeart/2009/layout/CircleArrowProcess"/>
    <dgm:cxn modelId="{5DFD3520-C304-4710-9EF4-A438C13565E5}" type="presParOf" srcId="{DB1F0EB7-9D0F-43D8-AE2E-78BD7DE141BD}" destId="{8EB2E01D-E197-4E67-AA55-C9B69BEA3A5D}" srcOrd="1" destOrd="0" presId="urn:microsoft.com/office/officeart/2009/layout/CircleArrowProcess"/>
    <dgm:cxn modelId="{5AAAD691-0FAE-41F5-8C2C-4492E566F456}" type="presParOf" srcId="{DB1F0EB7-9D0F-43D8-AE2E-78BD7DE141BD}" destId="{C092787D-41C7-4D2E-9E75-338B0822F291}" srcOrd="2" destOrd="0" presId="urn:microsoft.com/office/officeart/2009/layout/CircleArrowProcess"/>
    <dgm:cxn modelId="{EF09B02E-CF72-4E02-8E17-C7B4AFDCE9F6}" type="presParOf" srcId="{C092787D-41C7-4D2E-9E75-338B0822F291}" destId="{DB2DCA27-E7FC-469A-B07C-ECB374A88CB9}" srcOrd="0" destOrd="0" presId="urn:microsoft.com/office/officeart/2009/layout/CircleArrowProcess"/>
    <dgm:cxn modelId="{52CE7729-84B2-4A19-9C97-5B4F10E266FB}" type="presParOf" srcId="{DB1F0EB7-9D0F-43D8-AE2E-78BD7DE141BD}" destId="{430D292B-FC11-4203-8B9C-14717E32D9FF}" srcOrd="3" destOrd="0" presId="urn:microsoft.com/office/officeart/2009/layout/CircleArrowProcess"/>
    <dgm:cxn modelId="{72F27A67-4763-4A47-A871-86DB55AC4281}" type="presParOf" srcId="{DB1F0EB7-9D0F-43D8-AE2E-78BD7DE141BD}" destId="{68FCADB2-EAB5-4F52-917F-6A2373ECECD0}" srcOrd="4" destOrd="0" presId="urn:microsoft.com/office/officeart/2009/layout/CircleArrowProcess"/>
    <dgm:cxn modelId="{EF88C0FD-4C51-4E9B-9901-E3D49843BE94}" type="presParOf" srcId="{68FCADB2-EAB5-4F52-917F-6A2373ECECD0}" destId="{17AB326F-9173-4D2A-BC63-9A0E0B419DC7}" srcOrd="0" destOrd="0" presId="urn:microsoft.com/office/officeart/2009/layout/CircleArrowProcess"/>
    <dgm:cxn modelId="{DDCC584C-84B7-447F-9670-B00952EAFF21}" type="presParOf" srcId="{DB1F0EB7-9D0F-43D8-AE2E-78BD7DE141BD}" destId="{66DCED2F-5FF8-4D1E-9337-0BE31CAAB871}"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9EDAB-C94E-4DF4-A7BD-2284782D99F7}">
      <dsp:nvSpPr>
        <dsp:cNvPr id="0" name=""/>
        <dsp:cNvSpPr/>
      </dsp:nvSpPr>
      <dsp:spPr>
        <a:xfrm>
          <a:off x="890976" y="341374"/>
          <a:ext cx="1541907" cy="154214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2E01D-E197-4E67-AA55-C9B69BEA3A5D}">
      <dsp:nvSpPr>
        <dsp:cNvPr id="0" name=""/>
        <dsp:cNvSpPr/>
      </dsp:nvSpPr>
      <dsp:spPr>
        <a:xfrm>
          <a:off x="1231788" y="898134"/>
          <a:ext cx="856808" cy="428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Technologies &amp; Training</a:t>
          </a:r>
          <a:endParaRPr lang="en-US" sz="1200" kern="1200" dirty="0"/>
        </a:p>
      </dsp:txBody>
      <dsp:txXfrm>
        <a:off x="1231788" y="898134"/>
        <a:ext cx="856808" cy="428301"/>
      </dsp:txXfrm>
    </dsp:sp>
    <dsp:sp modelId="{DB2DCA27-E7FC-469A-B07C-ECB374A88CB9}">
      <dsp:nvSpPr>
        <dsp:cNvPr id="0" name=""/>
        <dsp:cNvSpPr/>
      </dsp:nvSpPr>
      <dsp:spPr>
        <a:xfrm>
          <a:off x="462716" y="1227448"/>
          <a:ext cx="1541907" cy="154214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D292B-FC11-4203-8B9C-14717E32D9FF}">
      <dsp:nvSpPr>
        <dsp:cNvPr id="0" name=""/>
        <dsp:cNvSpPr/>
      </dsp:nvSpPr>
      <dsp:spPr>
        <a:xfrm>
          <a:off x="805266" y="1789334"/>
          <a:ext cx="856808" cy="428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Institutional Support</a:t>
          </a:r>
          <a:endParaRPr lang="en-US" sz="1200" kern="1200" dirty="0"/>
        </a:p>
      </dsp:txBody>
      <dsp:txXfrm>
        <a:off x="805266" y="1789334"/>
        <a:ext cx="856808" cy="428301"/>
      </dsp:txXfrm>
    </dsp:sp>
    <dsp:sp modelId="{17AB326F-9173-4D2A-BC63-9A0E0B419DC7}">
      <dsp:nvSpPr>
        <dsp:cNvPr id="0" name=""/>
        <dsp:cNvSpPr/>
      </dsp:nvSpPr>
      <dsp:spPr>
        <a:xfrm>
          <a:off x="1000719" y="2219557"/>
          <a:ext cx="1324737" cy="132526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DCED2F-5FF8-4D1E-9337-0BE31CAAB871}">
      <dsp:nvSpPr>
        <dsp:cNvPr id="0" name=""/>
        <dsp:cNvSpPr/>
      </dsp:nvSpPr>
      <dsp:spPr>
        <a:xfrm>
          <a:off x="1233815" y="2681815"/>
          <a:ext cx="856808" cy="428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Scholarly Curation</a:t>
          </a:r>
          <a:endParaRPr lang="en-US" sz="1200" kern="1200" dirty="0"/>
        </a:p>
      </dsp:txBody>
      <dsp:txXfrm>
        <a:off x="1233815" y="2681815"/>
        <a:ext cx="856808" cy="42830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73D65579-9BF9-4240-BCBB-7E3AAB50CD48}" type="datetimeFigureOut">
              <a:rPr lang="en-US" smtClean="0"/>
              <a:pPr/>
              <a:t>6/21/2012</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fld id="{236B5C6A-4FC0-49D8-99DF-3FE46915153C}" type="slidenum">
              <a:rPr lang="en-US" smtClean="0"/>
              <a:pPr/>
              <a:t>‹#›</a:t>
            </a:fld>
            <a:endParaRPr lang="en-US"/>
          </a:p>
        </p:txBody>
      </p:sp>
    </p:spTree>
    <p:extLst>
      <p:ext uri="{BB962C8B-B14F-4D97-AF65-F5344CB8AC3E}">
        <p14:creationId xmlns:p14="http://schemas.microsoft.com/office/powerpoint/2010/main" val="111054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rnweb.org/en/resources/articles/view/the-caribbean-ir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LGB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en.wikipedia.org/wiki/Gay_right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B5C6A-4FC0-49D8-99DF-3FE46915153C}"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a:t>
            </a:r>
            <a:r>
              <a:rPr lang="en-US" b="1" i="1" dirty="0" smtClean="0">
                <a:hlinkClick r:id="rId3"/>
              </a:rPr>
              <a:t>Caribbean IRN</a:t>
            </a:r>
            <a:r>
              <a:rPr lang="en-US" dirty="0" smtClean="0"/>
              <a:t> is a network that connects activists, scholars, artists and other individuals and organizations who do research and work on issues related to diverse genders and sexualities in the Caribbean</a:t>
            </a:r>
          </a:p>
          <a:p>
            <a:endParaRPr lang="en-US" dirty="0" smtClean="0"/>
          </a:p>
          <a:p>
            <a:r>
              <a:rPr lang="en-US" dirty="0" smtClean="0"/>
              <a:t>This collection will store various documents, reports, archival clippings, and other materials related to this work. Our general collection includes materials we have been collecting and archiving since the Caribbean IRN's inception in 2009. Thus far, our collection includes a variety of materials (newspaper articles, scholarly papers, activist reports, open letters, creative expressions, interviews, and more) which offers a glimpse into the complexity of LGBT lives and experiences in the Caribbean. This collection presents multiple perspectives from the personal to community and political organizing, from health agencies to academic research. It is a small but growing collection - a work in progress that brings materials on Caribbean Sexualities together in this way (digital open access) for the first time. </a:t>
            </a:r>
          </a:p>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14</a:t>
            </a:fld>
            <a:endParaRPr lang="en-US"/>
          </a:p>
        </p:txBody>
      </p:sp>
    </p:spTree>
    <p:extLst>
      <p:ext uri="{BB962C8B-B14F-4D97-AF65-F5344CB8AC3E}">
        <p14:creationId xmlns:p14="http://schemas.microsoft.com/office/powerpoint/2010/main" val="3019287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major part of our collection will be the archives of the Gay Freedom Movement (GFM) in Jamaica. The Gay Freedom Movement was active in Jamaica between 1974 and 1983 and the archives of the GFM are now </a:t>
            </a:r>
            <a:r>
              <a:rPr lang="en-US" dirty="0" err="1" smtClean="0"/>
              <a:t>digitised</a:t>
            </a:r>
            <a:r>
              <a:rPr lang="en-US" dirty="0" smtClean="0"/>
              <a:t> for further study and historical purposes. These archives are being made available with the permission of Larry Chang, one of the founders of GFM. The GFM </a:t>
            </a:r>
            <a:r>
              <a:rPr lang="en-US" dirty="0" err="1" smtClean="0"/>
              <a:t>preceeded</a:t>
            </a:r>
            <a:r>
              <a:rPr lang="en-US" dirty="0" smtClean="0"/>
              <a:t> the Jamaica Forum for Lesbians, All-</a:t>
            </a:r>
            <a:r>
              <a:rPr lang="en-US" dirty="0" err="1" smtClean="0"/>
              <a:t>sexuals</a:t>
            </a:r>
            <a:r>
              <a:rPr lang="en-US" dirty="0" smtClean="0"/>
              <a:t> and Gays (JFLAG). The GFM collection will allow for researchers, activists and educators to gain insights into the history of organizing around gender and sexuality in the Caribbean. </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15</a:t>
            </a:fld>
            <a:endParaRPr lang="en-US"/>
          </a:p>
        </p:txBody>
      </p:sp>
    </p:spTree>
    <p:extLst>
      <p:ext uri="{BB962C8B-B14F-4D97-AF65-F5344CB8AC3E}">
        <p14:creationId xmlns:p14="http://schemas.microsoft.com/office/powerpoint/2010/main" val="393776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smtClean="0"/>
              <a:t>History</a:t>
            </a:r>
          </a:p>
          <a:p>
            <a:pPr rtl="0"/>
            <a:r>
              <a:rPr lang="en-US" dirty="0" smtClean="0"/>
              <a:t>The group was established in May 1999 during a social event hosted by members of other </a:t>
            </a:r>
            <a:r>
              <a:rPr lang="en-US" dirty="0" smtClean="0">
                <a:hlinkClick r:id="rId3" action="ppaction://hlinkfile" tooltip="LGBT"/>
              </a:rPr>
              <a:t>LGBT</a:t>
            </a:r>
            <a:r>
              <a:rPr lang="en-US" dirty="0" smtClean="0"/>
              <a:t> groups. The members of those groups, BGLAD (Bahamian Gays and Lesbians Against Discrimination) and Hope TEA (Hope Through Education and Awareness), decided it would be better to pool their resources together and create one national </a:t>
            </a:r>
            <a:r>
              <a:rPr lang="en-US" dirty="0" smtClean="0">
                <a:hlinkClick r:id="rId4" action="ppaction://hlinkfile" tooltip="Gay rights"/>
              </a:rPr>
              <a:t>gay rights</a:t>
            </a:r>
            <a:r>
              <a:rPr lang="en-US" dirty="0" smtClean="0"/>
              <a:t> organization. They named it “The Rainbow Alliance of The Bahamas.”</a:t>
            </a:r>
          </a:p>
          <a:p>
            <a:endParaRPr lang="en-US" dirty="0" smtClean="0"/>
          </a:p>
          <a:p>
            <a:r>
              <a:rPr lang="en-US" dirty="0" smtClean="0"/>
              <a:t>The activist arm of the group placed it in the public spotlight between 2004 and 2008. The group eventually disbanded in 2008 due to a lack of resources.</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17</a:t>
            </a:fld>
            <a:endParaRPr lang="en-US"/>
          </a:p>
        </p:txBody>
      </p:sp>
    </p:spTree>
    <p:extLst>
      <p:ext uri="{BB962C8B-B14F-4D97-AF65-F5344CB8AC3E}">
        <p14:creationId xmlns:p14="http://schemas.microsoft.com/office/powerpoint/2010/main" val="3937769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18</a:t>
            </a:fld>
            <a:endParaRPr lang="en-US"/>
          </a:p>
        </p:txBody>
      </p:sp>
    </p:spTree>
    <p:extLst>
      <p:ext uri="{BB962C8B-B14F-4D97-AF65-F5344CB8AC3E}">
        <p14:creationId xmlns:p14="http://schemas.microsoft.com/office/powerpoint/2010/main" val="393776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B5C6A-4FC0-49D8-99DF-3FE46915153C}"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B5C6A-4FC0-49D8-99DF-3FE46915153C}"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B5C6A-4FC0-49D8-99DF-3FE46915153C}"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B5C6A-4FC0-49D8-99DF-3FE46915153C}"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Digital Library of the Caribbean (dLOC) is a cooperative digital library for resources from and about the Caribbean and </a:t>
            </a:r>
            <a:r>
              <a:rPr lang="en-US" sz="1200" kern="1200" dirty="0" err="1" smtClean="0">
                <a:solidFill>
                  <a:schemeClr val="tx1"/>
                </a:solidFill>
                <a:effectLst/>
                <a:latin typeface="+mn-lt"/>
                <a:ea typeface="+mn-ea"/>
                <a:cs typeface="+mn-cs"/>
              </a:rPr>
              <a:t>circum</a:t>
            </a:r>
            <a:r>
              <a:rPr lang="en-US" sz="1200" kern="1200" dirty="0" smtClean="0">
                <a:solidFill>
                  <a:schemeClr val="tx1"/>
                </a:solidFill>
                <a:effectLst/>
                <a:latin typeface="+mn-lt"/>
                <a:ea typeface="+mn-ea"/>
                <a:cs typeface="+mn-cs"/>
              </a:rPr>
              <a:t>-Caribbean. dLOC provides access to digitized versions of Caribbean cultural, historical and research materials currently held in archives, libraries, and private collections.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you see the homepage for dLOC.</a:t>
            </a:r>
            <a:r>
              <a:rPr lang="en-US" sz="1200" kern="1200" baseline="0" dirty="0" smtClean="0">
                <a:solidFill>
                  <a:schemeClr val="tx1"/>
                </a:solidFill>
                <a:effectLst/>
                <a:latin typeface="+mn-lt"/>
                <a:ea typeface="+mn-ea"/>
                <a:cs typeface="+mn-cs"/>
              </a:rPr>
              <a:t> </a:t>
            </a:r>
            <a:r>
              <a:rPr lang="en-US" dirty="0" smtClean="0"/>
              <a:t>All materials are searchable and </a:t>
            </a:r>
            <a:r>
              <a:rPr lang="en-US" dirty="0" err="1" smtClean="0"/>
              <a:t>browseable</a:t>
            </a:r>
            <a:r>
              <a:rPr lang="en-US" baseline="0" dirty="0" smtClean="0"/>
              <a:t> from the dLOC homepage. All materials are </a:t>
            </a:r>
            <a:r>
              <a:rPr lang="en-US" dirty="0" smtClean="0"/>
              <a:t>also searchable through various library</a:t>
            </a:r>
            <a:r>
              <a:rPr lang="en-US" baseline="0" dirty="0" smtClean="0"/>
              <a:t> catalogs and through </a:t>
            </a:r>
            <a:r>
              <a:rPr lang="en-US" dirty="0" smtClean="0"/>
              <a:t>Google. All materials are structured</a:t>
            </a:r>
            <a:r>
              <a:rPr lang="en-US" baseline="0" dirty="0" smtClean="0"/>
              <a:t> for search engine optimization and for maximum interoperability to ensure materials are found.</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initial functionality focused on ease of use with a</a:t>
            </a:r>
            <a:r>
              <a:rPr lang="en-US" sz="1200" kern="1200" baseline="0" dirty="0" smtClean="0">
                <a:solidFill>
                  <a:schemeClr val="tx1"/>
                </a:solidFill>
                <a:effectLst/>
                <a:latin typeface="+mn-lt"/>
                <a:ea typeface="+mn-ea"/>
                <a:cs typeface="+mn-cs"/>
              </a:rPr>
              <a:t> simple search box, full text searching, and advanced features implemented in a technical, system-wide manner.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B5C6A-4FC0-49D8-99DF-3FE46915153C}" type="slidenum">
              <a:rPr lang="en-US" smtClean="0"/>
              <a:pPr/>
              <a:t>3</a:t>
            </a:fld>
            <a:endParaRPr lang="en-US"/>
          </a:p>
        </p:txBody>
      </p:sp>
    </p:spTree>
    <p:extLst>
      <p:ext uri="{BB962C8B-B14F-4D97-AF65-F5344CB8AC3E}">
        <p14:creationId xmlns:p14="http://schemas.microsoft.com/office/powerpoint/2010/main" val="3781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B5C6A-4FC0-49D8-99DF-3FE46915153C}"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One of the topical collections is the Caribbean Newspaper Digital Library,</a:t>
            </a:r>
            <a:r>
              <a:rPr lang="en-US" sz="1200" kern="1200" baseline="0" dirty="0" smtClean="0">
                <a:solidFill>
                  <a:schemeClr val="tx1"/>
                </a:solidFill>
                <a:effectLst/>
                <a:latin typeface="+mn-lt"/>
                <a:ea typeface="+mn-ea"/>
                <a:cs typeface="+mn-cs"/>
              </a:rPr>
              <a:t> which houses </a:t>
            </a:r>
            <a:r>
              <a:rPr lang="en-US" sz="1200" kern="1200" baseline="0" dirty="0" err="1" smtClean="0">
                <a:solidFill>
                  <a:schemeClr val="tx1"/>
                </a:solidFill>
                <a:effectLst/>
                <a:latin typeface="+mn-lt"/>
                <a:ea typeface="+mn-ea"/>
                <a:cs typeface="+mn-cs"/>
              </a:rPr>
              <a:t>Abeng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Stuggle</a:t>
            </a:r>
            <a:r>
              <a:rPr lang="en-US" sz="1200" kern="1200" baseline="0" dirty="0" smtClean="0">
                <a:solidFill>
                  <a:schemeClr val="tx1"/>
                </a:solidFill>
                <a:effectLst/>
                <a:latin typeface="+mn-lt"/>
                <a:ea typeface="+mn-ea"/>
                <a:cs typeface="+mn-cs"/>
              </a:rPr>
              <a:t>, Arts Jamaica, and the Jamaica Journal.</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indent="0">
              <a:buNone/>
            </a:pPr>
            <a:r>
              <a:rPr lang="en-US" sz="1200" dirty="0" smtClean="0"/>
              <a:t>Periodicals capture and represent the news of the day as well as popular culture. </a:t>
            </a:r>
          </a:p>
          <a:p>
            <a:pPr marL="0" indent="0">
              <a:buNone/>
            </a:pPr>
            <a:endParaRPr lang="en-US" sz="1200" dirty="0" smtClean="0"/>
          </a:p>
          <a:p>
            <a:pPr marL="0" indent="0">
              <a:buNone/>
            </a:pPr>
            <a:r>
              <a:rPr lang="en-US" sz="1200" dirty="0" smtClean="0"/>
              <a:t>dLOC provides access, preservation, and organizational context</a:t>
            </a:r>
            <a:r>
              <a:rPr lang="en-US" sz="1200" baseline="0" dirty="0" smtClean="0"/>
              <a:t> and collateral supports to present and represent popular culture through periodicals and other materials. </a:t>
            </a:r>
          </a:p>
          <a:p>
            <a:pPr marL="0" indent="0">
              <a:buNone/>
            </a:pPr>
            <a:endParaRPr lang="en-US" sz="1200" baseline="0" dirty="0" smtClean="0"/>
          </a:p>
          <a:p>
            <a:pPr marL="0" indent="0">
              <a:buNone/>
            </a:pPr>
            <a:r>
              <a:rPr lang="en-US" sz="1200" baseline="0" dirty="0" smtClean="0"/>
              <a:t>Periodicals are particularly important because they are timely—capturing and participating with the news of the day and popular culture and so being able to participate in and sustain a conversation that meaningfully informs and impacts culture and social change. </a:t>
            </a:r>
          </a:p>
          <a:p>
            <a:pPr marL="0" inden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B5C6A-4FC0-49D8-99DF-3FE46915153C}"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introduce a few examples of this from dLOC, I begin with</a:t>
            </a:r>
            <a:r>
              <a:rPr lang="en-US" sz="1200" baseline="0" dirty="0" smtClean="0"/>
              <a:t> </a:t>
            </a:r>
            <a:r>
              <a:rPr lang="en-US" sz="1200" baseline="0" dirty="0" err="1" smtClean="0"/>
              <a:t>Abeng</a:t>
            </a: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weekly </a:t>
            </a:r>
            <a:r>
              <a:rPr lang="en-US" sz="1200" dirty="0" err="1" smtClean="0"/>
              <a:t>Abeng</a:t>
            </a:r>
            <a:r>
              <a:rPr lang="en-US" sz="1200" dirty="0" smtClean="0"/>
              <a:t> newspaper (February 1 - September 27, 1969) was published in response to the Black Power and protest movement that emerged after the ban on Dr. Walter Rodney, the Guyanese and University of the West Indies historian, who was prohibited from landing in Kingston on October 15th, 1968 after attending a Black Writers conference in Montreal, Canada. Rodney was known in Jamaica for his lectures and talks on African history and the liberation movements in Africa. These talks were given not only on the campus but in communities of the urban and rural poor. The ban triggered protests by UWI students and the urban poor in Kingston and led to public debate about the state of Jamaican social, economic and political life. The </a:t>
            </a:r>
            <a:r>
              <a:rPr lang="en-US" sz="1200" dirty="0" err="1" smtClean="0"/>
              <a:t>Abeng</a:t>
            </a:r>
            <a:r>
              <a:rPr lang="en-US" sz="1200" dirty="0" smtClean="0"/>
              <a:t> newspaper‘s Managing Editor was Robert Hill (UWI graduate student) and other editors included George Beckford (UWI lecturer), Rupert Lewis (UWI graduate student) and Trevor Munroe (Rhodes Scholar at Oxford University).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err="1" smtClean="0"/>
              <a:t>Abeng</a:t>
            </a:r>
            <a:r>
              <a:rPr lang="en-US" sz="1200" dirty="0" smtClean="0"/>
              <a:t> group was a political </a:t>
            </a:r>
            <a:r>
              <a:rPr lang="en-US" sz="1200" dirty="0" err="1" smtClean="0"/>
              <a:t>centre</a:t>
            </a:r>
            <a:r>
              <a:rPr lang="en-US" sz="1200" dirty="0" smtClean="0"/>
              <a:t> for the Black Power movement, socialists, the independent trade union movement, Rastafarians, supporters of the opposition People’s National Party and people disaffected with the two main political parties. </a:t>
            </a:r>
            <a:r>
              <a:rPr lang="en-US" sz="1200" dirty="0" err="1" smtClean="0"/>
              <a:t>Abeng</a:t>
            </a:r>
            <a:r>
              <a:rPr lang="en-US" sz="1200" dirty="0" smtClean="0"/>
              <a:t> therefore became a focal point of critique and activism against the ruling Jamaica </a:t>
            </a:r>
            <a:r>
              <a:rPr lang="en-US" sz="1200" dirty="0" err="1" smtClean="0"/>
              <a:t>Labour</a:t>
            </a:r>
            <a:r>
              <a:rPr lang="en-US" sz="1200" dirty="0" smtClean="0"/>
              <a:t> Party and a harbinger of the radicalism in Jamaica in the 1970s.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Abeng’s</a:t>
            </a:r>
            <a:r>
              <a:rPr lang="en-US" sz="1200" dirty="0" smtClean="0"/>
              <a:t> relevance to popular culture and social change can be seen from its own presence and from its legacy. For instance, when Small Axe was</a:t>
            </a:r>
            <a:r>
              <a:rPr lang="en-US" sz="1200" baseline="0" dirty="0" smtClean="0"/>
              <a:t> announced (</a:t>
            </a:r>
            <a:r>
              <a:rPr lang="en-US" sz="1200" dirty="0" smtClean="0"/>
              <a:t>http://publicculture.dukejournals.org/content/9/2/local/back-matter.pdf)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announcement</a:t>
            </a:r>
            <a:r>
              <a:rPr lang="en-US" sz="1200" baseline="0" dirty="0" smtClean="0"/>
              <a:t> placed Small Axe in context with </a:t>
            </a:r>
            <a:r>
              <a:rPr lang="en-US" sz="1200" baseline="0" dirty="0" err="1" smtClean="0"/>
              <a:t>Abeng</a:t>
            </a:r>
            <a:r>
              <a:rPr lang="en-US" sz="1200" baseline="0" dirty="0" smtClean="0"/>
              <a:t>, stating that </a:t>
            </a:r>
            <a:r>
              <a:rPr lang="en-US" sz="1200" dirty="0" smtClean="0"/>
              <a:t>“Small Axe is a new journal of </a:t>
            </a:r>
            <a:r>
              <a:rPr lang="en-US" sz="1200" baseline="0" dirty="0" smtClean="0"/>
              <a:t> </a:t>
            </a:r>
            <a:r>
              <a:rPr lang="en-US" sz="1200" dirty="0" smtClean="0"/>
              <a:t>social, cultural, and political criticism from the Caribbean” and  “Following in the tradition of journals such as New World </a:t>
            </a:r>
            <a:r>
              <a:rPr lang="en-US" sz="1200" baseline="0" dirty="0" smtClean="0"/>
              <a:t> </a:t>
            </a:r>
            <a:r>
              <a:rPr lang="en-US" sz="1200" dirty="0" smtClean="0"/>
              <a:t>Quarterly, </a:t>
            </a:r>
            <a:r>
              <a:rPr lang="en-US" sz="1200" dirty="0" err="1" smtClean="0"/>
              <a:t>Abeng</a:t>
            </a:r>
            <a:r>
              <a:rPr lang="en-US" sz="1200" dirty="0" smtClean="0"/>
              <a:t>, Socialism and </a:t>
            </a:r>
            <a:r>
              <a:rPr lang="en-US" sz="1200" dirty="0" err="1" smtClean="0"/>
              <a:t>Savucou</a:t>
            </a:r>
            <a:r>
              <a:rPr lang="en-US" sz="1200" dirty="0" smtClean="0"/>
              <a:t>,” and that the intent</a:t>
            </a:r>
            <a:r>
              <a:rPr lang="en-US" sz="1200" baseline="0" dirty="0" smtClean="0"/>
              <a:t> was “</a:t>
            </a:r>
            <a:r>
              <a:rPr lang="en-US" sz="1200" dirty="0" smtClean="0"/>
              <a:t>hope is through a critical engagement with the issues of our time to be part of</a:t>
            </a:r>
            <a:r>
              <a:rPr lang="en-US" sz="1200" baseline="0" dirty="0" smtClean="0"/>
              <a:t> </a:t>
            </a:r>
            <a:r>
              <a:rPr lang="en-US" sz="1200" dirty="0" smtClean="0"/>
              <a:t>the refashioning of social and political hopes for an alternative to </a:t>
            </a:r>
            <a:r>
              <a:rPr lang="en-US" sz="1200" baseline="0" dirty="0" smtClean="0"/>
              <a:t> </a:t>
            </a:r>
            <a:r>
              <a:rPr lang="en-US" sz="1200" dirty="0" smtClean="0"/>
              <a:t>our present.”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9</a:t>
            </a:fld>
            <a:endParaRPr lang="en-US"/>
          </a:p>
        </p:txBody>
      </p:sp>
    </p:spTree>
    <p:extLst>
      <p:ext uri="{BB962C8B-B14F-4D97-AF65-F5344CB8AC3E}">
        <p14:creationId xmlns:p14="http://schemas.microsoft.com/office/powerpoint/2010/main" val="319367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1974, Struggle began as the mimeographed newsletter of the Workers Liberation League which gave critical support to Michael Manley’s democratic socialist program in the 1970s.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Struggle was published first as a mimeographed newsletter in 1974 when the Workers Liberation League was formed. It was edited by Rupert Lewis and he continued as editor when Struggle became the organ of the Workers Party of Jamaica in 1978. In the 1980s editors included </a:t>
            </a:r>
            <a:r>
              <a:rPr lang="en-US" sz="1200" b="0" i="0" kern="1200" dirty="0" err="1" smtClean="0">
                <a:solidFill>
                  <a:schemeClr val="tx1"/>
                </a:solidFill>
                <a:effectLst/>
                <a:latin typeface="+mn-lt"/>
                <a:ea typeface="+mn-ea"/>
                <a:cs typeface="+mn-cs"/>
              </a:rPr>
              <a:t>Elean</a:t>
            </a:r>
            <a:r>
              <a:rPr lang="en-US" sz="1200" b="0" i="0" kern="1200" dirty="0" smtClean="0">
                <a:solidFill>
                  <a:schemeClr val="tx1"/>
                </a:solidFill>
                <a:effectLst/>
                <a:latin typeface="+mn-lt"/>
                <a:ea typeface="+mn-ea"/>
                <a:cs typeface="+mn-cs"/>
              </a:rPr>
              <a:t> Thomas, Elaine Wallace and Ben </a:t>
            </a:r>
            <a:r>
              <a:rPr lang="en-US" sz="1200" b="0" i="0" kern="1200" dirty="0" err="1" smtClean="0">
                <a:solidFill>
                  <a:schemeClr val="tx1"/>
                </a:solidFill>
                <a:effectLst/>
                <a:latin typeface="+mn-lt"/>
                <a:ea typeface="+mn-ea"/>
                <a:cs typeface="+mn-cs"/>
              </a:rPr>
              <a:t>Brodie</a:t>
            </a:r>
            <a:r>
              <a:rPr lang="en-US" sz="1200" b="0" i="0" kern="1200" dirty="0" smtClean="0">
                <a:solidFill>
                  <a:schemeClr val="tx1"/>
                </a:solidFill>
                <a:effectLst/>
                <a:latin typeface="+mn-lt"/>
                <a:ea typeface="+mn-ea"/>
                <a:cs typeface="+mn-cs"/>
              </a:rPr>
              <a:t>. The Workers Liberation League grew out of the political initiative of academics - Trevor Munroe, Rupert Lewis as well as Don </a:t>
            </a:r>
            <a:r>
              <a:rPr lang="en-US" sz="1200" b="0" i="0" kern="1200" dirty="0" err="1" smtClean="0">
                <a:solidFill>
                  <a:schemeClr val="tx1"/>
                </a:solidFill>
                <a:effectLst/>
                <a:latin typeface="+mn-lt"/>
                <a:ea typeface="+mn-ea"/>
                <a:cs typeface="+mn-cs"/>
              </a:rPr>
              <a:t>Robotham</a:t>
            </a:r>
            <a:r>
              <a:rPr lang="en-US" sz="1200" b="0" i="0" kern="1200" dirty="0" smtClean="0">
                <a:solidFill>
                  <a:schemeClr val="tx1"/>
                </a:solidFill>
                <a:effectLst/>
                <a:latin typeface="+mn-lt"/>
                <a:ea typeface="+mn-ea"/>
                <a:cs typeface="+mn-cs"/>
              </a:rPr>
              <a:t>, Derek Gordon who studied in the University of Chicago in the early 1970s and were connected to activists in the Black Panther Movement and African-American radicals in the Communist Party of the United States. The latter group formed the Paul </a:t>
            </a:r>
            <a:r>
              <a:rPr lang="en-US" sz="1200" b="0" i="0" kern="1200" dirty="0" err="1" smtClean="0">
                <a:solidFill>
                  <a:schemeClr val="tx1"/>
                </a:solidFill>
                <a:effectLst/>
                <a:latin typeface="+mn-lt"/>
                <a:ea typeface="+mn-ea"/>
                <a:cs typeface="+mn-cs"/>
              </a:rPr>
              <a:t>Bogle</a:t>
            </a:r>
            <a:r>
              <a:rPr lang="en-US" sz="1200" b="0" i="0" kern="1200" dirty="0" smtClean="0">
                <a:solidFill>
                  <a:schemeClr val="tx1"/>
                </a:solidFill>
                <a:effectLst/>
                <a:latin typeface="+mn-lt"/>
                <a:ea typeface="+mn-ea"/>
                <a:cs typeface="+mn-cs"/>
              </a:rPr>
              <a:t> League which brought together academics, working class and community activists who read and discussed Karl Marx’s Capital and Lenin’s political writings and sought to build on Jamaica’s radical traditions in the trade union movement and in the People’s National Party from the 1930s to the 1960s. The Paul </a:t>
            </a:r>
            <a:r>
              <a:rPr lang="en-US" sz="1200" b="0" i="0" kern="1200" dirty="0" err="1" smtClean="0">
                <a:solidFill>
                  <a:schemeClr val="tx1"/>
                </a:solidFill>
                <a:effectLst/>
                <a:latin typeface="+mn-lt"/>
                <a:ea typeface="+mn-ea"/>
                <a:cs typeface="+mn-cs"/>
              </a:rPr>
              <a:t>Bogle</a:t>
            </a:r>
            <a:r>
              <a:rPr lang="en-US" sz="1200" b="0" i="0" kern="1200" dirty="0" smtClean="0">
                <a:solidFill>
                  <a:schemeClr val="tx1"/>
                </a:solidFill>
                <a:effectLst/>
                <a:latin typeface="+mn-lt"/>
                <a:ea typeface="+mn-ea"/>
                <a:cs typeface="+mn-cs"/>
              </a:rPr>
              <a:t> League was also involved with the formation of the University and Allied Workers Union in the early 1970s and worked with the Independent Trade Union Action Council. Politically the Workers Liberation League gave critical support to Michael Manley’s democratic socialist program in the 1970s.</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10</a:t>
            </a:fld>
            <a:endParaRPr lang="en-US"/>
          </a:p>
        </p:txBody>
      </p:sp>
    </p:spTree>
    <p:extLst>
      <p:ext uri="{BB962C8B-B14F-4D97-AF65-F5344CB8AC3E}">
        <p14:creationId xmlns:p14="http://schemas.microsoft.com/office/powerpoint/2010/main" val="319367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(1982-1985). Arts Jamaica.</a:t>
            </a:r>
          </a:p>
          <a:p>
            <a:endParaRPr lang="en-US" dirty="0" smtClean="0"/>
          </a:p>
          <a:p>
            <a:r>
              <a:rPr lang="en-US" dirty="0" smtClean="0"/>
              <a:t>Visual arts magazine published for a short period of time.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Recently, the Frost Museum in Miami,</a:t>
            </a:r>
            <a:r>
              <a:rPr lang="en-US" sz="1200" b="0" kern="1200" baseline="0" dirty="0" smtClean="0">
                <a:solidFill>
                  <a:schemeClr val="tx1"/>
                </a:solidFill>
                <a:effectLst/>
                <a:latin typeface="+mn-lt"/>
                <a:ea typeface="+mn-ea"/>
                <a:cs typeface="+mn-cs"/>
              </a:rPr>
              <a:t> Florida</a:t>
            </a:r>
            <a:r>
              <a:rPr lang="en-US" sz="1200" b="0" kern="1200" dirty="0" smtClean="0">
                <a:solidFill>
                  <a:schemeClr val="tx1"/>
                </a:solidFill>
                <a:effectLst/>
                <a:latin typeface="+mn-lt"/>
                <a:ea typeface="+mn-ea"/>
                <a:cs typeface="+mn-cs"/>
              </a:rPr>
              <a:t> used Arts Jamaica to do the research for</a:t>
            </a:r>
            <a:r>
              <a:rPr lang="en-US" sz="1200" b="0" kern="1200" baseline="0" dirty="0" smtClean="0">
                <a:solidFill>
                  <a:schemeClr val="tx1"/>
                </a:solidFill>
                <a:effectLst/>
                <a:latin typeface="+mn-lt"/>
                <a:ea typeface="+mn-ea"/>
                <a:cs typeface="+mn-cs"/>
              </a:rPr>
              <a:t> </a:t>
            </a:r>
            <a:r>
              <a:rPr lang="en-US" sz="1200" b="0" kern="1200" baseline="0" smtClean="0">
                <a:solidFill>
                  <a:schemeClr val="tx1"/>
                </a:solidFill>
                <a:effectLst/>
                <a:latin typeface="+mn-lt"/>
                <a:ea typeface="+mn-ea"/>
                <a:cs typeface="+mn-cs"/>
              </a:rPr>
              <a:t>an exhibit (http://intuitives.frostartmuseum.org/). </a:t>
            </a:r>
            <a:r>
              <a:rPr lang="en-US" sz="1200" b="0" kern="1200" baseline="0" dirty="0" smtClean="0">
                <a:solidFill>
                  <a:schemeClr val="tx1"/>
                </a:solidFill>
                <a:effectLst/>
                <a:latin typeface="+mn-lt"/>
                <a:ea typeface="+mn-ea"/>
                <a:cs typeface="+mn-cs"/>
              </a:rPr>
              <a:t>Thus, this visual arts magazine had impact within its own publishing history and continues to inform and have impact now for its presentation and representation of the arts and culture.</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11</a:t>
            </a:fld>
            <a:endParaRPr lang="en-US"/>
          </a:p>
        </p:txBody>
      </p:sp>
    </p:spTree>
    <p:extLst>
      <p:ext uri="{BB962C8B-B14F-4D97-AF65-F5344CB8AC3E}">
        <p14:creationId xmlns:p14="http://schemas.microsoft.com/office/powerpoint/2010/main" val="319367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Jamaica Journal is the flagship publication of the Institute of Jamaica and the Caribbean’s leading cultural publication on Jamaica’s heritage. Published in 1967, Jamaica Journal’s coverage of a wide range of topics including history, literature, science and the arts is an important source for Jamaican research.</a:t>
            </a:r>
          </a:p>
          <a:p>
            <a:endParaRPr lang="en-US" dirty="0" smtClean="0"/>
          </a:p>
          <a:p>
            <a:r>
              <a:rPr lang="en-US" dirty="0" smtClean="0"/>
              <a:t>Summary contributed by Clover Johnston  Director, Development &amp; Public Relations, Institute of Jamaica</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12</a:t>
            </a:fld>
            <a:endParaRPr lang="en-US"/>
          </a:p>
        </p:txBody>
      </p:sp>
    </p:spTree>
    <p:extLst>
      <p:ext uri="{BB962C8B-B14F-4D97-AF65-F5344CB8AC3E}">
        <p14:creationId xmlns:p14="http://schemas.microsoft.com/office/powerpoint/2010/main" val="319367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B8B0383-D2EF-4A3C-B9B1-39D5638738DD}" type="datetimeFigureOut">
              <a:rPr lang="en-US" smtClean="0"/>
              <a:pPr/>
              <a:t>6/21/2012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8B0383-D2EF-4A3C-B9B1-39D5638738DD}" type="datetimeFigureOut">
              <a:rPr lang="en-US" smtClean="0"/>
              <a:pPr/>
              <a:t>6/21/2012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B8B0383-D2EF-4A3C-B9B1-39D5638738DD}" type="datetimeFigureOut">
              <a:rPr lang="en-US" smtClean="0"/>
              <a:pPr/>
              <a:t>6/21/2012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8B0383-D2EF-4A3C-B9B1-39D5638738DD}" type="datetimeFigureOut">
              <a:rPr lang="en-US" smtClean="0"/>
              <a:pPr/>
              <a:t>6/21/2012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8B0383-D2EF-4A3C-B9B1-39D5638738DD}" type="datetimeFigureOut">
              <a:rPr lang="en-US" smtClean="0"/>
              <a:pPr/>
              <a:t>6/21/2012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8B0383-D2EF-4A3C-B9B1-39D5638738DD}" type="datetimeFigureOut">
              <a:rPr lang="en-US" smtClean="0"/>
              <a:pPr/>
              <a:t>6/21/2012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8B0383-D2EF-4A3C-B9B1-39D5638738DD}" type="datetimeFigureOut">
              <a:rPr lang="en-US" smtClean="0"/>
              <a:pPr/>
              <a:t>6/21/2012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B8B0383-D2EF-4A3C-B9B1-39D5638738DD}" type="datetimeFigureOut">
              <a:rPr lang="en-US" smtClean="0"/>
              <a:pPr/>
              <a:t>6/21/2012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B8B0383-D2EF-4A3C-B9B1-39D5638738DD}" type="datetimeFigureOut">
              <a:rPr lang="en-US" smtClean="0"/>
              <a:pPr/>
              <a:t>6/21/2012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4550E67B-E60D-458C-A80C-7AC584A53721}"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B8B0383-D2EF-4A3C-B9B1-39D5638738DD}" type="datetimeFigureOut">
              <a:rPr lang="en-US" smtClean="0"/>
              <a:pPr/>
              <a:t>6/21/2012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0E67B-E60D-458C-A80C-7AC584A53721}"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4550E67B-E60D-458C-A80C-7AC584A537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8B0383-D2EF-4A3C-B9B1-39D5638738DD}" type="datetimeFigureOut">
              <a:rPr lang="en-US" smtClean="0"/>
              <a:pPr/>
              <a:t>6/21/2012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E67B-E60D-458C-A80C-7AC584A53721}"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B8B0383-D2EF-4A3C-B9B1-39D5638738DD}" type="datetimeFigureOut">
              <a:rPr lang="en-US" smtClean="0"/>
              <a:pPr/>
              <a:t>6/21/2012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550E67B-E60D-458C-A80C-7AC584A537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dloc.com/UF00100337" TargetMode="External"/><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9.gif"/><Relationship Id="rId5" Type="http://schemas.openxmlformats.org/officeDocument/2006/relationships/hyperlink" Target="http://www.dloc.com/icaricom" TargetMode="Externa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hyperlink" Target="mailto:dloc@fiu.edu"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dloc.com/advanced"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loc.com/map"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dloc.com/results/?t=virgin%20islands"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hyperlink" Target="http://dloc.com/UF00080046/00033/allvolumes2"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dloc.com/UF00081212/00498/" TargetMode="Externa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304800"/>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dLOC Partners</a:t>
            </a:r>
            <a:endParaRPr lang="en-US" sz="4000" dirty="0">
              <a:solidFill>
                <a:srgbClr val="E1EEB2"/>
              </a:solidFill>
              <a:latin typeface="+mj-lt"/>
              <a:ea typeface="+mj-ea"/>
              <a:cs typeface="+mj-cs"/>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
        <p:nvSpPr>
          <p:cNvPr id="13" name="Rectangle 12"/>
          <p:cNvSpPr/>
          <p:nvPr/>
        </p:nvSpPr>
        <p:spPr>
          <a:xfrm>
            <a:off x="1381125" y="6200775"/>
            <a:ext cx="3581400" cy="307777"/>
          </a:xfrm>
          <a:prstGeom prst="rect">
            <a:avLst/>
          </a:prstGeom>
        </p:spPr>
        <p:txBody>
          <a:bodyPr wrap="square">
            <a:spAutoFit/>
          </a:bodyPr>
          <a:lstStyle/>
          <a:p>
            <a:pPr algn="ctr"/>
            <a:r>
              <a:rPr lang="en-US" sz="1400" dirty="0" err="1" smtClean="0">
                <a:latin typeface="+mj-lt"/>
              </a:rPr>
              <a:t>dLOC</a:t>
            </a:r>
            <a:r>
              <a:rPr lang="en-US" sz="1400" dirty="0" smtClean="0">
                <a:latin typeface="+mj-lt"/>
              </a:rPr>
              <a:t> Partners with Collections Online</a:t>
            </a:r>
            <a:endParaRPr lang="en-US" sz="1400" dirty="0">
              <a:latin typeface="+mj-lt"/>
            </a:endParaRPr>
          </a:p>
        </p:txBody>
      </p:sp>
      <p:graphicFrame>
        <p:nvGraphicFramePr>
          <p:cNvPr id="2" name="Diagram 1"/>
          <p:cNvGraphicFramePr/>
          <p:nvPr>
            <p:extLst>
              <p:ext uri="{D42A27DB-BD31-4B8C-83A1-F6EECF244321}">
                <p14:modId xmlns:p14="http://schemas.microsoft.com/office/powerpoint/2010/main" val="2708465846"/>
              </p:ext>
            </p:extLst>
          </p:nvPr>
        </p:nvGraphicFramePr>
        <p:xfrm>
          <a:off x="6019800" y="1905000"/>
          <a:ext cx="28956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1295400"/>
            <a:ext cx="5181600" cy="4764290"/>
          </a:xfrm>
          <a:prstGeom prst="rect">
            <a:avLst/>
          </a:prstGeom>
        </p:spPr>
      </p:pic>
    </p:spTree>
    <p:extLst>
      <p:ext uri="{BB962C8B-B14F-4D97-AF65-F5344CB8AC3E}">
        <p14:creationId xmlns:p14="http://schemas.microsoft.com/office/powerpoint/2010/main" val="444064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0674" y="5650468"/>
            <a:ext cx="3014161" cy="369332"/>
          </a:xfrm>
          <a:prstGeom prst="rect">
            <a:avLst/>
          </a:prstGeom>
          <a:noFill/>
        </p:spPr>
        <p:txBody>
          <a:bodyPr wrap="square" rtlCol="0">
            <a:spAutoFit/>
          </a:bodyPr>
          <a:lstStyle/>
          <a:p>
            <a:pPr algn="ctr"/>
            <a:r>
              <a:rPr lang="en-US" dirty="0" smtClean="0">
                <a:hlinkClick r:id="rId3"/>
              </a:rPr>
              <a:t>http</a:t>
            </a:r>
            <a:r>
              <a:rPr lang="en-US" dirty="0">
                <a:hlinkClick r:id="rId3"/>
              </a:rPr>
              <a:t>://dloc.com/UF00100337</a:t>
            </a:r>
            <a:endParaRPr lang="en-US" dirty="0"/>
          </a:p>
        </p:txBody>
      </p:sp>
      <p:sp>
        <p:nvSpPr>
          <p:cNvPr id="6"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Struggle</a:t>
            </a:r>
            <a:endParaRPr lang="en-US" sz="4000" dirty="0">
              <a:solidFill>
                <a:srgbClr val="E1EEB2"/>
              </a:solidFill>
              <a:latin typeface="+mj-lt"/>
              <a:ea typeface="+mj-ea"/>
              <a:cs typeface="+mj-cs"/>
            </a:endParaRPr>
          </a:p>
        </p:txBody>
      </p:sp>
      <p:pic>
        <p:nvPicPr>
          <p:cNvPr id="7" name="Picture 6"/>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8" name="Picture 7"/>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2" name="Picture 4" descr="Main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904999"/>
            <a:ext cx="2669674" cy="40045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in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6597" y="1904999"/>
            <a:ext cx="2668803" cy="40045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in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9135" y="1519584"/>
            <a:ext cx="2694465" cy="404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55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1" y="6248400"/>
            <a:ext cx="3014161" cy="369332"/>
          </a:xfrm>
          <a:prstGeom prst="rect">
            <a:avLst/>
          </a:prstGeom>
          <a:noFill/>
        </p:spPr>
        <p:txBody>
          <a:bodyPr wrap="square" rtlCol="0">
            <a:spAutoFit/>
          </a:bodyPr>
          <a:lstStyle/>
          <a:p>
            <a:pPr algn="ctr"/>
            <a:r>
              <a:rPr lang="en-US" dirty="0"/>
              <a:t>http://</a:t>
            </a:r>
            <a:r>
              <a:rPr lang="en-US" dirty="0" smtClean="0"/>
              <a:t>dloc.com/UF00101459</a:t>
            </a:r>
            <a:endParaRPr lang="en-US" dirty="0"/>
          </a:p>
        </p:txBody>
      </p:sp>
      <p:sp>
        <p:nvSpPr>
          <p:cNvPr id="6"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Arts Jamaica</a:t>
            </a:r>
            <a:endParaRPr lang="en-US" sz="4000" dirty="0">
              <a:solidFill>
                <a:srgbClr val="E1EEB2"/>
              </a:solidFill>
              <a:latin typeface="+mj-lt"/>
              <a:ea typeface="+mj-ea"/>
              <a:cs typeface="+mj-cs"/>
            </a:endParaRPr>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3074" name="Picture 2" descr="Main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1" y="1253330"/>
            <a:ext cx="1997998" cy="29376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in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1973262"/>
            <a:ext cx="2568753" cy="34369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in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5066" y="2601754"/>
            <a:ext cx="2432934" cy="32333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in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1439862"/>
            <a:ext cx="2577732" cy="342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283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412468"/>
            <a:ext cx="3014161" cy="369332"/>
          </a:xfrm>
          <a:prstGeom prst="rect">
            <a:avLst/>
          </a:prstGeom>
          <a:noFill/>
        </p:spPr>
        <p:txBody>
          <a:bodyPr wrap="square" rtlCol="0">
            <a:spAutoFit/>
          </a:bodyPr>
          <a:lstStyle/>
          <a:p>
            <a:pPr algn="ctr"/>
            <a:r>
              <a:rPr lang="en-US" dirty="0"/>
              <a:t>http://</a:t>
            </a:r>
            <a:r>
              <a:rPr lang="en-US" dirty="0" smtClean="0"/>
              <a:t>dloc.com/UF00090030</a:t>
            </a:r>
            <a:endParaRPr lang="en-US" dirty="0"/>
          </a:p>
        </p:txBody>
      </p:sp>
      <p:sp>
        <p:nvSpPr>
          <p:cNvPr id="6"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Jamaica Journal</a:t>
            </a:r>
            <a:endParaRPr lang="en-US" sz="4000" dirty="0">
              <a:solidFill>
                <a:srgbClr val="E1EEB2"/>
              </a:solidFill>
              <a:latin typeface="+mj-lt"/>
              <a:ea typeface="+mj-ea"/>
              <a:cs typeface="+mj-cs"/>
            </a:endParaRPr>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1026" name="Picture 2" descr="MISSING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057400"/>
            <a:ext cx="2590800" cy="3565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SSING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447800"/>
            <a:ext cx="278632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SSING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841" y="1941583"/>
            <a:ext cx="2686559" cy="369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380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t="1315" r="30114" b="-2"/>
          <a:stretch/>
        </p:blipFill>
        <p:spPr>
          <a:xfrm>
            <a:off x="304800" y="409575"/>
            <a:ext cx="6476794" cy="1371600"/>
          </a:xfrm>
          <a:prstGeom prst="rect">
            <a:avLst/>
          </a:prstGeom>
        </p:spPr>
      </p:pic>
      <p:sp>
        <p:nvSpPr>
          <p:cNvPr id="6" name="TextBox 5"/>
          <p:cNvSpPr txBox="1"/>
          <p:nvPr/>
        </p:nvSpPr>
        <p:spPr>
          <a:xfrm>
            <a:off x="152400" y="2646158"/>
            <a:ext cx="8839200" cy="3046988"/>
          </a:xfrm>
          <a:prstGeom prst="rect">
            <a:avLst/>
          </a:prstGeom>
          <a:noFill/>
        </p:spPr>
        <p:txBody>
          <a:bodyPr wrap="square" rtlCol="0">
            <a:spAutoFit/>
          </a:bodyPr>
          <a:lstStyle/>
          <a:p>
            <a:pPr algn="ctr"/>
            <a:r>
              <a:rPr lang="en-US" sz="4800" dirty="0"/>
              <a:t> </a:t>
            </a:r>
            <a:r>
              <a:rPr lang="en-US" sz="4800" dirty="0" smtClean="0"/>
              <a:t>Popular </a:t>
            </a:r>
            <a:r>
              <a:rPr lang="en-US" sz="4800" dirty="0"/>
              <a:t>C</a:t>
            </a:r>
            <a:r>
              <a:rPr lang="en-US" sz="4800" dirty="0" smtClean="0"/>
              <a:t>ulture &amp; Social Change </a:t>
            </a:r>
            <a:r>
              <a:rPr lang="en-US" sz="4800" dirty="0"/>
              <a:t>with the Caribbean IRN </a:t>
            </a:r>
            <a:r>
              <a:rPr lang="en-US" sz="4800" dirty="0" smtClean="0"/>
              <a:t>Collection</a:t>
            </a:r>
          </a:p>
          <a:p>
            <a:pPr algn="ctr"/>
            <a:r>
              <a:rPr lang="en-US" sz="2400" dirty="0" smtClean="0"/>
              <a:t> </a:t>
            </a:r>
            <a:r>
              <a:rPr lang="en-US" sz="4800" dirty="0" smtClean="0"/>
              <a:t> </a:t>
            </a:r>
          </a:p>
          <a:p>
            <a:pPr algn="ctr"/>
            <a:r>
              <a:rPr lang="en-US" sz="4800" dirty="0" smtClean="0"/>
              <a:t>www.dloc.com/icirn</a:t>
            </a:r>
            <a:endParaRPr lang="en-US" sz="4800" dirty="0"/>
          </a:p>
        </p:txBody>
      </p:sp>
      <p:sp>
        <p:nvSpPr>
          <p:cNvPr id="9" name="Rectangle 8"/>
          <p:cNvSpPr/>
          <p:nvPr/>
        </p:nvSpPr>
        <p:spPr>
          <a:xfrm>
            <a:off x="304800" y="457200"/>
            <a:ext cx="6400800" cy="923330"/>
          </a:xfrm>
          <a:prstGeom prst="rect">
            <a:avLst/>
          </a:prstGeom>
        </p:spPr>
        <p:txBody>
          <a:bodyPr wrap="square">
            <a:spAutoFit/>
          </a:bodyPr>
          <a:lstStyle/>
          <a:p>
            <a:r>
              <a:rPr lang="en-US" b="1" dirty="0" smtClean="0">
                <a:latin typeface="Arial" pitchFamily="34" charset="0"/>
                <a:cs typeface="Arial" pitchFamily="34" charset="0"/>
              </a:rPr>
              <a:t>Brooke Wooldridge</a:t>
            </a:r>
          </a:p>
          <a:p>
            <a:r>
              <a:rPr lang="en-US" b="1" dirty="0" smtClean="0">
                <a:latin typeface="Arial" pitchFamily="34" charset="0"/>
                <a:cs typeface="Arial" pitchFamily="34" charset="0"/>
              </a:rPr>
              <a:t>Director, Digital Library of the Caribbean</a:t>
            </a:r>
          </a:p>
          <a:p>
            <a:r>
              <a:rPr lang="en-US" b="1" dirty="0" smtClean="0">
                <a:latin typeface="Arial" pitchFamily="34" charset="0"/>
                <a:cs typeface="Arial" pitchFamily="34" charset="0"/>
              </a:rPr>
              <a:t>bwooldri@fiu.edu</a:t>
            </a:r>
            <a:endParaRPr lang="en-US" b="1" dirty="0">
              <a:latin typeface="Arial" pitchFamily="34" charset="0"/>
              <a:cs typeface="Arial" pitchFamily="34" charset="0"/>
            </a:endParaRP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6781594" y="409575"/>
            <a:ext cx="885625" cy="1371600"/>
          </a:xfrm>
          <a:prstGeom prst="rect">
            <a:avLst/>
          </a:prstGeom>
        </p:spPr>
      </p:pic>
      <p:pic>
        <p:nvPicPr>
          <p:cNvPr id="4" name="Picture 3"/>
          <p:cNvPicPr>
            <a:picLocks noChangeAspect="1"/>
          </p:cNvPicPr>
          <p:nvPr/>
        </p:nvPicPr>
        <p:blipFill rotWithShape="1">
          <a:blip r:embed="rId5">
            <a:clrChange>
              <a:clrFrom>
                <a:srgbClr val="FFFFFF"/>
              </a:clrFrom>
              <a:clrTo>
                <a:srgbClr val="FFFFFF">
                  <a:alpha val="0"/>
                </a:srgbClr>
              </a:clrTo>
            </a:clrChange>
          </a:blip>
          <a:srcRect t="1315" b="-1"/>
          <a:stretch/>
        </p:blipFill>
        <p:spPr>
          <a:xfrm>
            <a:off x="7708113" y="400050"/>
            <a:ext cx="1054887" cy="1371600"/>
          </a:xfrm>
          <a:prstGeom prst="rect">
            <a:avLst/>
          </a:prstGeom>
        </p:spPr>
      </p:pic>
    </p:spTree>
    <p:extLst>
      <p:ext uri="{BB962C8B-B14F-4D97-AF65-F5344CB8AC3E}">
        <p14:creationId xmlns:p14="http://schemas.microsoft.com/office/powerpoint/2010/main" val="2155744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02" t="14762" r="15262" b="72784"/>
          <a:stretch/>
        </p:blipFill>
        <p:spPr bwMode="auto">
          <a:xfrm>
            <a:off x="-32983" y="152400"/>
            <a:ext cx="9184943" cy="121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22760" y="4977080"/>
            <a:ext cx="5029200" cy="1323439"/>
          </a:xfrm>
          <a:prstGeom prst="rect">
            <a:avLst/>
          </a:prstGeom>
        </p:spPr>
        <p:txBody>
          <a:bodyPr wrap="square">
            <a:spAutoFit/>
          </a:bodyPr>
          <a:lstStyle/>
          <a:p>
            <a:r>
              <a:rPr lang="en-US" sz="2000" b="1" dirty="0" smtClean="0"/>
              <a:t>Caribbean </a:t>
            </a:r>
            <a:r>
              <a:rPr lang="en-US" sz="2000" b="1" dirty="0"/>
              <a:t>Regional </a:t>
            </a:r>
            <a:r>
              <a:rPr lang="en-US" sz="2000" b="1" dirty="0" smtClean="0"/>
              <a:t>Board</a:t>
            </a:r>
          </a:p>
          <a:p>
            <a:r>
              <a:rPr lang="en-US" sz="2000" dirty="0" smtClean="0"/>
              <a:t>Natalie </a:t>
            </a:r>
            <a:r>
              <a:rPr lang="en-US" sz="2000" dirty="0"/>
              <a:t>Bennett, Rosamond S. King, Angelique V. Nixon, and Colin </a:t>
            </a:r>
            <a:r>
              <a:rPr lang="en-US" sz="2000" dirty="0" smtClean="0"/>
              <a:t>Robison </a:t>
            </a:r>
          </a:p>
          <a:p>
            <a:r>
              <a:rPr lang="en-US" sz="2000" dirty="0" smtClean="0"/>
              <a:t>Co-ordination </a:t>
            </a:r>
            <a:r>
              <a:rPr lang="en-US" sz="2000" dirty="0"/>
              <a:t>consultant </a:t>
            </a:r>
            <a:r>
              <a:rPr lang="en-US" sz="2000" dirty="0" smtClean="0"/>
              <a:t>- </a:t>
            </a:r>
            <a:r>
              <a:rPr lang="en-US" sz="2000" dirty="0" err="1" smtClean="0"/>
              <a:t>Vidyaratha</a:t>
            </a:r>
            <a:r>
              <a:rPr lang="en-US" sz="2000" dirty="0" smtClean="0"/>
              <a:t> </a:t>
            </a:r>
            <a:r>
              <a:rPr lang="en-US" sz="2000" dirty="0" err="1" smtClean="0"/>
              <a:t>Kissoon</a:t>
            </a:r>
            <a:endParaRPr lang="en-US" sz="2000" dirty="0" smtClean="0"/>
          </a:p>
        </p:txBody>
      </p:sp>
      <p:pic>
        <p:nvPicPr>
          <p:cNvPr id="1028" name="Picture 4" descr="MISSING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06" t="-4312" r="50106" b="-5271"/>
          <a:stretch/>
        </p:blipFill>
        <p:spPr bwMode="auto">
          <a:xfrm>
            <a:off x="687435" y="1141862"/>
            <a:ext cx="3046365" cy="9373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ISSING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71879" t="1760" r="2061" b="96480"/>
          <a:stretch/>
        </p:blipFill>
        <p:spPr bwMode="auto">
          <a:xfrm>
            <a:off x="3869801" y="6477000"/>
            <a:ext cx="2531000" cy="239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SSING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224" y="1905000"/>
            <a:ext cx="3765176"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14800" y="3733800"/>
            <a:ext cx="4664599" cy="584775"/>
          </a:xfrm>
          <a:prstGeom prst="rect">
            <a:avLst/>
          </a:prstGeom>
        </p:spPr>
        <p:txBody>
          <a:bodyPr wrap="square">
            <a:spAutoFit/>
          </a:bodyPr>
          <a:lstStyle/>
          <a:p>
            <a:r>
              <a:rPr lang="en-US" sz="1600" dirty="0"/>
              <a:t>Breaking Sexual Silences : Readings and </a:t>
            </a:r>
            <a:r>
              <a:rPr lang="en-US" sz="1600" dirty="0" smtClean="0"/>
              <a:t>Discussions</a:t>
            </a:r>
          </a:p>
          <a:p>
            <a:r>
              <a:rPr lang="en-US" sz="1600" dirty="0" smtClean="0"/>
              <a:t>May 31, 2010  UWI Cave Hill Barbados</a:t>
            </a:r>
            <a:endParaRPr lang="en-US" sz="1600" dirty="0"/>
          </a:p>
        </p:txBody>
      </p:sp>
    </p:spTree>
    <p:extLst>
      <p:ext uri="{BB962C8B-B14F-4D97-AF65-F5344CB8AC3E}">
        <p14:creationId xmlns:p14="http://schemas.microsoft.com/office/powerpoint/2010/main" val="2269155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Gay Freedom Movement</a:t>
            </a:r>
            <a:endParaRPr lang="en-US" sz="4000" dirty="0">
              <a:solidFill>
                <a:srgbClr val="E1EEB2"/>
              </a:solidFill>
              <a:latin typeface="+mj-lt"/>
              <a:ea typeface="+mj-ea"/>
              <a:cs typeface="+mj-cs"/>
            </a:endParaRPr>
          </a:p>
        </p:txBody>
      </p:sp>
      <p:pic>
        <p:nvPicPr>
          <p:cNvPr id="3" name="Picture 2"/>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971" t="14505" r="21874" b="53020"/>
          <a:stretch/>
        </p:blipFill>
        <p:spPr bwMode="auto">
          <a:xfrm>
            <a:off x="304800" y="1143000"/>
            <a:ext cx="656299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MISSING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2895600"/>
            <a:ext cx="150327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SSING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25611">
            <a:off x="1401319" y="4267200"/>
            <a:ext cx="1828800" cy="23571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SSING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98878">
            <a:off x="3866287" y="4231455"/>
            <a:ext cx="1828800" cy="237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80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0769"/>
            <a:ext cx="3657600" cy="53570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i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913" y="1600200"/>
            <a:ext cx="3657600" cy="4683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4794913" y="152400"/>
            <a:ext cx="4087504" cy="1323439"/>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Larry Chang’s Notes</a:t>
            </a:r>
            <a:endParaRPr lang="en-US" sz="4000" dirty="0">
              <a:solidFill>
                <a:srgbClr val="E1EEB2"/>
              </a:solidFill>
              <a:latin typeface="+mj-lt"/>
              <a:ea typeface="+mj-ea"/>
              <a:cs typeface="+mj-cs"/>
            </a:endParaRPr>
          </a:p>
        </p:txBody>
      </p:sp>
    </p:spTree>
    <p:extLst>
      <p:ext uri="{BB962C8B-B14F-4D97-AF65-F5344CB8AC3E}">
        <p14:creationId xmlns:p14="http://schemas.microsoft.com/office/powerpoint/2010/main" val="129535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1000" y="325507"/>
            <a:ext cx="7848600" cy="1323439"/>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Rainbow Alliance of </a:t>
            </a:r>
          </a:p>
          <a:p>
            <a:r>
              <a:rPr lang="en-US" sz="4000" dirty="0" smtClean="0">
                <a:solidFill>
                  <a:srgbClr val="E1EEB2"/>
                </a:solidFill>
                <a:latin typeface="+mj-lt"/>
                <a:ea typeface="+mj-ea"/>
                <a:cs typeface="+mj-cs"/>
              </a:rPr>
              <a:t>The Bahamas</a:t>
            </a:r>
            <a:endParaRPr lang="en-US" sz="4000" dirty="0">
              <a:solidFill>
                <a:srgbClr val="E1EEB2"/>
              </a:solidFill>
              <a:latin typeface="+mj-lt"/>
              <a:ea typeface="+mj-ea"/>
              <a:cs typeface="+mj-cs"/>
            </a:endParaRPr>
          </a:p>
        </p:txBody>
      </p:sp>
      <p:pic>
        <p:nvPicPr>
          <p:cNvPr id="3" name="Picture 2"/>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3074" name="Picture 2" descr="http://xa.yimg.com/kq/groups/10683980/homepage/name/homepage.jpg?type=s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2438400"/>
            <a:ext cx="3429000" cy="25717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143500" y="2314575"/>
            <a:ext cx="3467100" cy="28194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r>
              <a:rPr lang="en-US" sz="2400" dirty="0" smtClean="0"/>
              <a:t>Next project of the Caribbean IRN –</a:t>
            </a:r>
          </a:p>
          <a:p>
            <a:pPr marL="0" indent="0">
              <a:buFont typeface="Wingdings" pitchFamily="2" charset="2"/>
              <a:buNone/>
            </a:pPr>
            <a:r>
              <a:rPr lang="en-US" sz="2400" dirty="0" smtClean="0"/>
              <a:t>Document the work of the Rainbow Alliance from 1999-2008</a:t>
            </a:r>
          </a:p>
          <a:p>
            <a:endParaRPr lang="en-US" dirty="0"/>
          </a:p>
        </p:txBody>
      </p:sp>
    </p:spTree>
    <p:extLst>
      <p:ext uri="{BB962C8B-B14F-4D97-AF65-F5344CB8AC3E}">
        <p14:creationId xmlns:p14="http://schemas.microsoft.com/office/powerpoint/2010/main" val="2205923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Other Materials</a:t>
            </a:r>
            <a:endParaRPr lang="en-US" sz="4000" dirty="0">
              <a:solidFill>
                <a:srgbClr val="E1EEB2"/>
              </a:solidFill>
              <a:latin typeface="+mj-lt"/>
              <a:ea typeface="+mj-ea"/>
              <a:cs typeface="+mj-cs"/>
            </a:endParaRPr>
          </a:p>
        </p:txBody>
      </p:sp>
      <p:pic>
        <p:nvPicPr>
          <p:cNvPr id="3" name="Picture 2"/>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5122" name="Picture 2" descr="MISSING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596" y="3352800"/>
            <a:ext cx="4601207" cy="29725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ISSING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232839"/>
            <a:ext cx="3699351" cy="478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285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t="1315" r="30114" b="-2"/>
          <a:stretch/>
        </p:blipFill>
        <p:spPr>
          <a:xfrm>
            <a:off x="304800" y="409575"/>
            <a:ext cx="6476794" cy="1371600"/>
          </a:xfrm>
          <a:prstGeom prst="rect">
            <a:avLst/>
          </a:prstGeom>
        </p:spPr>
      </p:pic>
      <p:sp>
        <p:nvSpPr>
          <p:cNvPr id="6" name="TextBox 5"/>
          <p:cNvSpPr txBox="1"/>
          <p:nvPr/>
        </p:nvSpPr>
        <p:spPr>
          <a:xfrm>
            <a:off x="152400" y="2646158"/>
            <a:ext cx="8839200" cy="2800767"/>
          </a:xfrm>
          <a:prstGeom prst="rect">
            <a:avLst/>
          </a:prstGeom>
          <a:noFill/>
        </p:spPr>
        <p:txBody>
          <a:bodyPr wrap="square" rtlCol="0">
            <a:spAutoFit/>
          </a:bodyPr>
          <a:lstStyle/>
          <a:p>
            <a:pPr algn="ctr"/>
            <a:r>
              <a:rPr lang="en-US" sz="4400" dirty="0"/>
              <a:t> </a:t>
            </a:r>
            <a:r>
              <a:rPr lang="en-US" sz="4400" dirty="0" smtClean="0"/>
              <a:t>Social Change through Performance:  the </a:t>
            </a:r>
            <a:r>
              <a:rPr lang="en-US" sz="4400" dirty="0" err="1" smtClean="0"/>
              <a:t>Carifesta</a:t>
            </a:r>
            <a:r>
              <a:rPr lang="en-US" sz="4400" dirty="0" smtClean="0"/>
              <a:t> Collection of dLOC</a:t>
            </a:r>
            <a:endParaRPr lang="en-US" sz="4400" dirty="0"/>
          </a:p>
          <a:p>
            <a:pPr algn="ctr"/>
            <a:r>
              <a:rPr lang="en-US" sz="4400" dirty="0" smtClean="0"/>
              <a:t> </a:t>
            </a:r>
          </a:p>
          <a:p>
            <a:pPr algn="ctr"/>
            <a:r>
              <a:rPr lang="en-US" sz="4400" dirty="0" smtClean="0"/>
              <a:t>www.dloc.com/dloc1/carifesta</a:t>
            </a:r>
            <a:endParaRPr lang="en-US" sz="4400" dirty="0"/>
          </a:p>
        </p:txBody>
      </p:sp>
      <p:sp>
        <p:nvSpPr>
          <p:cNvPr id="9" name="Rectangle 8"/>
          <p:cNvSpPr/>
          <p:nvPr/>
        </p:nvSpPr>
        <p:spPr>
          <a:xfrm>
            <a:off x="304800" y="662226"/>
            <a:ext cx="6400800" cy="861774"/>
          </a:xfrm>
          <a:prstGeom prst="rect">
            <a:avLst/>
          </a:prstGeom>
        </p:spPr>
        <p:txBody>
          <a:bodyPr wrap="square">
            <a:spAutoFit/>
          </a:bodyPr>
          <a:lstStyle/>
          <a:p>
            <a:r>
              <a:rPr lang="en-US" sz="1600" b="1" dirty="0" smtClean="0">
                <a:latin typeface="Arial" pitchFamily="34" charset="0"/>
                <a:cs typeface="Arial" pitchFamily="34" charset="0"/>
              </a:rPr>
              <a:t>Gayle Williams</a:t>
            </a:r>
          </a:p>
          <a:p>
            <a:r>
              <a:rPr lang="en-US" sz="1600" b="1" dirty="0" smtClean="0">
                <a:latin typeface="Arial" pitchFamily="34" charset="0"/>
                <a:cs typeface="Arial" pitchFamily="34" charset="0"/>
              </a:rPr>
              <a:t>Latin American and Caribbean Information Resources Librarian</a:t>
            </a:r>
          </a:p>
          <a:p>
            <a:r>
              <a:rPr lang="en-US" sz="1600" b="1" dirty="0" smtClean="0">
                <a:latin typeface="Arial" pitchFamily="34" charset="0"/>
                <a:cs typeface="Arial" pitchFamily="34" charset="0"/>
              </a:rPr>
              <a:t>Gayle.williams@fiu.edu</a:t>
            </a:r>
            <a:endParaRPr lang="en-US" sz="1600" b="1" dirty="0">
              <a:latin typeface="Arial" pitchFamily="34" charset="0"/>
              <a:cs typeface="Arial" pitchFamily="34" charset="0"/>
            </a:endParaRP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6781594" y="409575"/>
            <a:ext cx="885625" cy="1371600"/>
          </a:xfrm>
          <a:prstGeom prst="rect">
            <a:avLst/>
          </a:prstGeom>
        </p:spPr>
      </p:pic>
      <p:pic>
        <p:nvPicPr>
          <p:cNvPr id="4" name="Picture 3"/>
          <p:cNvPicPr>
            <a:picLocks noChangeAspect="1"/>
          </p:cNvPicPr>
          <p:nvPr/>
        </p:nvPicPr>
        <p:blipFill rotWithShape="1">
          <a:blip r:embed="rId5">
            <a:clrChange>
              <a:clrFrom>
                <a:srgbClr val="FFFFFF"/>
              </a:clrFrom>
              <a:clrTo>
                <a:srgbClr val="FFFFFF">
                  <a:alpha val="0"/>
                </a:srgbClr>
              </a:clrTo>
            </a:clrChange>
          </a:blip>
          <a:srcRect t="1315" b="-1"/>
          <a:stretch/>
        </p:blipFill>
        <p:spPr>
          <a:xfrm>
            <a:off x="7708113" y="400050"/>
            <a:ext cx="1054887" cy="1371600"/>
          </a:xfrm>
          <a:prstGeom prst="rect">
            <a:avLst/>
          </a:prstGeom>
        </p:spPr>
      </p:pic>
    </p:spTree>
    <p:extLst>
      <p:ext uri="{BB962C8B-B14F-4D97-AF65-F5344CB8AC3E}">
        <p14:creationId xmlns:p14="http://schemas.microsoft.com/office/powerpoint/2010/main" val="1992504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304800"/>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dLOC Members</a:t>
            </a:r>
            <a:endParaRPr lang="en-US" sz="4000" dirty="0">
              <a:solidFill>
                <a:srgbClr val="E1EEB2"/>
              </a:solidFill>
              <a:latin typeface="+mj-lt"/>
              <a:ea typeface="+mj-ea"/>
              <a:cs typeface="+mj-cs"/>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
        <p:nvSpPr>
          <p:cNvPr id="7" name="Rectangle 6"/>
          <p:cNvSpPr/>
          <p:nvPr/>
        </p:nvSpPr>
        <p:spPr>
          <a:xfrm>
            <a:off x="914400" y="1045488"/>
            <a:ext cx="7696200" cy="5524589"/>
          </a:xfrm>
          <a:prstGeom prst="rect">
            <a:avLst/>
          </a:prstGeom>
        </p:spPr>
        <p:txBody>
          <a:bodyPr wrap="square">
            <a:spAutoFit/>
          </a:bodyPr>
          <a:lstStyle/>
          <a:p>
            <a:r>
              <a:rPr lang="en-US" sz="1600" b="1" dirty="0"/>
              <a:t>Executive dLOC Members:</a:t>
            </a:r>
            <a:r>
              <a:rPr lang="en-US" sz="1600" dirty="0"/>
              <a:t>  </a:t>
            </a:r>
          </a:p>
          <a:p>
            <a:pPr marL="285750" lvl="0" indent="-285750">
              <a:buFont typeface="Wingdings" pitchFamily="2" charset="2"/>
              <a:buChar char="§"/>
            </a:pPr>
            <a:r>
              <a:rPr lang="en-US" sz="1600" dirty="0"/>
              <a:t>The College of the Bahamas Library</a:t>
            </a:r>
          </a:p>
          <a:p>
            <a:pPr marL="285750" lvl="0" indent="-285750">
              <a:buFont typeface="Wingdings" pitchFamily="2" charset="2"/>
              <a:buChar char="§"/>
            </a:pPr>
            <a:r>
              <a:rPr lang="en-US" sz="1600" dirty="0" smtClean="0"/>
              <a:t>Duke University Libraries</a:t>
            </a:r>
          </a:p>
          <a:p>
            <a:pPr marL="285750" lvl="0" indent="-285750">
              <a:buFont typeface="Wingdings" pitchFamily="2" charset="2"/>
              <a:buChar char="§"/>
            </a:pPr>
            <a:r>
              <a:rPr lang="en-US" sz="1600" dirty="0" smtClean="0"/>
              <a:t>Florida </a:t>
            </a:r>
            <a:r>
              <a:rPr lang="en-US" sz="1600" dirty="0"/>
              <a:t>International University Libraries</a:t>
            </a:r>
          </a:p>
          <a:p>
            <a:pPr marL="285750" lvl="0" indent="-285750">
              <a:buFont typeface="Wingdings" pitchFamily="2" charset="2"/>
              <a:buChar char="§"/>
            </a:pPr>
            <a:r>
              <a:rPr lang="en-US" sz="1600" dirty="0"/>
              <a:t>Florida State University Libraries</a:t>
            </a:r>
          </a:p>
          <a:p>
            <a:pPr marL="285750" lvl="0" indent="-285750">
              <a:buFont typeface="Wingdings" pitchFamily="2" charset="2"/>
              <a:buChar char="§"/>
            </a:pPr>
            <a:r>
              <a:rPr lang="en-US" sz="1600" dirty="0"/>
              <a:t>University of Central Florida Libraries</a:t>
            </a:r>
          </a:p>
          <a:p>
            <a:pPr marL="285750" lvl="0" indent="-285750">
              <a:buFont typeface="Wingdings" pitchFamily="2" charset="2"/>
              <a:buChar char="§"/>
            </a:pPr>
            <a:r>
              <a:rPr lang="en-US" sz="1600" dirty="0"/>
              <a:t>University of Florida Libraries</a:t>
            </a:r>
          </a:p>
          <a:p>
            <a:pPr marL="285750" lvl="0" indent="-285750">
              <a:buFont typeface="Wingdings" pitchFamily="2" charset="2"/>
              <a:buChar char="§"/>
            </a:pPr>
            <a:r>
              <a:rPr lang="en-US" sz="1600" dirty="0"/>
              <a:t>The University of Virgin Islands Library </a:t>
            </a:r>
          </a:p>
          <a:p>
            <a:endParaRPr lang="en-US" sz="800" dirty="0"/>
          </a:p>
          <a:p>
            <a:r>
              <a:rPr lang="en-US" sz="1600" b="1" dirty="0"/>
              <a:t>Sustaining dLOC Member:  </a:t>
            </a:r>
            <a:endParaRPr lang="en-US" sz="1600" dirty="0"/>
          </a:p>
          <a:p>
            <a:pPr marL="285750" lvl="0" indent="-285750">
              <a:buFont typeface="Wingdings" pitchFamily="2" charset="2"/>
              <a:buChar char="§"/>
            </a:pPr>
            <a:r>
              <a:rPr lang="en-US" sz="1600" dirty="0"/>
              <a:t>University of Miami Libraries  </a:t>
            </a:r>
          </a:p>
          <a:p>
            <a:endParaRPr lang="en-US" sz="600" b="1" dirty="0" smtClean="0"/>
          </a:p>
          <a:p>
            <a:r>
              <a:rPr lang="en-US" sz="1600" b="1" dirty="0" smtClean="0"/>
              <a:t>Supporting </a:t>
            </a:r>
            <a:r>
              <a:rPr lang="en-US" sz="1600" b="1" dirty="0"/>
              <a:t>dLOC Members:</a:t>
            </a:r>
            <a:r>
              <a:rPr lang="en-US" sz="1600" dirty="0"/>
              <a:t>  </a:t>
            </a:r>
          </a:p>
          <a:p>
            <a:pPr marL="285750" lvl="0" indent="-285750">
              <a:buFont typeface="Wingdings" pitchFamily="2" charset="2"/>
              <a:buChar char="§"/>
            </a:pPr>
            <a:r>
              <a:rPr lang="en-US" sz="1600" dirty="0" smtClean="0"/>
              <a:t>Belize National Library </a:t>
            </a:r>
          </a:p>
          <a:p>
            <a:pPr marL="285750" lvl="0" indent="-285750">
              <a:buFont typeface="Wingdings" pitchFamily="2" charset="2"/>
              <a:buChar char="§"/>
            </a:pPr>
            <a:r>
              <a:rPr lang="en-US" sz="1600" dirty="0" smtClean="0"/>
              <a:t>Florida </a:t>
            </a:r>
            <a:r>
              <a:rPr lang="en-US" sz="1600" dirty="0"/>
              <a:t>International University Latin American and Caribbean Center </a:t>
            </a:r>
          </a:p>
          <a:p>
            <a:pPr marL="285750" indent="-285750">
              <a:buFont typeface="Wingdings" pitchFamily="2" charset="2"/>
              <a:buChar char="§"/>
            </a:pPr>
            <a:r>
              <a:rPr lang="en-US" sz="1600" dirty="0" smtClean="0"/>
              <a:t>New York University Division of Libraries</a:t>
            </a:r>
          </a:p>
          <a:p>
            <a:endParaRPr lang="en-US" sz="700" b="1" dirty="0" smtClean="0"/>
          </a:p>
          <a:p>
            <a:r>
              <a:rPr lang="en-US" sz="1600" b="1" dirty="0" smtClean="0"/>
              <a:t>Contributing </a:t>
            </a:r>
            <a:r>
              <a:rPr lang="en-US" sz="1600" b="1" dirty="0"/>
              <a:t>dLOC Members:</a:t>
            </a:r>
            <a:r>
              <a:rPr lang="en-US" sz="1600" dirty="0"/>
              <a:t>  </a:t>
            </a:r>
          </a:p>
          <a:p>
            <a:pPr marL="285750" lvl="0" indent="-285750">
              <a:buFont typeface="Wingdings" pitchFamily="2" charset="2"/>
              <a:buChar char="§"/>
            </a:pPr>
            <a:r>
              <a:rPr lang="en-US" sz="1600" dirty="0"/>
              <a:t>Brown University John Hay Library </a:t>
            </a:r>
          </a:p>
          <a:p>
            <a:pPr marL="285750" lvl="0" indent="-285750">
              <a:buFont typeface="Wingdings" pitchFamily="2" charset="2"/>
              <a:buChar char="§"/>
            </a:pPr>
            <a:r>
              <a:rPr lang="en-US" sz="1600" dirty="0"/>
              <a:t>Caribbean Community Secretariat </a:t>
            </a:r>
            <a:endParaRPr lang="en-US" sz="1600" dirty="0" smtClean="0"/>
          </a:p>
          <a:p>
            <a:pPr marL="285750" lvl="0" indent="-285750">
              <a:buFont typeface="Wingdings" pitchFamily="2" charset="2"/>
              <a:buChar char="§"/>
            </a:pPr>
            <a:r>
              <a:rPr lang="en-US" sz="1600" dirty="0" smtClean="0"/>
              <a:t>Caribbean Information Resource Network</a:t>
            </a:r>
            <a:endParaRPr lang="en-US" sz="1600" dirty="0"/>
          </a:p>
          <a:p>
            <a:pPr marL="285750" lvl="0" indent="-285750">
              <a:buFont typeface="Wingdings" pitchFamily="2" charset="2"/>
              <a:buChar char="§"/>
            </a:pPr>
            <a:r>
              <a:rPr lang="en-US" sz="1600" dirty="0"/>
              <a:t>Princeton University </a:t>
            </a:r>
            <a:r>
              <a:rPr lang="en-US" sz="1600" dirty="0" smtClean="0"/>
              <a:t>Library</a:t>
            </a:r>
          </a:p>
          <a:p>
            <a:pPr marL="285750" lvl="0" indent="-285750">
              <a:buFont typeface="Wingdings" pitchFamily="2" charset="2"/>
              <a:buChar char="§"/>
            </a:pPr>
            <a:endParaRPr lang="en-US" sz="1100" dirty="0"/>
          </a:p>
          <a:p>
            <a:pPr lvl="0"/>
            <a:r>
              <a:rPr lang="en-US" sz="1600" dirty="0" smtClean="0"/>
              <a:t>This list was prepared based on membership invoices submitted by June 15. </a:t>
            </a:r>
            <a:endParaRPr lang="en-US" sz="1600" dirty="0"/>
          </a:p>
        </p:txBody>
      </p:sp>
    </p:spTree>
    <p:extLst>
      <p:ext uri="{BB962C8B-B14F-4D97-AF65-F5344CB8AC3E}">
        <p14:creationId xmlns:p14="http://schemas.microsoft.com/office/powerpoint/2010/main" val="1636476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02" t="54791" r="23545" b="10940"/>
          <a:stretch/>
        </p:blipFill>
        <p:spPr bwMode="auto">
          <a:xfrm>
            <a:off x="304800" y="3124200"/>
            <a:ext cx="848050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677" t="30761" r="19188" b="38186"/>
          <a:stretch/>
        </p:blipFill>
        <p:spPr bwMode="auto">
          <a:xfrm>
            <a:off x="2057400" y="486199"/>
            <a:ext cx="5868538" cy="236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ARICO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99" y="950831"/>
            <a:ext cx="1371600" cy="143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41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SSI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25" y="152400"/>
            <a:ext cx="5611089"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3174" y="2895600"/>
            <a:ext cx="4420826" cy="369332"/>
          </a:xfrm>
          <a:prstGeom prst="rect">
            <a:avLst/>
          </a:prstGeom>
        </p:spPr>
        <p:txBody>
          <a:bodyPr wrap="none">
            <a:spAutoFit/>
          </a:bodyPr>
          <a:lstStyle/>
          <a:p>
            <a:r>
              <a:rPr lang="en-US" dirty="0" err="1" smtClean="0"/>
              <a:t>Carifesta</a:t>
            </a:r>
            <a:r>
              <a:rPr lang="en-US" dirty="0" smtClean="0"/>
              <a:t> 1972:  www.dloc.com/CA00199919</a:t>
            </a:r>
            <a:endParaRPr lang="en-US" dirty="0"/>
          </a:p>
        </p:txBody>
      </p:sp>
      <p:pic>
        <p:nvPicPr>
          <p:cNvPr id="2052" name="Picture 4" descr="MISSING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3581400"/>
            <a:ext cx="5592932"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8174" y="6324600"/>
            <a:ext cx="4420826" cy="369332"/>
          </a:xfrm>
          <a:prstGeom prst="rect">
            <a:avLst/>
          </a:prstGeom>
        </p:spPr>
        <p:txBody>
          <a:bodyPr wrap="none">
            <a:spAutoFit/>
          </a:bodyPr>
          <a:lstStyle/>
          <a:p>
            <a:r>
              <a:rPr lang="en-US" dirty="0" err="1" smtClean="0"/>
              <a:t>Carifesta</a:t>
            </a:r>
            <a:r>
              <a:rPr lang="en-US" dirty="0" smtClean="0"/>
              <a:t> 2003:  www.dloc.com/CA00099756</a:t>
            </a:r>
            <a:endParaRPr lang="en-US" dirty="0"/>
          </a:p>
        </p:txBody>
      </p:sp>
    </p:spTree>
    <p:extLst>
      <p:ext uri="{BB962C8B-B14F-4D97-AF65-F5344CB8AC3E}">
        <p14:creationId xmlns:p14="http://schemas.microsoft.com/office/powerpoint/2010/main" val="3555030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600200"/>
            <a:ext cx="8839200" cy="3477875"/>
          </a:xfrm>
          <a:prstGeom prst="rect">
            <a:avLst/>
          </a:prstGeom>
          <a:noFill/>
        </p:spPr>
        <p:txBody>
          <a:bodyPr wrap="square" rtlCol="0">
            <a:spAutoFit/>
          </a:bodyPr>
          <a:lstStyle/>
          <a:p>
            <a:pPr algn="ctr"/>
            <a:r>
              <a:rPr lang="en-US" sz="4400" dirty="0" smtClean="0"/>
              <a:t>Thank you!</a:t>
            </a:r>
          </a:p>
          <a:p>
            <a:pPr algn="ctr"/>
            <a:endParaRPr lang="en-US" sz="4400" dirty="0" smtClean="0"/>
          </a:p>
          <a:p>
            <a:pPr algn="ctr"/>
            <a:r>
              <a:rPr lang="en-US" sz="4400" dirty="0" smtClean="0"/>
              <a:t>Questions, Comments, Suggestions</a:t>
            </a:r>
            <a:endParaRPr lang="en-US" sz="4400" dirty="0"/>
          </a:p>
          <a:p>
            <a:pPr algn="ctr"/>
            <a:endParaRPr lang="en-US" sz="4400" dirty="0" smtClean="0"/>
          </a:p>
          <a:p>
            <a:pPr algn="ctr"/>
            <a:r>
              <a:rPr lang="en-US" sz="4400" dirty="0" smtClean="0"/>
              <a:t>Contact:  </a:t>
            </a:r>
            <a:r>
              <a:rPr lang="en-US" sz="4400" dirty="0" smtClean="0">
                <a:hlinkClick r:id="rId3"/>
              </a:rPr>
              <a:t>dloc@fiu.edu</a:t>
            </a:r>
            <a:r>
              <a:rPr lang="en-US" sz="4400" dirty="0" smtClean="0"/>
              <a:t> </a:t>
            </a:r>
          </a:p>
        </p:txBody>
      </p:sp>
    </p:spTree>
    <p:extLst>
      <p:ext uri="{BB962C8B-B14F-4D97-AF65-F5344CB8AC3E}">
        <p14:creationId xmlns:p14="http://schemas.microsoft.com/office/powerpoint/2010/main" val="127989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73100" y="1341437"/>
            <a:ext cx="7556500" cy="4144963"/>
          </a:xfrm>
        </p:spPr>
        <p:txBody>
          <a:bodyPr>
            <a:normAutofit/>
          </a:bodyPr>
          <a:lstStyle/>
          <a:p>
            <a:pPr marL="0" indent="0">
              <a:buNone/>
            </a:pPr>
            <a:r>
              <a:rPr lang="en-US" sz="2800" dirty="0" smtClean="0"/>
              <a:t>The </a:t>
            </a:r>
            <a:r>
              <a:rPr lang="en-US" sz="2800" dirty="0"/>
              <a:t>basic search </a:t>
            </a:r>
            <a:r>
              <a:rPr lang="en-US" sz="2800" dirty="0" smtClean="0"/>
              <a:t>allows </a:t>
            </a:r>
            <a:r>
              <a:rPr lang="en-US" sz="2800" dirty="0"/>
              <a:t>you to  access bibliographic citation information of the items in </a:t>
            </a:r>
            <a:r>
              <a:rPr lang="en-US" sz="2800" dirty="0" smtClean="0"/>
              <a:t>dLOC.  Just enter the search term from any computer with Internet access.</a:t>
            </a:r>
            <a:r>
              <a:rPr lang="en-US" dirty="0" smtClean="0"/>
              <a:t>  </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7506" y="3276600"/>
            <a:ext cx="8614559" cy="27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Basic Search</a:t>
            </a:r>
            <a:endParaRPr lang="en-US" sz="4000" dirty="0">
              <a:solidFill>
                <a:srgbClr val="E1EEB2"/>
              </a:solidFill>
              <a:latin typeface="+mj-lt"/>
              <a:ea typeface="+mj-ea"/>
              <a:cs typeface="+mj-cs"/>
            </a:endParaRPr>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3928765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2362200"/>
            <a:ext cx="2667000" cy="3200400"/>
          </a:xfrm>
        </p:spPr>
        <p:txBody>
          <a:bodyPr>
            <a:normAutofit/>
          </a:bodyPr>
          <a:lstStyle/>
          <a:p>
            <a:pPr marL="0" indent="0">
              <a:buNone/>
            </a:pPr>
            <a:r>
              <a:rPr lang="en-US" sz="2400" dirty="0" smtClean="0"/>
              <a:t>The </a:t>
            </a:r>
            <a:r>
              <a:rPr lang="en-US" sz="2400" dirty="0"/>
              <a:t>advanced search feature will allow you to restrict your search terms by categories such as title, author, subject keyword, country and more.  </a:t>
            </a:r>
          </a:p>
          <a:p>
            <a:pPr marL="0" indent="0">
              <a:buNone/>
            </a:pPr>
            <a:endParaRPr lang="en-US" dirty="0"/>
          </a:p>
        </p:txBody>
      </p:sp>
      <p:pic>
        <p:nvPicPr>
          <p:cNvPr id="5"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43200" y="1600200"/>
            <a:ext cx="6344885" cy="443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Advanced Search</a:t>
            </a:r>
            <a:endParaRPr lang="en-US" sz="4000" dirty="0">
              <a:solidFill>
                <a:srgbClr val="E1EEB2"/>
              </a:solidFill>
              <a:latin typeface="+mj-lt"/>
              <a:ea typeface="+mj-ea"/>
              <a:cs typeface="+mj-cs"/>
            </a:endParaRPr>
          </a:p>
        </p:txBody>
      </p:sp>
      <p:pic>
        <p:nvPicPr>
          <p:cNvPr id="7" name="Picture 6"/>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8" name="Picture 7"/>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421536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2590800"/>
            <a:ext cx="2819400" cy="2819400"/>
          </a:xfrm>
        </p:spPr>
        <p:txBody>
          <a:bodyPr>
            <a:normAutofit/>
          </a:bodyPr>
          <a:lstStyle/>
          <a:p>
            <a:pPr marL="0" indent="0">
              <a:buNone/>
            </a:pPr>
            <a:r>
              <a:rPr lang="en-US" sz="2400" dirty="0" smtClean="0"/>
              <a:t>If </a:t>
            </a:r>
            <a:r>
              <a:rPr lang="en-US" sz="2400" dirty="0"/>
              <a:t>you are looking for items with discrete geographic </a:t>
            </a:r>
            <a:r>
              <a:rPr lang="en-US" sz="2400" dirty="0" smtClean="0"/>
              <a:t>locations, use the Map Search feature.  You can also view the results in Map View.</a:t>
            </a:r>
            <a:endParaRPr lang="en-US" sz="2400" dirty="0"/>
          </a:p>
          <a:p>
            <a:endParaRPr lang="en-US" sz="2000" dirty="0"/>
          </a:p>
        </p:txBody>
      </p:sp>
      <p:pic>
        <p:nvPicPr>
          <p:cNvPr id="9219" name="Picture 3">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87693" y="1752600"/>
            <a:ext cx="6156307" cy="494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Map Search</a:t>
            </a:r>
            <a:endParaRPr lang="en-US" sz="4000" dirty="0">
              <a:solidFill>
                <a:srgbClr val="E1EEB2"/>
              </a:solidFill>
              <a:latin typeface="+mj-lt"/>
              <a:ea typeface="+mj-ea"/>
              <a:cs typeface="+mj-cs"/>
            </a:endParaRPr>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172095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1905000"/>
            <a:ext cx="2438400" cy="4495800"/>
          </a:xfrm>
        </p:spPr>
        <p:txBody>
          <a:bodyPr>
            <a:noAutofit/>
          </a:bodyPr>
          <a:lstStyle/>
          <a:p>
            <a:pPr marL="0" indent="0">
              <a:buNone/>
            </a:pPr>
            <a:r>
              <a:rPr lang="en-US" sz="2400" dirty="0" smtClean="0"/>
              <a:t>Expand </a:t>
            </a:r>
            <a:r>
              <a:rPr lang="en-US" sz="2400" dirty="0"/>
              <a:t>or narrow the results by selecting the related search terms in the box to the left.  </a:t>
            </a:r>
            <a:endParaRPr lang="en-US" sz="2400" dirty="0" smtClean="0"/>
          </a:p>
          <a:p>
            <a:pPr marL="0" indent="0">
              <a:buNone/>
            </a:pPr>
            <a:r>
              <a:rPr lang="en-US" sz="2400" dirty="0" smtClean="0"/>
              <a:t>Options </a:t>
            </a:r>
            <a:r>
              <a:rPr lang="en-US" sz="2400" dirty="0"/>
              <a:t>for faceted searching </a:t>
            </a:r>
            <a:r>
              <a:rPr lang="en-US" sz="2400" dirty="0" smtClean="0"/>
              <a:t>include: publisher, geographic area, subject keywords and more.</a:t>
            </a:r>
            <a:endParaRPr lang="en-US" sz="2400" dirty="0"/>
          </a:p>
        </p:txBody>
      </p:sp>
      <p:pic>
        <p:nvPicPr>
          <p:cNvPr id="10242"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4600" y="1447800"/>
            <a:ext cx="6843022" cy="535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smtClean="0">
                <a:solidFill>
                  <a:srgbClr val="E1EEB2"/>
                </a:solidFill>
                <a:latin typeface="+mj-lt"/>
                <a:ea typeface="+mj-ea"/>
                <a:cs typeface="+mj-cs"/>
              </a:rPr>
              <a:t>Faceted Searching</a:t>
            </a:r>
            <a:endParaRPr lang="en-US" sz="4000" dirty="0">
              <a:solidFill>
                <a:srgbClr val="E1EEB2"/>
              </a:solidFill>
              <a:latin typeface="+mj-lt"/>
              <a:ea typeface="+mj-ea"/>
              <a:cs typeface="+mj-cs"/>
            </a:endParaRPr>
          </a:p>
        </p:txBody>
      </p:sp>
      <p:pic>
        <p:nvPicPr>
          <p:cNvPr id="6" name="Picture 5"/>
          <p:cNvPicPr>
            <a:picLocks noChangeAspect="1"/>
          </p:cNvPicPr>
          <p:nvPr/>
        </p:nvPicPr>
        <p:blipFill rotWithShape="1">
          <a:blip r:embed="rId4">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spTree>
    <p:extLst>
      <p:ext uri="{BB962C8B-B14F-4D97-AF65-F5344CB8AC3E}">
        <p14:creationId xmlns:p14="http://schemas.microsoft.com/office/powerpoint/2010/main" val="93216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t="1315" r="30114" b="-2"/>
          <a:stretch/>
        </p:blipFill>
        <p:spPr>
          <a:xfrm>
            <a:off x="304800" y="409575"/>
            <a:ext cx="6476794" cy="1371600"/>
          </a:xfrm>
          <a:prstGeom prst="rect">
            <a:avLst/>
          </a:prstGeom>
        </p:spPr>
      </p:pic>
      <p:sp>
        <p:nvSpPr>
          <p:cNvPr id="6" name="TextBox 5"/>
          <p:cNvSpPr txBox="1"/>
          <p:nvPr/>
        </p:nvSpPr>
        <p:spPr>
          <a:xfrm>
            <a:off x="152400" y="2646158"/>
            <a:ext cx="8839200" cy="4524315"/>
          </a:xfrm>
          <a:prstGeom prst="rect">
            <a:avLst/>
          </a:prstGeom>
          <a:noFill/>
        </p:spPr>
        <p:txBody>
          <a:bodyPr wrap="square" rtlCol="0">
            <a:spAutoFit/>
          </a:bodyPr>
          <a:lstStyle/>
          <a:p>
            <a:pPr algn="ctr"/>
            <a:r>
              <a:rPr lang="en-US" sz="4800" dirty="0"/>
              <a:t> </a:t>
            </a:r>
            <a:r>
              <a:rPr lang="en-US" sz="4800" dirty="0" smtClean="0"/>
              <a:t>Popular </a:t>
            </a:r>
            <a:r>
              <a:rPr lang="en-US" sz="4800" dirty="0"/>
              <a:t>Culture in Periodicals: </a:t>
            </a:r>
            <a:r>
              <a:rPr lang="en-US" sz="4800" i="1" dirty="0" err="1" smtClean="0"/>
              <a:t>Abeng</a:t>
            </a:r>
            <a:r>
              <a:rPr lang="en-US" sz="4800" i="1" dirty="0" smtClean="0"/>
              <a:t>, Struggle, Arts Jamaica, </a:t>
            </a:r>
            <a:r>
              <a:rPr lang="en-US" sz="4800" dirty="0" smtClean="0"/>
              <a:t>and </a:t>
            </a:r>
            <a:r>
              <a:rPr lang="en-US" sz="4800" i="1" dirty="0" smtClean="0"/>
              <a:t>Jamaica Journal</a:t>
            </a:r>
          </a:p>
          <a:p>
            <a:pPr algn="ctr"/>
            <a:endParaRPr lang="en-US" sz="4800" i="1" dirty="0"/>
          </a:p>
          <a:p>
            <a:pPr algn="ctr"/>
            <a:r>
              <a:rPr lang="en-US" sz="4800" dirty="0"/>
              <a:t>www.dloc.com</a:t>
            </a:r>
          </a:p>
          <a:p>
            <a:pPr algn="ctr"/>
            <a:endParaRPr lang="en-US" sz="4800" dirty="0"/>
          </a:p>
        </p:txBody>
      </p:sp>
      <p:sp>
        <p:nvSpPr>
          <p:cNvPr id="9" name="Rectangle 8"/>
          <p:cNvSpPr/>
          <p:nvPr/>
        </p:nvSpPr>
        <p:spPr>
          <a:xfrm>
            <a:off x="304800" y="457200"/>
            <a:ext cx="6400800" cy="1200329"/>
          </a:xfrm>
          <a:prstGeom prst="rect">
            <a:avLst/>
          </a:prstGeom>
        </p:spPr>
        <p:txBody>
          <a:bodyPr wrap="square">
            <a:spAutoFit/>
          </a:bodyPr>
          <a:lstStyle/>
          <a:p>
            <a:r>
              <a:rPr lang="en-US" b="1" dirty="0" smtClean="0">
                <a:latin typeface="Arial" pitchFamily="34" charset="0"/>
                <a:cs typeface="Arial" pitchFamily="34" charset="0"/>
              </a:rPr>
              <a:t>Laurie N. Taylor, PhD</a:t>
            </a:r>
          </a:p>
          <a:p>
            <a:r>
              <a:rPr lang="en-US" b="1" dirty="0" smtClean="0">
                <a:latin typeface="Arial" pitchFamily="34" charset="0"/>
                <a:cs typeface="Arial" pitchFamily="34" charset="0"/>
              </a:rPr>
              <a:t>Digital Humanities Librarian</a:t>
            </a:r>
          </a:p>
          <a:p>
            <a:r>
              <a:rPr lang="en-US" b="1" dirty="0" smtClean="0">
                <a:latin typeface="Arial" pitchFamily="34" charset="0"/>
                <a:cs typeface="Arial" pitchFamily="34" charset="0"/>
              </a:rPr>
              <a:t>University of Florida</a:t>
            </a:r>
          </a:p>
          <a:p>
            <a:r>
              <a:rPr lang="en-US" b="1" dirty="0" smtClean="0">
                <a:latin typeface="Arial" pitchFamily="34" charset="0"/>
                <a:cs typeface="Arial" pitchFamily="34" charset="0"/>
              </a:rPr>
              <a:t>Laurien@ufl.edu</a:t>
            </a:r>
            <a:endParaRPr lang="en-US" b="1" dirty="0">
              <a:latin typeface="Arial" pitchFamily="34" charset="0"/>
              <a:cs typeface="Arial" pitchFamily="34" charset="0"/>
            </a:endParaRP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6781594" y="409575"/>
            <a:ext cx="885625" cy="1371600"/>
          </a:xfrm>
          <a:prstGeom prst="rect">
            <a:avLst/>
          </a:prstGeom>
        </p:spPr>
      </p:pic>
      <p:pic>
        <p:nvPicPr>
          <p:cNvPr id="4" name="Picture 3"/>
          <p:cNvPicPr>
            <a:picLocks noChangeAspect="1"/>
          </p:cNvPicPr>
          <p:nvPr/>
        </p:nvPicPr>
        <p:blipFill rotWithShape="1">
          <a:blip r:embed="rId5">
            <a:clrChange>
              <a:clrFrom>
                <a:srgbClr val="FFFFFF"/>
              </a:clrFrom>
              <a:clrTo>
                <a:srgbClr val="FFFFFF">
                  <a:alpha val="0"/>
                </a:srgbClr>
              </a:clrTo>
            </a:clrChange>
          </a:blip>
          <a:srcRect t="1315" b="-1"/>
          <a:stretch/>
        </p:blipFill>
        <p:spPr>
          <a:xfrm>
            <a:off x="7708113" y="400050"/>
            <a:ext cx="1054887" cy="1371600"/>
          </a:xfrm>
          <a:prstGeom prst="rect">
            <a:avLst/>
          </a:prstGeom>
        </p:spPr>
      </p:pic>
    </p:spTree>
    <p:extLst>
      <p:ext uri="{BB962C8B-B14F-4D97-AF65-F5344CB8AC3E}">
        <p14:creationId xmlns:p14="http://schemas.microsoft.com/office/powerpoint/2010/main" val="604629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304800"/>
            <a:ext cx="7848600" cy="1323439"/>
          </a:xfrm>
          <a:prstGeom prst="rect">
            <a:avLst/>
          </a:prstGeom>
          <a:noFill/>
          <a:ln w="9525">
            <a:noFill/>
            <a:miter lim="800000"/>
            <a:headEnd/>
            <a:tailEnd/>
          </a:ln>
        </p:spPr>
        <p:txBody>
          <a:bodyPr wrap="square">
            <a:spAutoFit/>
          </a:bodyPr>
          <a:lstStyle/>
          <a:p>
            <a:r>
              <a:rPr lang="en-US" sz="4000" dirty="0">
                <a:solidFill>
                  <a:srgbClr val="E1EEB2"/>
                </a:solidFill>
                <a:latin typeface="+mj-lt"/>
                <a:ea typeface="+mj-ea"/>
                <a:cs typeface="+mj-cs"/>
              </a:rPr>
              <a:t>Historical and Current </a:t>
            </a:r>
          </a:p>
          <a:p>
            <a:r>
              <a:rPr lang="en-US" sz="4000" dirty="0">
                <a:solidFill>
                  <a:srgbClr val="E1EEB2"/>
                </a:solidFill>
                <a:latin typeface="+mj-lt"/>
                <a:ea typeface="+mj-ea"/>
                <a:cs typeface="+mj-cs"/>
              </a:rPr>
              <a:t>Serial Publications</a:t>
            </a: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696200" y="292100"/>
            <a:ext cx="1130807" cy="774700"/>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14" name="Picture 4" descr="http://ufdcimages.uflib.ufl.edu/UF/00/08/12/12/00498/0000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149" y="3163669"/>
            <a:ext cx="1966451" cy="2743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2400" y="5890736"/>
            <a:ext cx="2819400" cy="738664"/>
          </a:xfrm>
          <a:prstGeom prst="rect">
            <a:avLst/>
          </a:prstGeom>
          <a:noFill/>
        </p:spPr>
        <p:txBody>
          <a:bodyPr wrap="square" rtlCol="0">
            <a:spAutoFit/>
          </a:bodyPr>
          <a:lstStyle/>
          <a:p>
            <a:r>
              <a:rPr lang="pt-BR" sz="1400" b="1" dirty="0" smtClean="0"/>
              <a:t>Title: </a:t>
            </a:r>
            <a:r>
              <a:rPr lang="en-US" sz="1400" dirty="0" smtClean="0"/>
              <a:t>Trinidad Guardian</a:t>
            </a:r>
          </a:p>
          <a:p>
            <a:r>
              <a:rPr lang="pt-BR" sz="1400" b="1" dirty="0" smtClean="0"/>
              <a:t>Date: </a:t>
            </a:r>
            <a:r>
              <a:rPr lang="en-US" sz="1400" dirty="0" smtClean="0"/>
              <a:t>1917-1931 online</a:t>
            </a:r>
            <a:endParaRPr lang="pt-BR" sz="1400" dirty="0"/>
          </a:p>
          <a:p>
            <a:r>
              <a:rPr lang="pt-BR" sz="1400" b="1" dirty="0" smtClean="0"/>
              <a:t>Contributor: </a:t>
            </a:r>
            <a:r>
              <a:rPr lang="fr-FR" sz="1400" dirty="0" err="1" smtClean="0"/>
              <a:t>University</a:t>
            </a:r>
            <a:r>
              <a:rPr lang="fr-FR" sz="1400" dirty="0" smtClean="0"/>
              <a:t> of Florida</a:t>
            </a:r>
            <a:endParaRPr lang="en-US" sz="1400" dirty="0"/>
          </a:p>
        </p:txBody>
      </p:sp>
      <p:sp>
        <p:nvSpPr>
          <p:cNvPr id="16" name="TextBox 15"/>
          <p:cNvSpPr txBox="1"/>
          <p:nvPr/>
        </p:nvSpPr>
        <p:spPr>
          <a:xfrm>
            <a:off x="2895600" y="5585936"/>
            <a:ext cx="1981200" cy="738664"/>
          </a:xfrm>
          <a:prstGeom prst="rect">
            <a:avLst/>
          </a:prstGeom>
          <a:noFill/>
        </p:spPr>
        <p:txBody>
          <a:bodyPr wrap="square" rtlCol="0">
            <a:spAutoFit/>
          </a:bodyPr>
          <a:lstStyle/>
          <a:p>
            <a:r>
              <a:rPr lang="pt-BR" sz="1400" b="1" dirty="0" smtClean="0"/>
              <a:t>Title: </a:t>
            </a:r>
            <a:r>
              <a:rPr lang="en-US" sz="1400" dirty="0" smtClean="0"/>
              <a:t>Haiti En Marche</a:t>
            </a:r>
          </a:p>
          <a:p>
            <a:r>
              <a:rPr lang="pt-BR" sz="1400" b="1" dirty="0" smtClean="0"/>
              <a:t>Date: </a:t>
            </a:r>
            <a:r>
              <a:rPr lang="en-US" sz="1400" dirty="0" smtClean="0"/>
              <a:t>1999-2012 online</a:t>
            </a:r>
            <a:endParaRPr lang="pt-BR" sz="1400" dirty="0"/>
          </a:p>
          <a:p>
            <a:r>
              <a:rPr lang="pt-BR" sz="1400" b="1" dirty="0" smtClean="0"/>
              <a:t>Contributor: </a:t>
            </a:r>
            <a:r>
              <a:rPr lang="fr-FR" sz="1400" dirty="0" smtClean="0"/>
              <a:t>Publisher</a:t>
            </a:r>
            <a:endParaRPr lang="en-US" sz="1400" dirty="0"/>
          </a:p>
        </p:txBody>
      </p:sp>
      <p:sp>
        <p:nvSpPr>
          <p:cNvPr id="17" name="Rectangle 16"/>
          <p:cNvSpPr/>
          <p:nvPr/>
        </p:nvSpPr>
        <p:spPr>
          <a:xfrm>
            <a:off x="685800" y="1905000"/>
            <a:ext cx="4572000" cy="1107996"/>
          </a:xfrm>
          <a:prstGeom prst="rect">
            <a:avLst/>
          </a:prstGeom>
        </p:spPr>
        <p:txBody>
          <a:bodyPr>
            <a:spAutoFit/>
          </a:bodyPr>
          <a:lstStyle/>
          <a:p>
            <a:pPr algn="ctr"/>
            <a:r>
              <a:rPr lang="en-US" b="1" dirty="0" smtClean="0">
                <a:latin typeface="+mj-lt"/>
              </a:rPr>
              <a:t>Caribbean Newspaper Digital Library</a:t>
            </a:r>
          </a:p>
          <a:p>
            <a:endParaRPr lang="en-US" sz="1600" dirty="0" smtClean="0">
              <a:latin typeface="+mj-lt"/>
            </a:endParaRPr>
          </a:p>
          <a:p>
            <a:r>
              <a:rPr lang="en-US" sz="1600" dirty="0" smtClean="0">
                <a:latin typeface="+mj-lt"/>
              </a:rPr>
              <a:t>Current Stats:  171 </a:t>
            </a:r>
            <a:r>
              <a:rPr lang="en-US" sz="1600" dirty="0">
                <a:latin typeface="+mj-lt"/>
              </a:rPr>
              <a:t>titles, approx. </a:t>
            </a:r>
            <a:r>
              <a:rPr lang="en-US" sz="1600" dirty="0" smtClean="0">
                <a:latin typeface="+mj-lt"/>
              </a:rPr>
              <a:t>399,000 pages       	         3.15 million </a:t>
            </a:r>
            <a:r>
              <a:rPr lang="en-US" sz="1600" dirty="0">
                <a:latin typeface="+mj-lt"/>
              </a:rPr>
              <a:t>hits</a:t>
            </a:r>
          </a:p>
        </p:txBody>
      </p:sp>
      <p:sp>
        <p:nvSpPr>
          <p:cNvPr id="19" name="Rectangle 18"/>
          <p:cNvSpPr/>
          <p:nvPr/>
        </p:nvSpPr>
        <p:spPr>
          <a:xfrm>
            <a:off x="5791200" y="1676400"/>
            <a:ext cx="3200400" cy="2800767"/>
          </a:xfrm>
          <a:prstGeom prst="rect">
            <a:avLst/>
          </a:prstGeom>
        </p:spPr>
        <p:txBody>
          <a:bodyPr wrap="square">
            <a:spAutoFit/>
          </a:bodyPr>
          <a:lstStyle/>
          <a:p>
            <a:pPr algn="ctr"/>
            <a:r>
              <a:rPr lang="en-US" b="1" dirty="0" smtClean="0">
                <a:latin typeface="+mj-lt"/>
              </a:rPr>
              <a:t>Select Academic Journals</a:t>
            </a:r>
            <a:endParaRPr lang="en-US" sz="1400" b="1" dirty="0" smtClean="0">
              <a:latin typeface="+mj-lt"/>
            </a:endParaRPr>
          </a:p>
          <a:p>
            <a:pPr algn="ctr"/>
            <a:endParaRPr lang="en-US" sz="800" dirty="0">
              <a:latin typeface="+mj-lt"/>
            </a:endParaRPr>
          </a:p>
          <a:p>
            <a:r>
              <a:rPr lang="en-US" sz="1600" dirty="0" smtClean="0">
                <a:latin typeface="+mj-lt"/>
              </a:rPr>
              <a:t>  Caribbean Review of Books</a:t>
            </a:r>
          </a:p>
          <a:p>
            <a:endParaRPr lang="en-US" sz="600" dirty="0" smtClean="0">
              <a:latin typeface="+mj-lt"/>
            </a:endParaRPr>
          </a:p>
          <a:p>
            <a:r>
              <a:rPr lang="en-US" sz="1600" dirty="0" smtClean="0">
                <a:latin typeface="+mj-lt"/>
              </a:rPr>
              <a:t>  Caribbean Ornithology</a:t>
            </a:r>
          </a:p>
          <a:p>
            <a:endParaRPr lang="en-US" sz="600" dirty="0" smtClean="0">
              <a:latin typeface="+mj-lt"/>
            </a:endParaRPr>
          </a:p>
          <a:p>
            <a:r>
              <a:rPr lang="en-US" sz="1600" dirty="0" smtClean="0">
                <a:latin typeface="+mj-lt"/>
              </a:rPr>
              <a:t>  </a:t>
            </a:r>
            <a:r>
              <a:rPr lang="en-US" sz="1600" dirty="0" err="1" smtClean="0">
                <a:latin typeface="+mj-lt"/>
              </a:rPr>
              <a:t>Eme</a:t>
            </a:r>
            <a:r>
              <a:rPr lang="en-US" sz="1600" dirty="0" smtClean="0">
                <a:latin typeface="+mj-lt"/>
              </a:rPr>
              <a:t> </a:t>
            </a:r>
            <a:r>
              <a:rPr lang="en-US" sz="1600" dirty="0" err="1" smtClean="0">
                <a:latin typeface="+mj-lt"/>
              </a:rPr>
              <a:t>Eme</a:t>
            </a:r>
            <a:r>
              <a:rPr lang="en-US" sz="1600" dirty="0" smtClean="0">
                <a:latin typeface="+mj-lt"/>
              </a:rPr>
              <a:t> </a:t>
            </a:r>
          </a:p>
          <a:p>
            <a:endParaRPr lang="en-US" sz="600" dirty="0" smtClean="0">
              <a:latin typeface="+mj-lt"/>
            </a:endParaRPr>
          </a:p>
          <a:p>
            <a:r>
              <a:rPr lang="en-US" sz="1600" dirty="0" smtClean="0">
                <a:latin typeface="+mj-lt"/>
              </a:rPr>
              <a:t>  </a:t>
            </a:r>
            <a:r>
              <a:rPr lang="en-US" sz="1600" dirty="0" err="1" smtClean="0">
                <a:latin typeface="+mj-lt"/>
              </a:rPr>
              <a:t>Kyk</a:t>
            </a:r>
            <a:r>
              <a:rPr lang="en-US" sz="1600" dirty="0" smtClean="0">
                <a:latin typeface="+mj-lt"/>
              </a:rPr>
              <a:t>-Over-Al</a:t>
            </a:r>
          </a:p>
          <a:p>
            <a:endParaRPr lang="en-US" sz="600" dirty="0" smtClean="0">
              <a:latin typeface="+mj-lt"/>
            </a:endParaRPr>
          </a:p>
          <a:p>
            <a:r>
              <a:rPr lang="en-US" sz="1600" dirty="0" smtClean="0">
                <a:latin typeface="+mj-lt"/>
              </a:rPr>
              <a:t>  Jamaica Journal</a:t>
            </a:r>
          </a:p>
          <a:p>
            <a:endParaRPr lang="en-US" sz="600" dirty="0" smtClean="0">
              <a:latin typeface="+mj-lt"/>
            </a:endParaRPr>
          </a:p>
          <a:p>
            <a:r>
              <a:rPr lang="en-US" sz="1600" dirty="0" smtClean="0">
                <a:latin typeface="+mj-lt"/>
              </a:rPr>
              <a:t>  </a:t>
            </a:r>
            <a:r>
              <a:rPr lang="en-US" sz="1600" dirty="0" err="1" smtClean="0">
                <a:latin typeface="+mj-lt"/>
              </a:rPr>
              <a:t>MaComere</a:t>
            </a:r>
            <a:endParaRPr lang="en-US" sz="1600" dirty="0" smtClean="0">
              <a:latin typeface="+mj-lt"/>
            </a:endParaRPr>
          </a:p>
          <a:p>
            <a:endParaRPr lang="en-US" sz="600" dirty="0" smtClean="0">
              <a:latin typeface="+mj-lt"/>
            </a:endParaRPr>
          </a:p>
          <a:p>
            <a:r>
              <a:rPr lang="en-US" sz="1600" dirty="0" smtClean="0">
                <a:latin typeface="+mj-lt"/>
              </a:rPr>
              <a:t>  Sargasso</a:t>
            </a:r>
            <a:endParaRPr lang="en-US" sz="1600" dirty="0">
              <a:latin typeface="+mj-lt"/>
            </a:endParaRPr>
          </a:p>
        </p:txBody>
      </p:sp>
      <p:sp>
        <p:nvSpPr>
          <p:cNvPr id="2" name="Rectangle 1"/>
          <p:cNvSpPr/>
          <p:nvPr/>
        </p:nvSpPr>
        <p:spPr>
          <a:xfrm>
            <a:off x="5791200" y="4667071"/>
            <a:ext cx="2569934" cy="1200329"/>
          </a:xfrm>
          <a:prstGeom prst="rect">
            <a:avLst/>
          </a:prstGeom>
        </p:spPr>
        <p:txBody>
          <a:bodyPr wrap="none">
            <a:spAutoFit/>
          </a:bodyPr>
          <a:lstStyle/>
          <a:p>
            <a:r>
              <a:rPr lang="en-US" b="1" dirty="0" smtClean="0">
                <a:latin typeface="+mj-lt"/>
              </a:rPr>
              <a:t>Government Gazettes</a:t>
            </a:r>
          </a:p>
          <a:p>
            <a:endParaRPr lang="en-US" sz="600" b="1" baseline="-25000" dirty="0" smtClean="0">
              <a:latin typeface="+mj-lt"/>
            </a:endParaRPr>
          </a:p>
          <a:p>
            <a:r>
              <a:rPr lang="en-US" sz="1600" dirty="0" smtClean="0">
                <a:latin typeface="+mj-lt"/>
              </a:rPr>
              <a:t>  100,000 pages</a:t>
            </a:r>
          </a:p>
          <a:p>
            <a:r>
              <a:rPr lang="en-US" sz="1600" dirty="0" smtClean="0">
                <a:latin typeface="+mj-lt"/>
              </a:rPr>
              <a:t>  19 </a:t>
            </a:r>
            <a:r>
              <a:rPr lang="en-US" sz="1600" dirty="0">
                <a:latin typeface="+mj-lt"/>
              </a:rPr>
              <a:t>titles</a:t>
            </a:r>
          </a:p>
          <a:p>
            <a:endParaRPr lang="en-US" dirty="0">
              <a:latin typeface="+mj-lt"/>
            </a:endParaRPr>
          </a:p>
        </p:txBody>
      </p:sp>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010400" y="5345192"/>
            <a:ext cx="1685926" cy="143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descr="http://ufdcimages.uflib.ufl.edu/UF/00/08/00/46/00033/0000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4410" y="2849880"/>
            <a:ext cx="108239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5343" y="3495796"/>
            <a:ext cx="2594857" cy="2088958"/>
          </a:xfrm>
          <a:prstGeom prst="rect">
            <a:avLst/>
          </a:prstGeom>
        </p:spPr>
      </p:pic>
    </p:spTree>
    <p:extLst>
      <p:ext uri="{BB962C8B-B14F-4D97-AF65-F5344CB8AC3E}">
        <p14:creationId xmlns:p14="http://schemas.microsoft.com/office/powerpoint/2010/main" val="298912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0" y="6488668"/>
            <a:ext cx="3014161" cy="369332"/>
          </a:xfrm>
          <a:prstGeom prst="rect">
            <a:avLst/>
          </a:prstGeom>
          <a:noFill/>
        </p:spPr>
        <p:txBody>
          <a:bodyPr wrap="square" rtlCol="0">
            <a:spAutoFit/>
          </a:bodyPr>
          <a:lstStyle/>
          <a:p>
            <a:r>
              <a:rPr lang="en-US" dirty="0" smtClean="0"/>
              <a:t>http</a:t>
            </a:r>
            <a:r>
              <a:rPr lang="en-US" dirty="0"/>
              <a:t>://</a:t>
            </a:r>
            <a:r>
              <a:rPr lang="en-US" dirty="0" smtClean="0"/>
              <a:t>dloc.com/UF00100338</a:t>
            </a:r>
            <a:endParaRPr lang="en-US" dirty="0"/>
          </a:p>
        </p:txBody>
      </p:sp>
      <p:sp>
        <p:nvSpPr>
          <p:cNvPr id="6" name="Text Box 5"/>
          <p:cNvSpPr txBox="1">
            <a:spLocks noChangeArrowheads="1"/>
          </p:cNvSpPr>
          <p:nvPr/>
        </p:nvSpPr>
        <p:spPr bwMode="auto">
          <a:xfrm>
            <a:off x="381000" y="325507"/>
            <a:ext cx="7848600" cy="707886"/>
          </a:xfrm>
          <a:prstGeom prst="rect">
            <a:avLst/>
          </a:prstGeom>
          <a:noFill/>
          <a:ln w="9525">
            <a:noFill/>
            <a:miter lim="800000"/>
            <a:headEnd/>
            <a:tailEnd/>
          </a:ln>
        </p:spPr>
        <p:txBody>
          <a:bodyPr wrap="square">
            <a:spAutoFit/>
          </a:bodyPr>
          <a:lstStyle/>
          <a:p>
            <a:r>
              <a:rPr lang="en-US" sz="4000" dirty="0" err="1" smtClean="0">
                <a:solidFill>
                  <a:srgbClr val="E1EEB2"/>
                </a:solidFill>
                <a:latin typeface="+mj-lt"/>
                <a:ea typeface="+mj-ea"/>
                <a:cs typeface="+mj-cs"/>
              </a:rPr>
              <a:t>Abeng</a:t>
            </a:r>
            <a:endParaRPr lang="en-US" sz="4000" dirty="0">
              <a:solidFill>
                <a:srgbClr val="E1EEB2"/>
              </a:solidFill>
              <a:latin typeface="+mj-lt"/>
              <a:ea typeface="+mj-ea"/>
              <a:cs typeface="+mj-cs"/>
            </a:endParaRPr>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l="69886" t="1315" b="50908"/>
          <a:stretch/>
        </p:blipFill>
        <p:spPr>
          <a:xfrm>
            <a:off x="7784593" y="292100"/>
            <a:ext cx="1130807" cy="774700"/>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blip>
          <a:srcRect l="69886" t="53008" b="1564"/>
          <a:stretch/>
        </p:blipFill>
        <p:spPr>
          <a:xfrm>
            <a:off x="6553200" y="292100"/>
            <a:ext cx="1130807" cy="736600"/>
          </a:xfrm>
          <a:prstGeom prst="rect">
            <a:avLst/>
          </a:prstGeom>
        </p:spPr>
      </p:pic>
      <p:pic>
        <p:nvPicPr>
          <p:cNvPr id="1026" name="Picture 2" descr="Main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314449"/>
            <a:ext cx="3352800" cy="50308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in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5300" y="1352549"/>
            <a:ext cx="3365497" cy="504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35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Custom 1">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ABCEDE"/>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1857</Words>
  <Application>Microsoft Office PowerPoint</Application>
  <PresentationFormat>On-screen Show (4:3)</PresentationFormat>
  <Paragraphs>172</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Advantage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2012-05-08T12:24:14Z</dcterms:created>
  <dcterms:modified xsi:type="dcterms:W3CDTF">2012-06-21T10:39:50Z</dcterms:modified>
</cp:coreProperties>
</file>