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73" r:id="rId4"/>
    <p:sldId id="274" r:id="rId5"/>
    <p:sldId id="280" r:id="rId6"/>
    <p:sldId id="282" r:id="rId7"/>
    <p:sldId id="300" r:id="rId8"/>
    <p:sldId id="275" r:id="rId9"/>
    <p:sldId id="276" r:id="rId10"/>
    <p:sldId id="277" r:id="rId11"/>
    <p:sldId id="295" r:id="rId12"/>
    <p:sldId id="302" r:id="rId13"/>
    <p:sldId id="303" r:id="rId14"/>
    <p:sldId id="304" r:id="rId15"/>
    <p:sldId id="305" r:id="rId16"/>
    <p:sldId id="306" r:id="rId17"/>
    <p:sldId id="301" r:id="rId18"/>
    <p:sldId id="294" r:id="rId19"/>
    <p:sldId id="296" r:id="rId20"/>
    <p:sldId id="297" r:id="rId21"/>
    <p:sldId id="298" r:id="rId22"/>
    <p:sldId id="279" r:id="rId23"/>
    <p:sldId id="285" r:id="rId24"/>
    <p:sldId id="284" r:id="rId25"/>
    <p:sldId id="283" r:id="rId26"/>
    <p:sldId id="299" r:id="rId27"/>
    <p:sldId id="288" r:id="rId28"/>
    <p:sldId id="286" r:id="rId29"/>
    <p:sldId id="291" r:id="rId30"/>
    <p:sldId id="290" r:id="rId31"/>
    <p:sldId id="292" r:id="rId32"/>
    <p:sldId id="272" r:id="rId33"/>
    <p:sldId id="263" r:id="rId34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70" autoAdjust="0"/>
    <p:restoredTop sz="75030" autoAdjust="0"/>
  </p:normalViewPr>
  <p:slideViewPr>
    <p:cSldViewPr>
      <p:cViewPr>
        <p:scale>
          <a:sx n="97" d="100"/>
          <a:sy n="97" d="100"/>
        </p:scale>
        <p:origin x="-102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6D395376-26A1-A943-B2FC-C95672572FCC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533" y="4439166"/>
            <a:ext cx="5636260" cy="4205526"/>
          </a:xfrm>
          <a:prstGeom prst="rect">
            <a:avLst/>
          </a:prstGeom>
        </p:spPr>
        <p:txBody>
          <a:bodyPr vert="horz" lIns="93662" tIns="46831" rIns="93662" bIns="468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CD3DCBCE-A4C8-F447-A257-C20F1D695C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14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Smathers Joint Committee on Market Equity Analysis</a:t>
            </a:r>
            <a:endParaRPr lang="en-US" sz="1100" dirty="0"/>
          </a:p>
          <a:p>
            <a:pPr lvl="0"/>
            <a:r>
              <a:rPr lang="en-US" dirty="0"/>
              <a:t>Charge</a:t>
            </a:r>
            <a:endParaRPr lang="en-US" sz="1100" dirty="0"/>
          </a:p>
          <a:p>
            <a:pPr lvl="1"/>
            <a:r>
              <a:rPr lang="en-US" dirty="0"/>
              <a:t>To establish a market equity design for library faculty that would allow for the implementation of an internally and externally equitable salary structure for all faculty positions at the Smathers Libraries.</a:t>
            </a:r>
            <a:endParaRPr lang="en-US" sz="1100" dirty="0"/>
          </a:p>
          <a:p>
            <a:pPr lvl="1"/>
            <a:r>
              <a:rPr lang="en-US" dirty="0"/>
              <a:t>To establish policies and procedures for individual Smathers faculty to apply for market equity adjustments.  (This charge stems from a UF requirement to have a process whereby faculty members can ask to receive a market equity review.)</a:t>
            </a:r>
            <a:endParaRPr lang="en-US" sz="1100" dirty="0"/>
          </a:p>
          <a:p>
            <a:pPr lvl="0"/>
            <a:r>
              <a:rPr lang="en-US" dirty="0"/>
              <a:t>Committee appointed in fall 2008 and completed final report in March 2009</a:t>
            </a:r>
            <a:endParaRPr lang="en-US" sz="1100" dirty="0"/>
          </a:p>
          <a:p>
            <a:pPr lvl="0"/>
            <a:r>
              <a:rPr lang="en-US" dirty="0"/>
              <a:t>Members: Alena Aissing, David Hickey, Ann Lindell, Betsy Simpson, Ben Walker, Ellie Bushhousen, Christopher Vallandingham (ex officio), Brian Keith (ex officio), and Kim Schares (UF HR ex officio)</a:t>
            </a:r>
            <a:endParaRPr lang="en-US" sz="1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926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616" indent="-175616">
              <a:buFont typeface="Arial" pitchFamily="34" charset="0"/>
              <a:buChar char="•"/>
            </a:pPr>
            <a:r>
              <a:rPr lang="en-US" dirty="0"/>
              <a:t>External linkage established - average salary for job types, and factors for years of experience and region</a:t>
            </a:r>
          </a:p>
          <a:p>
            <a:pPr marL="175616" indent="-175616">
              <a:buFont typeface="Arial" pitchFamily="34" charset="0"/>
              <a:buChar char="•"/>
            </a:pPr>
            <a:r>
              <a:rPr lang="en-US" dirty="0"/>
              <a:t>Southeast region – doesn’t mean we’re not competitive nationally; takes into consideration cost of living </a:t>
            </a:r>
            <a:endParaRPr lang="en-US" sz="1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616" indent="-175616">
              <a:buFont typeface="Arial" pitchFamily="34" charset="0"/>
              <a:buChar char="•"/>
            </a:pPr>
            <a:r>
              <a:rPr lang="en-US" dirty="0"/>
              <a:t>Total eligible – does not include deans or new hires</a:t>
            </a:r>
          </a:p>
          <a:p>
            <a:pPr marL="175616" indent="-175616">
              <a:buFont typeface="Arial" pitchFamily="34" charset="0"/>
              <a:buChar char="•"/>
            </a:pPr>
            <a:r>
              <a:rPr lang="en-US" dirty="0"/>
              <a:t>3% refers to across the board increase funded by UF to offset benefit contribution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Salary structure: a hierarchy of job types and grades, and the associated compensation and benefits</a:t>
            </a:r>
          </a:p>
          <a:p>
            <a:pPr lvl="0"/>
            <a:r>
              <a:rPr lang="en-US" dirty="0"/>
              <a:t>Organized, transparent, logical</a:t>
            </a:r>
          </a:p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/>
              <a:t>External market equity: derived by establishing a link to relevant market data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Internal equity: derived by considering differences in responsibilities or requirements of positions and an individual’s credentials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9002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900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Introduction</a:t>
            </a:r>
            <a:endParaRPr lang="en-US" sz="1100" dirty="0"/>
          </a:p>
          <a:p>
            <a:pPr marL="643926" lvl="1" indent="-175616">
              <a:buFont typeface="Arial" pitchFamily="34" charset="0"/>
              <a:buChar char="•"/>
            </a:pPr>
            <a:r>
              <a:rPr lang="en-US" dirty="0"/>
              <a:t>Association of Research Libraries’ annual report of salaries for more than 12,000 professional positions in ARL member libraries</a:t>
            </a:r>
            <a:endParaRPr lang="en-US" sz="1100" dirty="0"/>
          </a:p>
          <a:p>
            <a:pPr marL="643926" lvl="1" indent="-175616">
              <a:buFont typeface="Arial" pitchFamily="34" charset="0"/>
              <a:buChar char="•"/>
            </a:pPr>
            <a:r>
              <a:rPr lang="en-US" dirty="0"/>
              <a:t>Compiled since 1980</a:t>
            </a:r>
            <a:endParaRPr lang="en-US" sz="1100" dirty="0"/>
          </a:p>
          <a:p>
            <a:pPr marL="643926" lvl="1" indent="-175616">
              <a:buFont typeface="Arial" pitchFamily="34" charset="0"/>
              <a:buChar char="•"/>
            </a:pPr>
            <a:r>
              <a:rPr lang="en-US" dirty="0"/>
              <a:t>Used to determine whether salaries are competitive, if they are equitable across institutions and personal characteristics, and whether they are keeping up with inflation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900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Introduction</a:t>
            </a:r>
            <a:endParaRPr lang="en-US" sz="1100" dirty="0"/>
          </a:p>
          <a:p>
            <a:pPr marL="643926" lvl="1" indent="-175616">
              <a:buFont typeface="Arial" pitchFamily="34" charset="0"/>
              <a:buChar char="•"/>
            </a:pPr>
            <a:r>
              <a:rPr lang="en-US" dirty="0"/>
              <a:t>Association of Research Libraries’ annual report of salaries for more than 12,000 professional positions in 126 ARL member libraries</a:t>
            </a:r>
            <a:endParaRPr lang="en-US" sz="1100" dirty="0"/>
          </a:p>
          <a:p>
            <a:pPr marL="643926" lvl="1" indent="-175616">
              <a:buFont typeface="Arial" pitchFamily="34" charset="0"/>
              <a:buChar char="•"/>
            </a:pPr>
            <a:r>
              <a:rPr lang="en-US" dirty="0"/>
              <a:t>Compiled since 1980</a:t>
            </a:r>
            <a:endParaRPr lang="en-US" sz="1100" dirty="0"/>
          </a:p>
          <a:p>
            <a:pPr marL="643926" lvl="1" indent="-175616">
              <a:buFont typeface="Arial" pitchFamily="34" charset="0"/>
              <a:buChar char="•"/>
            </a:pPr>
            <a:r>
              <a:rPr lang="en-US" dirty="0"/>
              <a:t>Used to determine whether salaries are competitive, if they are equitable across institutions and personal characteristics, and whether they are keeping up with inflation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900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Why selected</a:t>
            </a:r>
            <a:endParaRPr lang="en-US" sz="1100" dirty="0"/>
          </a:p>
          <a:p>
            <a:pPr marL="643926" lvl="1" indent="-175616">
              <a:buFont typeface="Arial" pitchFamily="34" charset="0"/>
              <a:buChar char="•"/>
            </a:pPr>
            <a:r>
              <a:rPr lang="en-US" dirty="0"/>
              <a:t>The recommended source for national averages for academic librarian salaries by the Memorandum of Agreement between UF and UFF</a:t>
            </a:r>
          </a:p>
          <a:p>
            <a:pPr marL="643926" lvl="1" indent="-175616">
              <a:buFont typeface="Arial" pitchFamily="34" charset="0"/>
              <a:buChar char="•"/>
            </a:pPr>
            <a:r>
              <a:rPr lang="en-US" dirty="0"/>
              <a:t>Broad participation among ARL HR officers, including UF</a:t>
            </a:r>
            <a:endParaRPr lang="en-US" sz="1100" dirty="0"/>
          </a:p>
          <a:p>
            <a:pPr marL="643926" lvl="1" indent="-175616">
              <a:buFont typeface="Arial" pitchFamily="34" charset="0"/>
              <a:buChar char="•"/>
            </a:pPr>
            <a:r>
              <a:rPr lang="en-US" dirty="0"/>
              <a:t>Provides comparison data for UF’s peer institutions</a:t>
            </a:r>
            <a:endParaRPr lang="en-US" sz="1100" dirty="0"/>
          </a:p>
          <a:p>
            <a:pPr marL="643926" lvl="1" indent="-175616">
              <a:buFont typeface="Arial" pitchFamily="34" charset="0"/>
              <a:buChar char="•"/>
            </a:pPr>
            <a:r>
              <a:rPr lang="en-US" dirty="0"/>
              <a:t>Large data pool offers a higher level of validity</a:t>
            </a:r>
            <a:endParaRPr lang="en-US" sz="1100" dirty="0"/>
          </a:p>
          <a:p>
            <a:pPr marL="643926" lvl="1" indent="-175616">
              <a:buFont typeface="Arial" pitchFamily="34" charset="0"/>
              <a:buChar char="•"/>
            </a:pPr>
            <a:r>
              <a:rPr lang="en-US" dirty="0"/>
              <a:t>Includes position specific data – can assume that ARL HR officers would interpret data similarly</a:t>
            </a:r>
            <a:endParaRPr lang="en-US" sz="1100" dirty="0"/>
          </a:p>
          <a:p>
            <a:pPr marL="643926" lvl="1" indent="-175616">
              <a:buFont typeface="Arial" pitchFamily="34" charset="0"/>
              <a:buChar char="•"/>
            </a:pPr>
            <a:r>
              <a:rPr lang="en-US" dirty="0"/>
              <a:t>Updated annually – joint committee used 08-09; implementation used 09-10; easy to rework figures based on current year’s data</a:t>
            </a:r>
            <a:endParaRPr lang="en-US" sz="1100" dirty="0"/>
          </a:p>
          <a:p>
            <a:pPr marL="643926" lvl="1" indent="-175616">
              <a:buFont typeface="Arial" pitchFamily="34" charset="0"/>
              <a:buChar char="•"/>
            </a:pPr>
            <a:r>
              <a:rPr lang="en-US" dirty="0"/>
              <a:t>Includes data from law and medical libraries</a:t>
            </a:r>
            <a:endParaRPr lang="en-US" sz="1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941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Have to consult a number of ARL tables to create the salary structure; there isn’t one table that alone can provide the data needed; approximately 50 tables</a:t>
            </a:r>
            <a:endParaRPr lang="en-US" sz="1100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Table </a:t>
            </a:r>
            <a:r>
              <a:rPr lang="en-US" dirty="0">
                <a:solidFill>
                  <a:srgbClr val="FF0000"/>
                </a:solidFill>
              </a:rPr>
              <a:t>20: </a:t>
            </a:r>
            <a:r>
              <a:rPr lang="en-US" dirty="0"/>
              <a:t>Average Salaries of ARL University Librarians by Position and Years of Experience (larger data pool than Table 26. which is the same table but restricted to US only)</a:t>
            </a:r>
            <a:endParaRPr lang="en-US" sz="1800" dirty="0"/>
          </a:p>
          <a:p>
            <a:pPr lvl="1"/>
            <a:r>
              <a:rPr lang="en-US" dirty="0"/>
              <a:t>Table 21: Number and Average Salaries of ARL University Librarians by Position and Type of Institution (public vs. private; includes directors; </a:t>
            </a:r>
            <a:r>
              <a:rPr lang="en-US" b="1" dirty="0"/>
              <a:t>not used in implementation</a:t>
            </a:r>
            <a:r>
              <a:rPr lang="en-US" dirty="0"/>
              <a:t>)</a:t>
            </a:r>
            <a:endParaRPr lang="en-US" sz="1100" dirty="0"/>
          </a:p>
          <a:p>
            <a:pPr lvl="1"/>
            <a:r>
              <a:rPr lang="en-US" dirty="0"/>
              <a:t>Table 25: Average Salaries of ARL University Librarians by Position and Geographic </a:t>
            </a:r>
            <a:r>
              <a:rPr lang="en-US" dirty="0" smtClean="0"/>
              <a:t>Region</a:t>
            </a:r>
          </a:p>
          <a:p>
            <a:pPr lvl="1"/>
            <a:r>
              <a:rPr lang="en-US" dirty="0" smtClean="0"/>
              <a:t>Table 26: Average Salaries of US librarians by position and years of experience</a:t>
            </a:r>
            <a:r>
              <a:rPr lang="en-US" baseline="0" dirty="0" smtClean="0"/>
              <a:t> (used to calculate salaries for Subject Specialists, Reference, Public Services, Technical Services, and Cataloging)</a:t>
            </a:r>
            <a:endParaRPr lang="en-US" dirty="0"/>
          </a:p>
          <a:p>
            <a:pPr lvl="1"/>
            <a:r>
              <a:rPr lang="en-US" dirty="0"/>
              <a:t>Figure 5: Distribution of Functional Specialist Job Sub-Codes’ Average Salary by Sex</a:t>
            </a:r>
            <a:endParaRPr lang="en-US" sz="1100" dirty="0"/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CBCE-A4C8-F447-A257-C20F1D695C6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6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FDBF-6900-4541-BB1D-04D7A696EBE7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BFDBF-6900-4541-BB1D-04D7A696EBE7}" type="datetimeFigureOut">
              <a:rPr lang="en-US" smtClean="0"/>
              <a:pPr/>
              <a:t>12/7/2011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ED58D-B7E9-48E9-A51C-7E0428FEAC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rl.org/bm~doc/ss09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fdc.ufl.edu/AA00004596/00002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flib.ufl.edu/LFA/committees/marketequity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fdc.ufl.edu/AA00004596/0000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l.org/bm~doc/sal09_uinstr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6" descr="images-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40000" y="1905000"/>
            <a:ext cx="4064000" cy="152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304800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Library Faculty Market Equity – Nuts and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Bolts</a:t>
            </a:r>
          </a:p>
          <a:p>
            <a:pPr algn="ctr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- Welcome -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5400" y="3886199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Betsy Simpson </a:t>
            </a:r>
          </a:p>
          <a:p>
            <a:r>
              <a:rPr lang="en-US" b="1" dirty="0" smtClean="0"/>
              <a:t>Chair, Cataloging and Metadata</a:t>
            </a:r>
          </a:p>
          <a:p>
            <a:r>
              <a:rPr lang="en-US" dirty="0" smtClean="0"/>
              <a:t>University of Florida</a:t>
            </a:r>
          </a:p>
          <a:p>
            <a:r>
              <a:rPr lang="en-US" dirty="0" smtClean="0"/>
              <a:t>George A. Smathers Libraries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95400" y="3886199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Brian W. Keith</a:t>
            </a:r>
          </a:p>
          <a:p>
            <a:r>
              <a:rPr lang="en-US" b="1" dirty="0" smtClean="0"/>
              <a:t>Assistant Dean for Financial and Human Resources</a:t>
            </a:r>
          </a:p>
          <a:p>
            <a:r>
              <a:rPr lang="en-US" dirty="0" smtClean="0"/>
              <a:t>University of Florida</a:t>
            </a:r>
          </a:p>
          <a:p>
            <a:r>
              <a:rPr lang="en-US" dirty="0" smtClean="0"/>
              <a:t>George A. Smathers Libraries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54864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December 6, 2011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 fontScale="92500" lnSpcReduction="20000"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 20: average salaries by position and years of experience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 25: average salaries by position and geographic region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 </a:t>
            </a: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26: </a:t>
            </a:r>
            <a:r>
              <a:rPr lang="en-US" sz="3027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average salaries </a:t>
            </a: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US librarians by position and years of experience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Figure 5: average salaries for Functional Specialists</a:t>
            </a: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  <a:hlinkClick r:id="rId4"/>
              </a:rPr>
              <a:t>ARL Salary Survey Tables</a:t>
            </a:r>
            <a:endParaRPr lang="en-US" sz="3200" dirty="0" smtClean="0">
              <a:solidFill>
                <a:srgbClr val="17375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First: Weighted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average</a:t>
            </a:r>
          </a:p>
          <a:p>
            <a:pPr lvl="1" algn="l">
              <a:spcBef>
                <a:spcPts val="2472"/>
              </a:spcBef>
              <a:spcAft>
                <a:spcPts val="600"/>
              </a:spcAft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weighted average differs from a regular average because its calculation is affected by volume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2472"/>
              </a:spcBef>
              <a:spcAft>
                <a:spcPts val="600"/>
              </a:spcAft>
            </a:pPr>
            <a:endParaRPr lang="en-US" sz="3027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23350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1295400"/>
          </a:xfrm>
        </p:spPr>
        <p:txBody>
          <a:bodyPr numCol="1">
            <a:no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First: Weighted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average</a:t>
            </a:r>
          </a:p>
          <a:p>
            <a:pPr algn="l">
              <a:spcBef>
                <a:spcPts val="2472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 of Application: What is the average salary for a Chemistry Librarian?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Analysis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519475"/>
              </p:ext>
            </p:extLst>
          </p:nvPr>
        </p:nvGraphicFramePr>
        <p:xfrm>
          <a:off x="2209800" y="3200400"/>
          <a:ext cx="4724400" cy="2209800"/>
        </p:xfrm>
        <a:graphic>
          <a:graphicData uri="http://schemas.openxmlformats.org/drawingml/2006/table">
            <a:tbl>
              <a:tblPr/>
              <a:tblGrid>
                <a:gridCol w="1574800"/>
                <a:gridCol w="1574800"/>
                <a:gridCol w="1574800"/>
              </a:tblGrid>
              <a:tr h="8839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Years of Experience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Chemistry Librarians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Salary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0-5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26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1295400"/>
          </a:xfrm>
        </p:spPr>
        <p:txBody>
          <a:bodyPr numCol="1">
            <a:no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First: Weighted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average</a:t>
            </a:r>
          </a:p>
          <a:p>
            <a:pPr algn="l">
              <a:spcBef>
                <a:spcPts val="2472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 of Application: What is the average salary for a Chemistry Librarian?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Analysis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193931"/>
              </p:ext>
            </p:extLst>
          </p:nvPr>
        </p:nvGraphicFramePr>
        <p:xfrm>
          <a:off x="2057400" y="3124200"/>
          <a:ext cx="4724400" cy="2209800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1181100"/>
                <a:gridCol w="1181100"/>
              </a:tblGrid>
              <a:tr h="8839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Years of Experience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Chemistry Librarians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Salary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Salaries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0-5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$100,000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$840,000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$70,000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53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1295400"/>
          </a:xfrm>
        </p:spPr>
        <p:txBody>
          <a:bodyPr numCol="1">
            <a:no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First: Weighted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average</a:t>
            </a:r>
          </a:p>
          <a:p>
            <a:pPr algn="l">
              <a:spcBef>
                <a:spcPts val="2472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 of Application: What is the average salary for a Chemistry Librarian?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Analysis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391212"/>
              </p:ext>
            </p:extLst>
          </p:nvPr>
        </p:nvGraphicFramePr>
        <p:xfrm>
          <a:off x="2057400" y="3124200"/>
          <a:ext cx="4724400" cy="2651760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1181100"/>
                <a:gridCol w="1181100"/>
              </a:tblGrid>
              <a:tr h="8839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Years of Experience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Chemistry Librarians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Salary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Salaries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0-5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$840,000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$1,010,000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5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1295400"/>
          </a:xfrm>
        </p:spPr>
        <p:txBody>
          <a:bodyPr numCol="1">
            <a:no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First: Weighted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average</a:t>
            </a:r>
          </a:p>
          <a:p>
            <a:pPr algn="l">
              <a:spcBef>
                <a:spcPts val="2472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 of Application: What is the average salary for a Chemistry Librarian?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Analysis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401732"/>
              </p:ext>
            </p:extLst>
          </p:nvPr>
        </p:nvGraphicFramePr>
        <p:xfrm>
          <a:off x="76200" y="3048000"/>
          <a:ext cx="4724400" cy="2651760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1181100"/>
                <a:gridCol w="1181100"/>
              </a:tblGrid>
              <a:tr h="8839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Years of Experience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Chemistry Librarians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Salary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Salaries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0-5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$840,000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$1,010,000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876800" y="3048000"/>
            <a:ext cx="441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000" dirty="0" smtClean="0">
                <a:solidFill>
                  <a:srgbClr val="FF0000"/>
                </a:solidFill>
              </a:rPr>
              <a:t>Weighted Average = </a:t>
            </a:r>
          </a:p>
          <a:p>
            <a:pPr fontAlgn="ctr"/>
            <a:r>
              <a:rPr lang="en-US" sz="2000" dirty="0" smtClean="0">
                <a:solidFill>
                  <a:srgbClr val="FF0000"/>
                </a:solidFill>
              </a:rPr>
              <a:t>	Total Salaries / total Librarians</a:t>
            </a:r>
          </a:p>
          <a:p>
            <a:pPr fontAlgn="ctr"/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or</a:t>
            </a:r>
            <a:endParaRPr lang="en-US" sz="2000" dirty="0">
              <a:solidFill>
                <a:srgbClr val="FF0000"/>
              </a:solidFill>
            </a:endParaRPr>
          </a:p>
          <a:p>
            <a:pPr fontAlgn="ctr"/>
            <a:r>
              <a:rPr lang="en-US" sz="2000" dirty="0" smtClean="0">
                <a:solidFill>
                  <a:srgbClr val="FF0000"/>
                </a:solidFill>
              </a:rPr>
              <a:t>	</a:t>
            </a:r>
          </a:p>
          <a:p>
            <a:pPr fontAlgn="ctr"/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$1,010,000 / 17</a:t>
            </a:r>
          </a:p>
          <a:p>
            <a:pPr fontAlgn="ctr"/>
            <a:r>
              <a:rPr lang="en-US" sz="2000" dirty="0" smtClean="0">
                <a:solidFill>
                  <a:srgbClr val="FF0000"/>
                </a:solidFill>
              </a:rPr>
              <a:t>		or</a:t>
            </a:r>
          </a:p>
          <a:p>
            <a:pPr fontAlgn="ctr"/>
            <a:endParaRPr lang="en-US" sz="2000" dirty="0" smtClean="0">
              <a:solidFill>
                <a:srgbClr val="FF0000"/>
              </a:solidFill>
            </a:endParaRPr>
          </a:p>
          <a:p>
            <a:pPr fontAlgn="ctr"/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$59,412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00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1295400"/>
          </a:xfrm>
        </p:spPr>
        <p:txBody>
          <a:bodyPr numCol="1">
            <a:no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First: Weighted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average</a:t>
            </a:r>
          </a:p>
          <a:p>
            <a:pPr algn="l">
              <a:spcBef>
                <a:spcPts val="2472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 of Application: What is the average salary for a Chemistry Librarian?</a:t>
            </a:r>
          </a:p>
          <a:p>
            <a:pPr algn="l">
              <a:spcBef>
                <a:spcPts val="2472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Answer: $59,412</a:t>
            </a:r>
          </a:p>
          <a:p>
            <a:pPr algn="l">
              <a:spcBef>
                <a:spcPts val="2472"/>
              </a:spcBef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134317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Reference:</a:t>
            </a:r>
          </a:p>
          <a:p>
            <a:pPr lvl="1" algn="l">
              <a:spcBef>
                <a:spcPts val="2472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 calculations used in Market Equity are reflected in the spreadsheet posted at 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http://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www.ufdc.ufl.edu/AA00004596/00002</a:t>
            </a:r>
            <a:endParaRPr lang="en-U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2472"/>
              </a:spcBef>
              <a:spcAft>
                <a:spcPts val="600"/>
              </a:spcAft>
            </a:pPr>
            <a:endParaRPr lang="en-US" sz="3027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402278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Comparison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institution types (Public v. Private) and regions</a:t>
            </a:r>
          </a:p>
          <a:p>
            <a:pPr lvl="2" algn="l">
              <a:spcBef>
                <a:spcPts val="2472"/>
              </a:spcBef>
              <a:spcAft>
                <a:spcPts val="600"/>
              </a:spcAft>
            </a:pP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Required establishment of ‘core librarian’ positions</a:t>
            </a:r>
          </a:p>
          <a:p>
            <a:pPr lvl="2" algn="l">
              <a:spcBef>
                <a:spcPts val="2472"/>
              </a:spcBef>
              <a:spcAft>
                <a:spcPts val="600"/>
              </a:spcAft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“Calc of Regional Factor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12378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Calculation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average salaries for subject specialist, reference, public services, catalogers and technical services</a:t>
            </a:r>
          </a:p>
          <a:p>
            <a:pPr algn="l">
              <a:spcBef>
                <a:spcPts val="2472"/>
              </a:spcBef>
              <a:spcAft>
                <a:spcPts val="600"/>
              </a:spcAft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See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“WAVG for TS, Cat., &amp; SS-Ref-PS”</a:t>
            </a:r>
          </a:p>
          <a:p>
            <a:pPr algn="l">
              <a:spcBef>
                <a:spcPts val="2472"/>
              </a:spcBef>
              <a:spcAft>
                <a:spcPts val="600"/>
              </a:spcAft>
            </a:pP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19944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Agenda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219200"/>
            <a:ext cx="7543800" cy="4495800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2472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Background and Vocabulary</a:t>
            </a:r>
          </a:p>
          <a:p>
            <a:pPr marL="457200" indent="-457200" algn="l">
              <a:spcBef>
                <a:spcPts val="2472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Current Plans</a:t>
            </a:r>
          </a:p>
          <a:p>
            <a:pPr marL="457200" indent="-457200" algn="l">
              <a:spcBef>
                <a:spcPts val="2472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ARL Salary Survey</a:t>
            </a:r>
          </a:p>
          <a:p>
            <a:pPr marL="457200" indent="-457200" algn="l">
              <a:spcBef>
                <a:spcPts val="2472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Salary Structure (External Linkage)</a:t>
            </a:r>
          </a:p>
          <a:p>
            <a:pPr marL="457200" indent="-457200" algn="l">
              <a:spcBef>
                <a:spcPts val="2472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Compensable Factors (Internal Equity)</a:t>
            </a:r>
          </a:p>
          <a:p>
            <a:pPr marL="457200" indent="-457200" algn="l">
              <a:spcBef>
                <a:spcPts val="2472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Application (Examples)</a:t>
            </a:r>
          </a:p>
          <a:p>
            <a:pPr marL="457200" indent="-457200" algn="l">
              <a:spcBef>
                <a:spcPts val="2472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Implications</a:t>
            </a:r>
          </a:p>
          <a:p>
            <a:pPr algn="l">
              <a:spcBef>
                <a:spcPts val="2472"/>
              </a:spcBef>
              <a:spcAft>
                <a:spcPts val="600"/>
              </a:spcAft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Average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salaries for functional specialist provided in Figure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2472"/>
              </a:spcBef>
              <a:spcAft>
                <a:spcPts val="600"/>
              </a:spcAft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See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“AVG for FUNCTSPEC”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147234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Establish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years of experience and job type midpoints</a:t>
            </a:r>
          </a:p>
          <a:p>
            <a:pPr algn="l">
              <a:spcBef>
                <a:spcPts val="2472"/>
              </a:spcBef>
              <a:spcAft>
                <a:spcPts val="600"/>
              </a:spcAft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See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“Calc of Exp Factors”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40277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Variations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exist between, regions and type of entity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Years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experience is a stable predictor of salary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Average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salaries vary significantly by job type 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See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“Combined Midpoints”</a:t>
            </a:r>
          </a:p>
          <a:p>
            <a:pPr marL="514350" indent="-514350" algn="l">
              <a:buFont typeface="+mj-lt"/>
              <a:buAutoNum type="arabicPeriod" startAt="4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Medical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positions</a:t>
            </a: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Findings</a:t>
            </a:r>
          </a:p>
        </p:txBody>
      </p:sp>
    </p:spTree>
    <p:extLst>
      <p:ext uri="{BB962C8B-B14F-4D97-AF65-F5344CB8AC3E}">
        <p14:creationId xmlns:p14="http://schemas.microsoft.com/office/powerpoint/2010/main" val="84012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/>
          </a:bodyPr>
          <a:lstStyle/>
          <a:p>
            <a:pPr algn="l">
              <a:spcBef>
                <a:spcPts val="2472"/>
              </a:spcBef>
              <a:spcAft>
                <a:spcPts val="600"/>
              </a:spcAft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External equity based on:</a:t>
            </a:r>
          </a:p>
          <a:p>
            <a:pPr marL="457200" indent="-457200" algn="l">
              <a:spcBef>
                <a:spcPts val="2472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Job type</a:t>
            </a:r>
          </a:p>
          <a:p>
            <a:pPr marL="457200" indent="-457200" algn="l">
              <a:spcBef>
                <a:spcPts val="2472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Geographic region </a:t>
            </a:r>
            <a:endParaRPr lang="en-US" sz="3027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spcBef>
                <a:spcPts val="2472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Years of experience</a:t>
            </a:r>
          </a:p>
          <a:p>
            <a:pPr marL="457200" indent="-457200" algn="l">
              <a:spcBef>
                <a:spcPts val="2472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66898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 fontScale="85000" lnSpcReduction="10000"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Establish peers</a:t>
            </a:r>
          </a:p>
          <a:p>
            <a:pPr marL="854075" lvl="1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27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Public v. private</a:t>
            </a:r>
          </a:p>
          <a:p>
            <a:pPr marL="854075" lvl="1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27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Region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Establish job type midpoints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Validate experience and address faculty ranks</a:t>
            </a:r>
          </a:p>
          <a:p>
            <a:pPr lvl="1" algn="l">
              <a:spcBef>
                <a:spcPts val="2472"/>
              </a:spcBef>
              <a:spcAft>
                <a:spcPts val="600"/>
              </a:spcAft>
            </a:pPr>
            <a:r>
              <a:rPr lang="en-US" sz="2627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</a:t>
            </a:r>
            <a:r>
              <a:rPr lang="en-US" sz="2627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“Faculty Salary </a:t>
            </a:r>
            <a:r>
              <a:rPr lang="en-US" sz="2627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Structure After </a:t>
            </a:r>
            <a: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Market Equity”</a:t>
            </a:r>
            <a:endParaRPr lang="en-US" sz="2627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5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Salary Structure (External Linkage)</a:t>
            </a:r>
          </a:p>
        </p:txBody>
      </p:sp>
    </p:spTree>
    <p:extLst>
      <p:ext uri="{BB962C8B-B14F-4D97-AF65-F5344CB8AC3E}">
        <p14:creationId xmlns:p14="http://schemas.microsoft.com/office/powerpoint/2010/main" val="26124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981200"/>
            <a:ext cx="7391400" cy="3581400"/>
          </a:xfrm>
        </p:spPr>
        <p:txBody>
          <a:bodyPr numCol="1">
            <a:norm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First: Explain compensable factors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Compensable Factors (Internal Equity)</a:t>
            </a:r>
          </a:p>
        </p:txBody>
      </p:sp>
    </p:spTree>
    <p:extLst>
      <p:ext uri="{BB962C8B-B14F-4D97-AF65-F5344CB8AC3E}">
        <p14:creationId xmlns:p14="http://schemas.microsoft.com/office/powerpoint/2010/main" val="34006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Special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requirements of the position</a:t>
            </a:r>
          </a:p>
          <a:p>
            <a:pPr marL="854075" lvl="1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Administrative</a:t>
            </a:r>
          </a:p>
          <a:p>
            <a:pPr marL="854075" lvl="1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SKA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Educational credentials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Performance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inclusion of past merit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&amp; qualifiers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Compensable Factors (Internal Equity)</a:t>
            </a:r>
          </a:p>
        </p:txBody>
      </p:sp>
    </p:spTree>
    <p:extLst>
      <p:ext uri="{BB962C8B-B14F-4D97-AF65-F5344CB8AC3E}">
        <p14:creationId xmlns:p14="http://schemas.microsoft.com/office/powerpoint/2010/main" val="323636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EXAMPLES</a:t>
            </a:r>
          </a:p>
          <a:p>
            <a:pPr lvl="1" algn="l">
              <a:spcBef>
                <a:spcPts val="2472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See: “Examples of Salary Calculation”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79670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371600"/>
            <a:ext cx="7391400" cy="4038600"/>
          </a:xfrm>
        </p:spPr>
        <p:txBody>
          <a:bodyPr numCol="1">
            <a:normAutofit fontScale="92500" lnSpcReduction="10000"/>
          </a:bodyPr>
          <a:lstStyle/>
          <a:p>
            <a:pPr lvl="0" algn="l"/>
            <a:r>
              <a:rPr lang="en-US" sz="2800" dirty="0" smtClean="0">
                <a:solidFill>
                  <a:schemeClr val="tx1"/>
                </a:solidFill>
              </a:rPr>
              <a:t>Total eligible: 76 faculty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 smtClean="0">
              <a:solidFill>
                <a:schemeClr val="tx1"/>
              </a:solidFill>
            </a:endParaRPr>
          </a:p>
          <a:p>
            <a:pPr marL="171450" lvl="0" indent="-17145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49 (</a:t>
            </a:r>
            <a:r>
              <a:rPr lang="en-US" sz="2800" dirty="0" smtClean="0">
                <a:solidFill>
                  <a:schemeClr val="tx1"/>
                </a:solidFill>
              </a:rPr>
              <a:t>64%) </a:t>
            </a:r>
            <a:r>
              <a:rPr lang="en-US" sz="2800" dirty="0" smtClean="0">
                <a:solidFill>
                  <a:schemeClr val="tx1"/>
                </a:solidFill>
              </a:rPr>
              <a:t>targeted to </a:t>
            </a:r>
            <a:r>
              <a:rPr lang="en-US" sz="2800" dirty="0">
                <a:solidFill>
                  <a:schemeClr val="tx1"/>
                </a:solidFill>
              </a:rPr>
              <a:t>receive </a:t>
            </a:r>
            <a:r>
              <a:rPr lang="en-US" sz="2800" dirty="0" smtClean="0">
                <a:solidFill>
                  <a:schemeClr val="tx1"/>
                </a:solidFill>
              </a:rPr>
              <a:t>raise</a:t>
            </a:r>
          </a:p>
          <a:p>
            <a:pPr marL="628650" lvl="1" indent="-17145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41 will receive raise beyond 3% ATB to achieve market equity</a:t>
            </a:r>
          </a:p>
          <a:p>
            <a:pPr marL="628650" lvl="1" indent="-17145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8 at or above market equity as a result of the 3% ATB</a:t>
            </a:r>
          </a:p>
          <a:p>
            <a:pPr marL="628650" lvl="1" indent="-17145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7 </a:t>
            </a:r>
            <a:r>
              <a:rPr lang="en-US" sz="2400" dirty="0">
                <a:solidFill>
                  <a:schemeClr val="tx1"/>
                </a:solidFill>
              </a:rPr>
              <a:t>faculty capped at 18%</a:t>
            </a:r>
          </a:p>
          <a:p>
            <a:pPr marL="628650" lvl="1" indent="-17145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7 faculty capped at 9%</a:t>
            </a:r>
          </a:p>
          <a:p>
            <a:pPr marL="171450" lvl="0" indent="-17145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19 </a:t>
            </a: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dirty="0" smtClean="0">
                <a:solidFill>
                  <a:schemeClr val="tx1"/>
                </a:solidFill>
              </a:rPr>
              <a:t>25%) already </a:t>
            </a:r>
            <a:r>
              <a:rPr lang="en-US" sz="2800" dirty="0">
                <a:solidFill>
                  <a:schemeClr val="tx1"/>
                </a:solidFill>
              </a:rPr>
              <a:t>at or above market equity</a:t>
            </a:r>
          </a:p>
          <a:p>
            <a:pPr marL="171450" lvl="0" indent="-17145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8 (11%) do not meet minimum requirement</a:t>
            </a:r>
          </a:p>
          <a:p>
            <a:pPr lvl="0" algn="l"/>
            <a:endParaRPr lang="en-US" sz="2800" dirty="0">
              <a:solidFill>
                <a:schemeClr val="tx1"/>
              </a:solidFill>
            </a:endParaRPr>
          </a:p>
          <a:p>
            <a:pPr lvl="0" algn="l"/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34005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 fontScale="85000" lnSpcReduction="20000"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 approval received fall 2011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Roll-out across three fiscal years:</a:t>
            </a:r>
          </a:p>
          <a:p>
            <a:pPr marL="854075" lvl="1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December 2011</a:t>
            </a:r>
          </a:p>
          <a:p>
            <a:pPr marL="854075" lvl="1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July 2012</a:t>
            </a:r>
          </a:p>
          <a:p>
            <a:pPr marL="854075" lvl="1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July 2013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Limited to overall salary increases total $60,000/year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Implementation Plan</a:t>
            </a:r>
          </a:p>
        </p:txBody>
      </p:sp>
    </p:spTree>
    <p:extLst>
      <p:ext uri="{BB962C8B-B14F-4D97-AF65-F5344CB8AC3E}">
        <p14:creationId xmlns:p14="http://schemas.microsoft.com/office/powerpoint/2010/main" val="214959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 fontScale="92500" lnSpcReduction="20000"/>
          </a:bodyPr>
          <a:lstStyle/>
          <a:p>
            <a:pPr marL="457200" indent="-457200" algn="l">
              <a:spcBef>
                <a:spcPts val="2472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Joint Committee formed 2008</a:t>
            </a:r>
          </a:p>
          <a:p>
            <a:pPr marL="457200" indent="-457200" algn="l">
              <a:spcBef>
                <a:spcPts val="2472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Charge:</a:t>
            </a:r>
            <a:b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Establish a market equity design with an internally and externally equitable salary structure </a:t>
            </a:r>
            <a:b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Establish process for individual faculty to apply for market equity adjustment</a:t>
            </a:r>
          </a:p>
          <a:p>
            <a:pPr marL="457200" indent="-457200" algn="l">
              <a:spcBef>
                <a:spcPts val="2472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Final report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submitted March 2009</a:t>
            </a:r>
          </a:p>
          <a:p>
            <a:pPr algn="l">
              <a:spcBef>
                <a:spcPts val="2472"/>
              </a:spcBef>
              <a:spcAft>
                <a:spcPts val="600"/>
              </a:spcAft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79084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 lnSpcReduction="10000"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University Libraries</a:t>
            </a:r>
            <a:b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$169,822 (salaries)</a:t>
            </a:r>
            <a:b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627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 45,682 </a:t>
            </a:r>
            <a: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(benefits)</a:t>
            </a:r>
            <a:b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$215,504 (total)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Health Science Center Library</a:t>
            </a:r>
            <a:b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$14,035 (salaries)</a:t>
            </a:r>
            <a:b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627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 3,775</a:t>
            </a:r>
            <a: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(benefits)</a:t>
            </a:r>
            <a:b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$17,810 (total)</a:t>
            </a:r>
            <a:b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6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26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26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Implementation Cost</a:t>
            </a:r>
          </a:p>
        </p:txBody>
      </p:sp>
    </p:spTree>
    <p:extLst>
      <p:ext uri="{BB962C8B-B14F-4D97-AF65-F5344CB8AC3E}">
        <p14:creationId xmlns:p14="http://schemas.microsoft.com/office/powerpoint/2010/main" val="231455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7418" y="1295400"/>
            <a:ext cx="7949381" cy="4267200"/>
          </a:xfrm>
        </p:spPr>
        <p:txBody>
          <a:bodyPr numCol="1">
            <a:norm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Decrease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compression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Transparent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Increase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minimum (base) salaries and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vary by job type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Usable by faculty market equity review committee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3027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7419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Implications</a:t>
            </a:r>
          </a:p>
        </p:txBody>
      </p:sp>
    </p:spTree>
    <p:extLst>
      <p:ext uri="{BB962C8B-B14F-4D97-AF65-F5344CB8AC3E}">
        <p14:creationId xmlns:p14="http://schemas.microsoft.com/office/powerpoint/2010/main" val="30184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524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094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6" descr="images-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8100" y="1676400"/>
            <a:ext cx="4064000" cy="152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304800"/>
            <a:ext cx="8001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- Thank you -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5400" y="3541294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Betsy Simpson </a:t>
            </a:r>
          </a:p>
          <a:p>
            <a:r>
              <a:rPr lang="en-US" b="1" dirty="0"/>
              <a:t>Chair, Cataloging and Metadata</a:t>
            </a:r>
          </a:p>
          <a:p>
            <a:r>
              <a:rPr lang="en-US" dirty="0"/>
              <a:t>University of Florida</a:t>
            </a:r>
          </a:p>
          <a:p>
            <a:r>
              <a:rPr lang="en-US" dirty="0"/>
              <a:t>George A. Smathers Libraries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07432" y="35052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Brian W. Keith</a:t>
            </a:r>
          </a:p>
          <a:p>
            <a:r>
              <a:rPr lang="en-US" b="1" dirty="0" smtClean="0"/>
              <a:t>Assistant Dean for Financial and Human Resources</a:t>
            </a:r>
          </a:p>
          <a:p>
            <a:r>
              <a:rPr lang="en-US" dirty="0" smtClean="0"/>
              <a:t>University of Florida</a:t>
            </a:r>
          </a:p>
          <a:p>
            <a:r>
              <a:rPr lang="en-US" dirty="0" smtClean="0"/>
              <a:t>George A. Smathers </a:t>
            </a:r>
            <a:r>
              <a:rPr lang="en-US" dirty="0" smtClean="0"/>
              <a:t>Libraries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06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143000"/>
            <a:ext cx="7391400" cy="3657600"/>
          </a:xfrm>
        </p:spPr>
        <p:txBody>
          <a:bodyPr numCol="1">
            <a:norm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Salary structure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External market equity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Internal equity</a:t>
            </a: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382252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382000" cy="3657600"/>
          </a:xfrm>
        </p:spPr>
        <p:txBody>
          <a:bodyPr numCol="1">
            <a:noAutofit/>
          </a:bodyPr>
          <a:lstStyle/>
          <a:p>
            <a:pPr algn="l"/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/>
              </a:rPr>
              <a:t>“Faculty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/>
              </a:rPr>
              <a:t>Market 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/>
              </a:rPr>
              <a:t>Equity </a:t>
            </a:r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/>
              </a:rPr>
              <a:t>Plan”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/>
              </a:rPr>
              <a:t>(11/21/11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/>
              </a:rPr>
              <a:t>UFLFA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3"/>
              </a:rPr>
              <a:t>meeting)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See: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/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“Basis for Salary Data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lvl="1" algn="l"/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/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“Application of Salary Data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lvl="1" algn="l"/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/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“Additional Adjustments Related to Performance and Eligibility”</a:t>
            </a: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Current plans</a:t>
            </a:r>
          </a:p>
        </p:txBody>
      </p:sp>
    </p:spTree>
    <p:extLst>
      <p:ext uri="{BB962C8B-B14F-4D97-AF65-F5344CB8AC3E}">
        <p14:creationId xmlns:p14="http://schemas.microsoft.com/office/powerpoint/2010/main" val="351033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143000"/>
            <a:ext cx="7391400" cy="4267200"/>
          </a:xfrm>
        </p:spPr>
        <p:txBody>
          <a:bodyPr numCol="1">
            <a:normAutofit fontScale="40000" lnSpcReduction="20000"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96875" indent="-396875" algn="l">
              <a:spcBef>
                <a:spcPts val="2472"/>
              </a:spcBef>
              <a:buFont typeface="Wingdings" charset="2"/>
              <a:buChar char="§"/>
            </a:pPr>
            <a:r>
              <a:rPr lang="en-US" sz="6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Overview</a:t>
            </a:r>
          </a:p>
          <a:p>
            <a:pPr marL="396875" indent="-396875" algn="l">
              <a:spcBef>
                <a:spcPts val="2472"/>
              </a:spcBef>
              <a:buFont typeface="Wingdings" charset="2"/>
              <a:buChar char="§"/>
            </a:pPr>
            <a:r>
              <a:rPr lang="en-US" sz="6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Issues</a:t>
            </a:r>
          </a:p>
          <a:p>
            <a:pPr marL="396875" indent="-396875" algn="l">
              <a:spcBef>
                <a:spcPts val="2472"/>
              </a:spcBef>
              <a:buFont typeface="Wingdings" charset="2"/>
              <a:buChar char="§"/>
            </a:pPr>
            <a:r>
              <a:rPr lang="en-US" sz="6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Tables of specific interest</a:t>
            </a:r>
          </a:p>
          <a:p>
            <a:pPr marL="396875" indent="-396875" algn="l">
              <a:spcBef>
                <a:spcPts val="2472"/>
              </a:spcBef>
              <a:buFont typeface="Wingdings" charset="2"/>
              <a:buChar char="§"/>
            </a:pPr>
            <a:r>
              <a:rPr lang="en-US" sz="6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Analysis</a:t>
            </a:r>
          </a:p>
          <a:p>
            <a:pPr marL="396875" indent="-396875" algn="l">
              <a:spcBef>
                <a:spcPts val="2472"/>
              </a:spcBef>
              <a:buFont typeface="Wingdings" charset="2"/>
              <a:buChar char="§"/>
            </a:pPr>
            <a:r>
              <a:rPr lang="en-US" sz="6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Findings</a:t>
            </a:r>
          </a:p>
          <a:p>
            <a:pPr marL="396875" indent="-396875" algn="l">
              <a:spcBef>
                <a:spcPts val="2472"/>
              </a:spcBef>
              <a:buFont typeface="Wingdings" charset="2"/>
              <a:buChar char="§"/>
            </a:pPr>
            <a:r>
              <a:rPr lang="en-US" sz="6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Conclusions</a:t>
            </a: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ARL Salary Survey</a:t>
            </a:r>
          </a:p>
        </p:txBody>
      </p:sp>
    </p:spTree>
    <p:extLst>
      <p:ext uri="{BB962C8B-B14F-4D97-AF65-F5344CB8AC3E}">
        <p14:creationId xmlns:p14="http://schemas.microsoft.com/office/powerpoint/2010/main" val="8171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143000"/>
            <a:ext cx="7391400" cy="3657600"/>
          </a:xfrm>
        </p:spPr>
        <p:txBody>
          <a:bodyPr numCol="1">
            <a:normAutofit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Comprehensive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Longitudinal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Benchmark</a:t>
            </a: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ARL Salary Survey Overview</a:t>
            </a:r>
          </a:p>
        </p:txBody>
      </p:sp>
    </p:spTree>
    <p:extLst>
      <p:ext uri="{BB962C8B-B14F-4D97-AF65-F5344CB8AC3E}">
        <p14:creationId xmlns:p14="http://schemas.microsoft.com/office/powerpoint/2010/main" val="37825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 fontScale="85000" lnSpcReduction="20000"/>
          </a:bodyPr>
          <a:lstStyle/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Recommended source for national averages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Peer institutions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Large data pool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Position specific data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Updated annually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3027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Includes law and health</a:t>
            </a: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ARL Salary Survey Overview </a:t>
            </a:r>
          </a:p>
        </p:txBody>
      </p:sp>
    </p:spTree>
    <p:extLst>
      <p:ext uri="{BB962C8B-B14F-4D97-AF65-F5344CB8AC3E}">
        <p14:creationId xmlns:p14="http://schemas.microsoft.com/office/powerpoint/2010/main" val="22838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1295400"/>
            <a:ext cx="7391400" cy="4267200"/>
          </a:xfrm>
        </p:spPr>
        <p:txBody>
          <a:bodyPr numCol="1">
            <a:normAutofit/>
          </a:bodyPr>
          <a:lstStyle/>
          <a:p>
            <a:pPr marL="396875" indent="-396875" algn="l">
              <a:lnSpc>
                <a:spcPct val="80000"/>
              </a:lnSpc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Tables are numerous but statistics and tables are limited for our purposes</a:t>
            </a:r>
          </a:p>
          <a:p>
            <a:pPr marL="396875" indent="-396875" algn="l">
              <a:lnSpc>
                <a:spcPct val="80000"/>
              </a:lnSpc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Definitions </a:t>
            </a:r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job “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codes” are imperfect</a:t>
            </a:r>
          </a:p>
          <a:p>
            <a:pPr lvl="1" algn="l">
              <a:lnSpc>
                <a:spcPct val="80000"/>
              </a:lnSpc>
              <a:spcBef>
                <a:spcPts val="2472"/>
              </a:spcBef>
              <a:spcAft>
                <a:spcPts val="600"/>
              </a:spcAft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See: Job Code Section (pages 4 and 5) 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ARL 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ANNUAL SALARY SURVEY 2009-2010, University Library Questionnaire, GENERAL AND DATA INPUT (EXCEL) INSTRUCTIONS</a:t>
            </a: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96875" indent="-396875" algn="l">
              <a:spcBef>
                <a:spcPts val="2472"/>
              </a:spcBef>
              <a:spcAft>
                <a:spcPts val="600"/>
              </a:spcAft>
              <a:buFont typeface="Wingdings" charset="2"/>
              <a:buChar char="§"/>
            </a:pPr>
            <a:endParaRPr lang="en-US" sz="3027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620000" cy="584776"/>
          </a:xfrm>
          <a:prstGeom prst="rect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7375E"/>
                </a:solidFill>
                <a:latin typeface="Arial" pitchFamily="34" charset="0"/>
                <a:cs typeface="Arial" pitchFamily="34" charset="0"/>
              </a:rPr>
              <a:t>ARL Salary Survey Issues</a:t>
            </a:r>
          </a:p>
        </p:txBody>
      </p:sp>
    </p:spTree>
    <p:extLst>
      <p:ext uri="{BB962C8B-B14F-4D97-AF65-F5344CB8AC3E}">
        <p14:creationId xmlns:p14="http://schemas.microsoft.com/office/powerpoint/2010/main" val="144163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1421</Words>
  <Application>Microsoft Office PowerPoint</Application>
  <PresentationFormat>On-screen Show (4:3)</PresentationFormat>
  <Paragraphs>329</Paragraphs>
  <Slides>33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bhood</dc:creator>
  <cp:lastModifiedBy>Keith,Brian W</cp:lastModifiedBy>
  <cp:revision>164</cp:revision>
  <cp:lastPrinted>2011-12-05T15:06:22Z</cp:lastPrinted>
  <dcterms:created xsi:type="dcterms:W3CDTF">2011-10-18T23:43:55Z</dcterms:created>
  <dcterms:modified xsi:type="dcterms:W3CDTF">2011-12-07T16:08:01Z</dcterms:modified>
</cp:coreProperties>
</file>