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59" r:id="rId3"/>
    <p:sldId id="258" r:id="rId4"/>
    <p:sldId id="261" r:id="rId5"/>
    <p:sldId id="265" r:id="rId6"/>
    <p:sldId id="266" r:id="rId7"/>
    <p:sldId id="260" r:id="rId8"/>
    <p:sldId id="264" r:id="rId9"/>
    <p:sldId id="267" r:id="rId10"/>
    <p:sldId id="269" r:id="rId11"/>
    <p:sldId id="270" r:id="rId12"/>
    <p:sldId id="268"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3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A5049A-5B19-4964-A536-B90B59D3BF0E}"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0B6D53B9-5315-4312-9071-073369E8A2E5}">
      <dgm:prSet phldrT="[Text]"/>
      <dgm:spPr/>
      <dgm:t>
        <a:bodyPr/>
        <a:lstStyle/>
        <a:p>
          <a:r>
            <a:rPr lang="en-US" dirty="0" smtClean="0"/>
            <a:t>Pre-Workshop Online Preparation</a:t>
          </a:r>
          <a:endParaRPr lang="en-US" dirty="0"/>
        </a:p>
      </dgm:t>
    </dgm:pt>
    <dgm:pt modelId="{383DDB11-2050-4587-9C46-477D155AC014}" type="parTrans" cxnId="{80F56C85-FB27-4DAE-BAD9-87AA351B8CB2}">
      <dgm:prSet/>
      <dgm:spPr/>
      <dgm:t>
        <a:bodyPr/>
        <a:lstStyle/>
        <a:p>
          <a:endParaRPr lang="en-US"/>
        </a:p>
      </dgm:t>
    </dgm:pt>
    <dgm:pt modelId="{F7B39745-D6D6-4CF4-8CCF-582EF8084DBA}" type="sibTrans" cxnId="{80F56C85-FB27-4DAE-BAD9-87AA351B8CB2}">
      <dgm:prSet/>
      <dgm:spPr/>
      <dgm:t>
        <a:bodyPr/>
        <a:lstStyle/>
        <a:p>
          <a:endParaRPr lang="en-US"/>
        </a:p>
      </dgm:t>
    </dgm:pt>
    <dgm:pt modelId="{D78A3BC3-719D-411F-92F9-8897B6BC6FE4}">
      <dgm:prSet phldrT="[Text]"/>
      <dgm:spPr/>
      <dgm:t>
        <a:bodyPr/>
        <a:lstStyle/>
        <a:p>
          <a:r>
            <a:rPr lang="en-US" dirty="0" smtClean="0"/>
            <a:t>Day 1 - Content and Technology Workshop</a:t>
          </a:r>
          <a:endParaRPr lang="en-US" dirty="0"/>
        </a:p>
      </dgm:t>
    </dgm:pt>
    <dgm:pt modelId="{2EEF8F63-A3B8-4884-836A-D7019B2AFA55}" type="parTrans" cxnId="{479BA71A-169E-4300-8401-DC768F5CE5A4}">
      <dgm:prSet/>
      <dgm:spPr/>
      <dgm:t>
        <a:bodyPr/>
        <a:lstStyle/>
        <a:p>
          <a:endParaRPr lang="en-US"/>
        </a:p>
      </dgm:t>
    </dgm:pt>
    <dgm:pt modelId="{D05920C8-59D6-4875-864F-E5BC4B364EAF}" type="sibTrans" cxnId="{479BA71A-169E-4300-8401-DC768F5CE5A4}">
      <dgm:prSet/>
      <dgm:spPr/>
      <dgm:t>
        <a:bodyPr/>
        <a:lstStyle/>
        <a:p>
          <a:endParaRPr lang="en-US"/>
        </a:p>
      </dgm:t>
    </dgm:pt>
    <dgm:pt modelId="{72C97D84-0918-49CE-977C-C679D80FDF9C}">
      <dgm:prSet phldrT="[Text]"/>
      <dgm:spPr/>
      <dgm:t>
        <a:bodyPr/>
        <a:lstStyle/>
        <a:p>
          <a:r>
            <a:rPr lang="en-US" dirty="0" smtClean="0"/>
            <a:t>Inter-Workshop Collaboration via LMS</a:t>
          </a:r>
          <a:endParaRPr lang="en-US" dirty="0"/>
        </a:p>
      </dgm:t>
    </dgm:pt>
    <dgm:pt modelId="{E7BB63F2-A321-4FD8-B781-CE25FB6E8D1B}" type="parTrans" cxnId="{9CD59BDC-2AEA-4CA8-896E-B856198F86F4}">
      <dgm:prSet/>
      <dgm:spPr/>
      <dgm:t>
        <a:bodyPr/>
        <a:lstStyle/>
        <a:p>
          <a:endParaRPr lang="en-US"/>
        </a:p>
      </dgm:t>
    </dgm:pt>
    <dgm:pt modelId="{A9B6D4E9-69CB-491C-A2A8-2846C0E8D995}" type="sibTrans" cxnId="{9CD59BDC-2AEA-4CA8-896E-B856198F86F4}">
      <dgm:prSet/>
      <dgm:spPr/>
      <dgm:t>
        <a:bodyPr/>
        <a:lstStyle/>
        <a:p>
          <a:endParaRPr lang="en-US"/>
        </a:p>
      </dgm:t>
    </dgm:pt>
    <dgm:pt modelId="{A4210548-3477-457D-B4C0-5E0FC13D5669}">
      <dgm:prSet phldrT="[Text]"/>
      <dgm:spPr/>
      <dgm:t>
        <a:bodyPr/>
        <a:lstStyle/>
        <a:p>
          <a:r>
            <a:rPr lang="en-US" dirty="0" smtClean="0"/>
            <a:t>Day 2 - Content and Technology Workshop </a:t>
          </a:r>
          <a:endParaRPr lang="en-US" dirty="0"/>
        </a:p>
      </dgm:t>
    </dgm:pt>
    <dgm:pt modelId="{1C594073-3589-444B-A55B-8932DD1D0947}" type="parTrans" cxnId="{FA3AAD98-B17D-4956-B0AD-02E65A74775A}">
      <dgm:prSet/>
      <dgm:spPr/>
      <dgm:t>
        <a:bodyPr/>
        <a:lstStyle/>
        <a:p>
          <a:endParaRPr lang="en-US"/>
        </a:p>
      </dgm:t>
    </dgm:pt>
    <dgm:pt modelId="{39AD740B-CAD5-4D81-BA65-0602C5496F18}" type="sibTrans" cxnId="{FA3AAD98-B17D-4956-B0AD-02E65A74775A}">
      <dgm:prSet/>
      <dgm:spPr/>
      <dgm:t>
        <a:bodyPr/>
        <a:lstStyle/>
        <a:p>
          <a:endParaRPr lang="en-US"/>
        </a:p>
      </dgm:t>
    </dgm:pt>
    <dgm:pt modelId="{1125D94B-692D-404E-9FC0-223D6562E468}">
      <dgm:prSet phldrT="[Text]"/>
      <dgm:spPr/>
      <dgm:t>
        <a:bodyPr/>
        <a:lstStyle/>
        <a:p>
          <a:r>
            <a:rPr lang="en-US" dirty="0" smtClean="0"/>
            <a:t>Post-Workshop Online Submission</a:t>
          </a:r>
          <a:endParaRPr lang="en-US" dirty="0"/>
        </a:p>
      </dgm:t>
    </dgm:pt>
    <dgm:pt modelId="{CBFC48B0-A71E-4C54-BE87-1F4635031B5F}" type="parTrans" cxnId="{381B08C2-0B9A-4A15-ADD6-4C3E4D71545B}">
      <dgm:prSet/>
      <dgm:spPr/>
      <dgm:t>
        <a:bodyPr/>
        <a:lstStyle/>
        <a:p>
          <a:endParaRPr lang="en-US"/>
        </a:p>
      </dgm:t>
    </dgm:pt>
    <dgm:pt modelId="{D686024F-0364-4B2C-BDC1-6F255CAF2A1E}" type="sibTrans" cxnId="{381B08C2-0B9A-4A15-ADD6-4C3E4D71545B}">
      <dgm:prSet/>
      <dgm:spPr/>
      <dgm:t>
        <a:bodyPr/>
        <a:lstStyle/>
        <a:p>
          <a:endParaRPr lang="en-US"/>
        </a:p>
      </dgm:t>
    </dgm:pt>
    <dgm:pt modelId="{A5BE0F0F-72DE-44EB-AE97-83C802B1FBB2}" type="pres">
      <dgm:prSet presAssocID="{89A5049A-5B19-4964-A536-B90B59D3BF0E}" presName="diagram" presStyleCnt="0">
        <dgm:presLayoutVars>
          <dgm:dir/>
          <dgm:resizeHandles val="exact"/>
        </dgm:presLayoutVars>
      </dgm:prSet>
      <dgm:spPr/>
      <dgm:t>
        <a:bodyPr/>
        <a:lstStyle/>
        <a:p>
          <a:endParaRPr lang="en-US"/>
        </a:p>
      </dgm:t>
    </dgm:pt>
    <dgm:pt modelId="{DEBF0C06-822E-49C2-9B13-A32D0E365870}" type="pres">
      <dgm:prSet presAssocID="{0B6D53B9-5315-4312-9071-073369E8A2E5}" presName="node" presStyleLbl="node1" presStyleIdx="0" presStyleCnt="5" custLinFactNeighborX="9419" custLinFactNeighborY="25240">
        <dgm:presLayoutVars>
          <dgm:bulletEnabled val="1"/>
        </dgm:presLayoutVars>
      </dgm:prSet>
      <dgm:spPr/>
      <dgm:t>
        <a:bodyPr/>
        <a:lstStyle/>
        <a:p>
          <a:endParaRPr lang="en-US"/>
        </a:p>
      </dgm:t>
    </dgm:pt>
    <dgm:pt modelId="{7D7471D9-AEC6-4B27-8ECE-2345D9473329}" type="pres">
      <dgm:prSet presAssocID="{F7B39745-D6D6-4CF4-8CCF-582EF8084DBA}" presName="sibTrans" presStyleLbl="sibTrans2D1" presStyleIdx="0" presStyleCnt="4"/>
      <dgm:spPr/>
      <dgm:t>
        <a:bodyPr/>
        <a:lstStyle/>
        <a:p>
          <a:endParaRPr lang="en-US"/>
        </a:p>
      </dgm:t>
    </dgm:pt>
    <dgm:pt modelId="{46E4ED1E-263A-49C2-80EC-FF0D4F28D1CB}" type="pres">
      <dgm:prSet presAssocID="{F7B39745-D6D6-4CF4-8CCF-582EF8084DBA}" presName="connectorText" presStyleLbl="sibTrans2D1" presStyleIdx="0" presStyleCnt="4"/>
      <dgm:spPr/>
      <dgm:t>
        <a:bodyPr/>
        <a:lstStyle/>
        <a:p>
          <a:endParaRPr lang="en-US"/>
        </a:p>
      </dgm:t>
    </dgm:pt>
    <dgm:pt modelId="{C5B7EB90-EBEF-4A63-A547-030A902E283D}" type="pres">
      <dgm:prSet presAssocID="{D78A3BC3-719D-411F-92F9-8897B6BC6FE4}" presName="node" presStyleLbl="node1" presStyleIdx="1" presStyleCnt="5" custLinFactNeighborX="-2120" custLinFactNeighborY="30369">
        <dgm:presLayoutVars>
          <dgm:bulletEnabled val="1"/>
        </dgm:presLayoutVars>
      </dgm:prSet>
      <dgm:spPr/>
      <dgm:t>
        <a:bodyPr/>
        <a:lstStyle/>
        <a:p>
          <a:endParaRPr lang="en-US"/>
        </a:p>
      </dgm:t>
    </dgm:pt>
    <dgm:pt modelId="{B3BF0D0E-6591-4D31-9578-9080FAAC6C77}" type="pres">
      <dgm:prSet presAssocID="{D05920C8-59D6-4875-864F-E5BC4B364EAF}" presName="sibTrans" presStyleLbl="sibTrans2D1" presStyleIdx="1" presStyleCnt="4"/>
      <dgm:spPr/>
      <dgm:t>
        <a:bodyPr/>
        <a:lstStyle/>
        <a:p>
          <a:endParaRPr lang="en-US"/>
        </a:p>
      </dgm:t>
    </dgm:pt>
    <dgm:pt modelId="{B322EA17-5CEA-4B30-8BC1-3F40054A7EED}" type="pres">
      <dgm:prSet presAssocID="{D05920C8-59D6-4875-864F-E5BC4B364EAF}" presName="connectorText" presStyleLbl="sibTrans2D1" presStyleIdx="1" presStyleCnt="4"/>
      <dgm:spPr/>
      <dgm:t>
        <a:bodyPr/>
        <a:lstStyle/>
        <a:p>
          <a:endParaRPr lang="en-US"/>
        </a:p>
      </dgm:t>
    </dgm:pt>
    <dgm:pt modelId="{4D617A40-5217-4C21-9F0C-65700383595E}" type="pres">
      <dgm:prSet presAssocID="{72C97D84-0918-49CE-977C-C679D80FDF9C}" presName="node" presStyleLbl="node1" presStyleIdx="2" presStyleCnt="5" custLinFactY="19310" custLinFactNeighborX="-14044" custLinFactNeighborY="100000">
        <dgm:presLayoutVars>
          <dgm:bulletEnabled val="1"/>
        </dgm:presLayoutVars>
      </dgm:prSet>
      <dgm:spPr/>
      <dgm:t>
        <a:bodyPr/>
        <a:lstStyle/>
        <a:p>
          <a:endParaRPr lang="en-US"/>
        </a:p>
      </dgm:t>
    </dgm:pt>
    <dgm:pt modelId="{88F5585F-9687-441C-A078-143273E2F560}" type="pres">
      <dgm:prSet presAssocID="{A9B6D4E9-69CB-491C-A2A8-2846C0E8D995}" presName="sibTrans" presStyleLbl="sibTrans2D1" presStyleIdx="2" presStyleCnt="4"/>
      <dgm:spPr/>
      <dgm:t>
        <a:bodyPr/>
        <a:lstStyle/>
        <a:p>
          <a:endParaRPr lang="en-US"/>
        </a:p>
      </dgm:t>
    </dgm:pt>
    <dgm:pt modelId="{7BA5C7F9-4900-4EAD-9930-A0297D6728B6}" type="pres">
      <dgm:prSet presAssocID="{A9B6D4E9-69CB-491C-A2A8-2846C0E8D995}" presName="connectorText" presStyleLbl="sibTrans2D1" presStyleIdx="2" presStyleCnt="4"/>
      <dgm:spPr/>
      <dgm:t>
        <a:bodyPr/>
        <a:lstStyle/>
        <a:p>
          <a:endParaRPr lang="en-US"/>
        </a:p>
      </dgm:t>
    </dgm:pt>
    <dgm:pt modelId="{F686C1A0-E648-4BE7-A9E3-08B161BB6E5E}" type="pres">
      <dgm:prSet presAssocID="{A4210548-3477-457D-B4C0-5E0FC13D5669}" presName="node" presStyleLbl="node1" presStyleIdx="3" presStyleCnt="5" custLinFactX="-38177" custLinFactNeighborX="-100000" custLinFactNeighborY="22997">
        <dgm:presLayoutVars>
          <dgm:bulletEnabled val="1"/>
        </dgm:presLayoutVars>
      </dgm:prSet>
      <dgm:spPr/>
      <dgm:t>
        <a:bodyPr/>
        <a:lstStyle/>
        <a:p>
          <a:endParaRPr lang="en-US"/>
        </a:p>
      </dgm:t>
    </dgm:pt>
    <dgm:pt modelId="{DFFA7A79-2BC9-4BD8-980E-96A3AED3572B}" type="pres">
      <dgm:prSet presAssocID="{39AD740B-CAD5-4D81-BA65-0602C5496F18}" presName="sibTrans" presStyleLbl="sibTrans2D1" presStyleIdx="3" presStyleCnt="4"/>
      <dgm:spPr/>
      <dgm:t>
        <a:bodyPr/>
        <a:lstStyle/>
        <a:p>
          <a:endParaRPr lang="en-US"/>
        </a:p>
      </dgm:t>
    </dgm:pt>
    <dgm:pt modelId="{92BE6164-0CB9-489C-B83A-D877A2E886F1}" type="pres">
      <dgm:prSet presAssocID="{39AD740B-CAD5-4D81-BA65-0602C5496F18}" presName="connectorText" presStyleLbl="sibTrans2D1" presStyleIdx="3" presStyleCnt="4"/>
      <dgm:spPr/>
      <dgm:t>
        <a:bodyPr/>
        <a:lstStyle/>
        <a:p>
          <a:endParaRPr lang="en-US"/>
        </a:p>
      </dgm:t>
    </dgm:pt>
    <dgm:pt modelId="{1A95921A-453C-4385-B1BE-DA3974C7FF7E}" type="pres">
      <dgm:prSet presAssocID="{1125D94B-692D-404E-9FC0-223D6562E468}" presName="node" presStyleLbl="node1" presStyleIdx="4" presStyleCnt="5" custLinFactX="-33367" custLinFactNeighborX="-100000" custLinFactNeighborY="23797">
        <dgm:presLayoutVars>
          <dgm:bulletEnabled val="1"/>
        </dgm:presLayoutVars>
      </dgm:prSet>
      <dgm:spPr/>
      <dgm:t>
        <a:bodyPr/>
        <a:lstStyle/>
        <a:p>
          <a:endParaRPr lang="en-US"/>
        </a:p>
      </dgm:t>
    </dgm:pt>
  </dgm:ptLst>
  <dgm:cxnLst>
    <dgm:cxn modelId="{80F56C85-FB27-4DAE-BAD9-87AA351B8CB2}" srcId="{89A5049A-5B19-4964-A536-B90B59D3BF0E}" destId="{0B6D53B9-5315-4312-9071-073369E8A2E5}" srcOrd="0" destOrd="0" parTransId="{383DDB11-2050-4587-9C46-477D155AC014}" sibTransId="{F7B39745-D6D6-4CF4-8CCF-582EF8084DBA}"/>
    <dgm:cxn modelId="{479BA71A-169E-4300-8401-DC768F5CE5A4}" srcId="{89A5049A-5B19-4964-A536-B90B59D3BF0E}" destId="{D78A3BC3-719D-411F-92F9-8897B6BC6FE4}" srcOrd="1" destOrd="0" parTransId="{2EEF8F63-A3B8-4884-836A-D7019B2AFA55}" sibTransId="{D05920C8-59D6-4875-864F-E5BC4B364EAF}"/>
    <dgm:cxn modelId="{CFFC532B-D881-469E-9CF5-0E0DCFA841B9}" type="presOf" srcId="{39AD740B-CAD5-4D81-BA65-0602C5496F18}" destId="{92BE6164-0CB9-489C-B83A-D877A2E886F1}" srcOrd="1" destOrd="0" presId="urn:microsoft.com/office/officeart/2005/8/layout/process5"/>
    <dgm:cxn modelId="{6F0617BA-A02B-43BA-B2D9-86775B892393}" type="presOf" srcId="{39AD740B-CAD5-4D81-BA65-0602C5496F18}" destId="{DFFA7A79-2BC9-4BD8-980E-96A3AED3572B}" srcOrd="0" destOrd="0" presId="urn:microsoft.com/office/officeart/2005/8/layout/process5"/>
    <dgm:cxn modelId="{381B08C2-0B9A-4A15-ADD6-4C3E4D71545B}" srcId="{89A5049A-5B19-4964-A536-B90B59D3BF0E}" destId="{1125D94B-692D-404E-9FC0-223D6562E468}" srcOrd="4" destOrd="0" parTransId="{CBFC48B0-A71E-4C54-BE87-1F4635031B5F}" sibTransId="{D686024F-0364-4B2C-BDC1-6F255CAF2A1E}"/>
    <dgm:cxn modelId="{1D3BB5EF-697F-43D6-B443-220FA5A321C6}" type="presOf" srcId="{72C97D84-0918-49CE-977C-C679D80FDF9C}" destId="{4D617A40-5217-4C21-9F0C-65700383595E}" srcOrd="0" destOrd="0" presId="urn:microsoft.com/office/officeart/2005/8/layout/process5"/>
    <dgm:cxn modelId="{DE0364FE-B0DB-4D93-B805-F65A66F8C843}" type="presOf" srcId="{89A5049A-5B19-4964-A536-B90B59D3BF0E}" destId="{A5BE0F0F-72DE-44EB-AE97-83C802B1FBB2}" srcOrd="0" destOrd="0" presId="urn:microsoft.com/office/officeart/2005/8/layout/process5"/>
    <dgm:cxn modelId="{CA3C86EE-648C-4555-98E5-6694D9DA20DC}" type="presOf" srcId="{D78A3BC3-719D-411F-92F9-8897B6BC6FE4}" destId="{C5B7EB90-EBEF-4A63-A547-030A902E283D}" srcOrd="0" destOrd="0" presId="urn:microsoft.com/office/officeart/2005/8/layout/process5"/>
    <dgm:cxn modelId="{04E5C6AC-3A83-40BA-B5E9-DD22249AE668}" type="presOf" srcId="{D05920C8-59D6-4875-864F-E5BC4B364EAF}" destId="{B3BF0D0E-6591-4D31-9578-9080FAAC6C77}" srcOrd="0" destOrd="0" presId="urn:microsoft.com/office/officeart/2005/8/layout/process5"/>
    <dgm:cxn modelId="{C0B3A6B3-4E25-4FD6-B1BC-EF2D15BC2200}" type="presOf" srcId="{F7B39745-D6D6-4CF4-8CCF-582EF8084DBA}" destId="{46E4ED1E-263A-49C2-80EC-FF0D4F28D1CB}" srcOrd="1" destOrd="0" presId="urn:microsoft.com/office/officeart/2005/8/layout/process5"/>
    <dgm:cxn modelId="{FA3AAD98-B17D-4956-B0AD-02E65A74775A}" srcId="{89A5049A-5B19-4964-A536-B90B59D3BF0E}" destId="{A4210548-3477-457D-B4C0-5E0FC13D5669}" srcOrd="3" destOrd="0" parTransId="{1C594073-3589-444B-A55B-8932DD1D0947}" sibTransId="{39AD740B-CAD5-4D81-BA65-0602C5496F18}"/>
    <dgm:cxn modelId="{B046495D-7616-4D0C-80E2-E4A6D8486BBB}" type="presOf" srcId="{1125D94B-692D-404E-9FC0-223D6562E468}" destId="{1A95921A-453C-4385-B1BE-DA3974C7FF7E}" srcOrd="0" destOrd="0" presId="urn:microsoft.com/office/officeart/2005/8/layout/process5"/>
    <dgm:cxn modelId="{D3269CED-1C67-4191-A02E-4CCBFEBEECA1}" type="presOf" srcId="{0B6D53B9-5315-4312-9071-073369E8A2E5}" destId="{DEBF0C06-822E-49C2-9B13-A32D0E365870}" srcOrd="0" destOrd="0" presId="urn:microsoft.com/office/officeart/2005/8/layout/process5"/>
    <dgm:cxn modelId="{DE570934-60BB-4475-8CAB-4EFA13249F17}" type="presOf" srcId="{A9B6D4E9-69CB-491C-A2A8-2846C0E8D995}" destId="{7BA5C7F9-4900-4EAD-9930-A0297D6728B6}" srcOrd="1" destOrd="0" presId="urn:microsoft.com/office/officeart/2005/8/layout/process5"/>
    <dgm:cxn modelId="{EEC920C8-5DFA-4586-AFB1-5773C3348BEA}" type="presOf" srcId="{F7B39745-D6D6-4CF4-8CCF-582EF8084DBA}" destId="{7D7471D9-AEC6-4B27-8ECE-2345D9473329}" srcOrd="0" destOrd="0" presId="urn:microsoft.com/office/officeart/2005/8/layout/process5"/>
    <dgm:cxn modelId="{9CD59BDC-2AEA-4CA8-896E-B856198F86F4}" srcId="{89A5049A-5B19-4964-A536-B90B59D3BF0E}" destId="{72C97D84-0918-49CE-977C-C679D80FDF9C}" srcOrd="2" destOrd="0" parTransId="{E7BB63F2-A321-4FD8-B781-CE25FB6E8D1B}" sibTransId="{A9B6D4E9-69CB-491C-A2A8-2846C0E8D995}"/>
    <dgm:cxn modelId="{7C245EFD-CB95-4D27-9DEF-AFDB85FBAE4A}" type="presOf" srcId="{A9B6D4E9-69CB-491C-A2A8-2846C0E8D995}" destId="{88F5585F-9687-441C-A078-143273E2F560}" srcOrd="0" destOrd="0" presId="urn:microsoft.com/office/officeart/2005/8/layout/process5"/>
    <dgm:cxn modelId="{67489C43-3DBC-44AB-9CA6-526D3DE2D792}" type="presOf" srcId="{A4210548-3477-457D-B4C0-5E0FC13D5669}" destId="{F686C1A0-E648-4BE7-A9E3-08B161BB6E5E}" srcOrd="0" destOrd="0" presId="urn:microsoft.com/office/officeart/2005/8/layout/process5"/>
    <dgm:cxn modelId="{B5EB8D8A-20A3-4D4C-8E9D-59D31D821BB0}" type="presOf" srcId="{D05920C8-59D6-4875-864F-E5BC4B364EAF}" destId="{B322EA17-5CEA-4B30-8BC1-3F40054A7EED}" srcOrd="1" destOrd="0" presId="urn:microsoft.com/office/officeart/2005/8/layout/process5"/>
    <dgm:cxn modelId="{131066D0-4A86-4836-9BA5-579E63444BAF}" type="presParOf" srcId="{A5BE0F0F-72DE-44EB-AE97-83C802B1FBB2}" destId="{DEBF0C06-822E-49C2-9B13-A32D0E365870}" srcOrd="0" destOrd="0" presId="urn:microsoft.com/office/officeart/2005/8/layout/process5"/>
    <dgm:cxn modelId="{E3ECD774-F865-4E74-8F32-EFF2BC005A55}" type="presParOf" srcId="{A5BE0F0F-72DE-44EB-AE97-83C802B1FBB2}" destId="{7D7471D9-AEC6-4B27-8ECE-2345D9473329}" srcOrd="1" destOrd="0" presId="urn:microsoft.com/office/officeart/2005/8/layout/process5"/>
    <dgm:cxn modelId="{2FD7EFC9-8B3A-4D9C-8335-7911FD40468B}" type="presParOf" srcId="{7D7471D9-AEC6-4B27-8ECE-2345D9473329}" destId="{46E4ED1E-263A-49C2-80EC-FF0D4F28D1CB}" srcOrd="0" destOrd="0" presId="urn:microsoft.com/office/officeart/2005/8/layout/process5"/>
    <dgm:cxn modelId="{09733A59-4CCA-4AB1-8E4D-3C83242E0706}" type="presParOf" srcId="{A5BE0F0F-72DE-44EB-AE97-83C802B1FBB2}" destId="{C5B7EB90-EBEF-4A63-A547-030A902E283D}" srcOrd="2" destOrd="0" presId="urn:microsoft.com/office/officeart/2005/8/layout/process5"/>
    <dgm:cxn modelId="{B37FDC6B-E56D-4293-BCE9-D9EBA9732979}" type="presParOf" srcId="{A5BE0F0F-72DE-44EB-AE97-83C802B1FBB2}" destId="{B3BF0D0E-6591-4D31-9578-9080FAAC6C77}" srcOrd="3" destOrd="0" presId="urn:microsoft.com/office/officeart/2005/8/layout/process5"/>
    <dgm:cxn modelId="{B2E53D99-C787-4C5C-9EE8-84E12002A4D0}" type="presParOf" srcId="{B3BF0D0E-6591-4D31-9578-9080FAAC6C77}" destId="{B322EA17-5CEA-4B30-8BC1-3F40054A7EED}" srcOrd="0" destOrd="0" presId="urn:microsoft.com/office/officeart/2005/8/layout/process5"/>
    <dgm:cxn modelId="{9BEEEA43-EB89-45A2-BA6A-36F38B969981}" type="presParOf" srcId="{A5BE0F0F-72DE-44EB-AE97-83C802B1FBB2}" destId="{4D617A40-5217-4C21-9F0C-65700383595E}" srcOrd="4" destOrd="0" presId="urn:microsoft.com/office/officeart/2005/8/layout/process5"/>
    <dgm:cxn modelId="{8E339514-C026-490F-B2F8-5233DC01042D}" type="presParOf" srcId="{A5BE0F0F-72DE-44EB-AE97-83C802B1FBB2}" destId="{88F5585F-9687-441C-A078-143273E2F560}" srcOrd="5" destOrd="0" presId="urn:microsoft.com/office/officeart/2005/8/layout/process5"/>
    <dgm:cxn modelId="{439E5473-448C-495D-9EBE-1799BE061898}" type="presParOf" srcId="{88F5585F-9687-441C-A078-143273E2F560}" destId="{7BA5C7F9-4900-4EAD-9930-A0297D6728B6}" srcOrd="0" destOrd="0" presId="urn:microsoft.com/office/officeart/2005/8/layout/process5"/>
    <dgm:cxn modelId="{29C259D9-C338-4FB3-9285-E25B2E39DE4A}" type="presParOf" srcId="{A5BE0F0F-72DE-44EB-AE97-83C802B1FBB2}" destId="{F686C1A0-E648-4BE7-A9E3-08B161BB6E5E}" srcOrd="6" destOrd="0" presId="urn:microsoft.com/office/officeart/2005/8/layout/process5"/>
    <dgm:cxn modelId="{F887BAFE-C74C-40D8-96A4-AAA40F33B2EC}" type="presParOf" srcId="{A5BE0F0F-72DE-44EB-AE97-83C802B1FBB2}" destId="{DFFA7A79-2BC9-4BD8-980E-96A3AED3572B}" srcOrd="7" destOrd="0" presId="urn:microsoft.com/office/officeart/2005/8/layout/process5"/>
    <dgm:cxn modelId="{7DE44F5E-05F8-4E28-BF5C-3447280F69DB}" type="presParOf" srcId="{DFFA7A79-2BC9-4BD8-980E-96A3AED3572B}" destId="{92BE6164-0CB9-489C-B83A-D877A2E886F1}" srcOrd="0" destOrd="0" presId="urn:microsoft.com/office/officeart/2005/8/layout/process5"/>
    <dgm:cxn modelId="{F32CB3B2-C48F-4E7C-868F-C243C1454C98}" type="presParOf" srcId="{A5BE0F0F-72DE-44EB-AE97-83C802B1FBB2}" destId="{1A95921A-453C-4385-B1BE-DA3974C7FF7E}" srcOrd="8"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2E7354-BDDF-4BC5-BDB4-237FCD6E608D}"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219602E3-9BAF-4981-A14A-9BD30B320FA2}">
      <dgm:prSet phldrT="[Text]" custT="1"/>
      <dgm:spPr/>
      <dgm:t>
        <a:bodyPr/>
        <a:lstStyle/>
        <a:p>
          <a:pPr algn="l"/>
          <a:endParaRPr lang="en-US" sz="2400" dirty="0" smtClean="0"/>
        </a:p>
        <a:p>
          <a:pPr algn="l"/>
          <a:r>
            <a:rPr lang="en-US" sz="2400" dirty="0" smtClean="0"/>
            <a:t>Intro Readings</a:t>
          </a:r>
        </a:p>
        <a:p>
          <a:pPr algn="l"/>
          <a:r>
            <a:rPr lang="en-US" sz="2400" dirty="0" smtClean="0"/>
            <a:t>Reflection/Posts </a:t>
          </a:r>
        </a:p>
        <a:p>
          <a:pPr algn="l"/>
          <a:r>
            <a:rPr lang="en-US" sz="2000" dirty="0" smtClean="0"/>
            <a:t>- Learning Standards</a:t>
          </a:r>
        </a:p>
        <a:p>
          <a:pPr algn="l"/>
          <a:r>
            <a:rPr lang="en-US" sz="2000" dirty="0" smtClean="0"/>
            <a:t>- Caribbean Content</a:t>
          </a:r>
        </a:p>
        <a:p>
          <a:pPr algn="l"/>
          <a:r>
            <a:rPr lang="en-US" sz="2400" dirty="0" smtClean="0"/>
            <a:t>Participant Intros</a:t>
          </a:r>
          <a:endParaRPr lang="en-US" sz="2400" dirty="0"/>
        </a:p>
      </dgm:t>
    </dgm:pt>
    <dgm:pt modelId="{D1C2FA98-1054-45E8-85A6-D54CADB47963}" type="parTrans" cxnId="{E4D8D24A-04CE-4B08-8ADD-B6F2FF7A5F19}">
      <dgm:prSet/>
      <dgm:spPr/>
      <dgm:t>
        <a:bodyPr/>
        <a:lstStyle/>
        <a:p>
          <a:endParaRPr lang="en-US"/>
        </a:p>
      </dgm:t>
    </dgm:pt>
    <dgm:pt modelId="{4CD08DAD-9EF9-4B0F-8817-9154D7906821}" type="sibTrans" cxnId="{E4D8D24A-04CE-4B08-8ADD-B6F2FF7A5F19}">
      <dgm:prSet/>
      <dgm:spPr/>
      <dgm:t>
        <a:bodyPr/>
        <a:lstStyle/>
        <a:p>
          <a:endParaRPr lang="en-US"/>
        </a:p>
      </dgm:t>
    </dgm:pt>
    <dgm:pt modelId="{14A1FB1C-FB5D-4422-A2AC-DF49FAAB4774}">
      <dgm:prSet phldrT="[Text]" custT="1"/>
      <dgm:spPr/>
      <dgm:t>
        <a:bodyPr/>
        <a:lstStyle/>
        <a:p>
          <a:pPr algn="l"/>
          <a:r>
            <a:rPr lang="en-US" sz="2400" dirty="0" smtClean="0"/>
            <a:t>Experiment with New Technologies</a:t>
          </a:r>
        </a:p>
        <a:p>
          <a:pPr algn="l"/>
          <a:r>
            <a:rPr lang="en-US" sz="2400" dirty="0" smtClean="0"/>
            <a:t>Access Content for reflection</a:t>
          </a:r>
          <a:endParaRPr lang="en-US" sz="2400" dirty="0"/>
        </a:p>
      </dgm:t>
    </dgm:pt>
    <dgm:pt modelId="{71A089F6-F0D8-43EC-AAAB-1A877527610A}" type="parTrans" cxnId="{C067DCF7-ABE9-4052-B61D-ED5BCF039637}">
      <dgm:prSet/>
      <dgm:spPr/>
      <dgm:t>
        <a:bodyPr/>
        <a:lstStyle/>
        <a:p>
          <a:endParaRPr lang="en-US"/>
        </a:p>
      </dgm:t>
    </dgm:pt>
    <dgm:pt modelId="{6ECA5B0F-E3CB-4A3C-B8A5-3D93A9521A01}" type="sibTrans" cxnId="{C067DCF7-ABE9-4052-B61D-ED5BCF039637}">
      <dgm:prSet/>
      <dgm:spPr/>
      <dgm:t>
        <a:bodyPr/>
        <a:lstStyle/>
        <a:p>
          <a:endParaRPr lang="en-US"/>
        </a:p>
      </dgm:t>
    </dgm:pt>
    <dgm:pt modelId="{6FCC2F02-1EEF-4E96-83EE-ED89E18C47DF}">
      <dgm:prSet phldrT="[Text]" custT="1"/>
      <dgm:spPr/>
      <dgm:t>
        <a:bodyPr/>
        <a:lstStyle/>
        <a:p>
          <a:pPr algn="l"/>
          <a:r>
            <a:rPr lang="en-US" sz="2400" dirty="0" smtClean="0"/>
            <a:t>Overview of Culture, Geography,  Literature, History, Religion</a:t>
          </a:r>
        </a:p>
        <a:p>
          <a:pPr algn="l"/>
          <a:r>
            <a:rPr lang="en-US" sz="2400" dirty="0" err="1" smtClean="0"/>
            <a:t>Wordle</a:t>
          </a:r>
          <a:r>
            <a:rPr lang="en-US" sz="2400" dirty="0" smtClean="0"/>
            <a:t>, Timelines, Wikis, </a:t>
          </a:r>
          <a:r>
            <a:rPr lang="en-US" sz="2400" dirty="0" err="1" smtClean="0"/>
            <a:t>Etherpad</a:t>
          </a:r>
          <a:r>
            <a:rPr lang="en-US" sz="2400" dirty="0" smtClean="0"/>
            <a:t>, Google Earth, Voice Thread</a:t>
          </a:r>
        </a:p>
        <a:p>
          <a:pPr algn="l"/>
          <a:endParaRPr lang="en-US" sz="900" dirty="0"/>
        </a:p>
      </dgm:t>
    </dgm:pt>
    <dgm:pt modelId="{C6D61C09-AB42-41D7-A727-F0B7265454E5}" type="parTrans" cxnId="{E9203982-A8AF-4D6F-9CB4-045EA528F09D}">
      <dgm:prSet/>
      <dgm:spPr/>
      <dgm:t>
        <a:bodyPr/>
        <a:lstStyle/>
        <a:p>
          <a:endParaRPr lang="en-US"/>
        </a:p>
      </dgm:t>
    </dgm:pt>
    <dgm:pt modelId="{42F99F7C-9519-4355-94B4-4215918718A8}" type="sibTrans" cxnId="{E9203982-A8AF-4D6F-9CB4-045EA528F09D}">
      <dgm:prSet/>
      <dgm:spPr/>
      <dgm:t>
        <a:bodyPr/>
        <a:lstStyle/>
        <a:p>
          <a:endParaRPr lang="en-US"/>
        </a:p>
      </dgm:t>
    </dgm:pt>
    <dgm:pt modelId="{F460FA78-C63E-40EB-8244-B7EF1ABCDF3B}">
      <dgm:prSet phldrT="[Text]" custT="1"/>
      <dgm:spPr/>
      <dgm:t>
        <a:bodyPr/>
        <a:lstStyle/>
        <a:p>
          <a:pPr algn="l"/>
          <a:r>
            <a:rPr lang="en-US" sz="2400" dirty="0" smtClean="0"/>
            <a:t>Share Lesson Plans</a:t>
          </a:r>
        </a:p>
        <a:p>
          <a:pPr algn="l"/>
          <a:r>
            <a:rPr lang="en-US" sz="2400" dirty="0" smtClean="0"/>
            <a:t>Peer Review and Feedback</a:t>
          </a:r>
          <a:endParaRPr lang="en-US" sz="2400" dirty="0"/>
        </a:p>
      </dgm:t>
    </dgm:pt>
    <dgm:pt modelId="{C1C8FF7C-5C67-4B11-8543-5804CC1A55D1}" type="parTrans" cxnId="{AAA405B7-251E-4B80-8560-076ED22772F4}">
      <dgm:prSet/>
      <dgm:spPr/>
      <dgm:t>
        <a:bodyPr/>
        <a:lstStyle/>
        <a:p>
          <a:endParaRPr lang="en-US"/>
        </a:p>
      </dgm:t>
    </dgm:pt>
    <dgm:pt modelId="{EE2175AC-98ED-45A3-B44C-8F5BFDA76963}" type="sibTrans" cxnId="{AAA405B7-251E-4B80-8560-076ED22772F4}">
      <dgm:prSet/>
      <dgm:spPr/>
      <dgm:t>
        <a:bodyPr/>
        <a:lstStyle/>
        <a:p>
          <a:endParaRPr lang="en-US"/>
        </a:p>
      </dgm:t>
    </dgm:pt>
    <dgm:pt modelId="{3733E66E-FA00-460B-82EA-21630FB3F70A}">
      <dgm:prSet phldrT="[Text]" custT="1"/>
      <dgm:spPr/>
      <dgm:t>
        <a:bodyPr/>
        <a:lstStyle/>
        <a:p>
          <a:r>
            <a:rPr lang="en-US" sz="2800" b="1" baseline="0" dirty="0" smtClean="0">
              <a:solidFill>
                <a:schemeClr val="accent5"/>
              </a:solidFill>
            </a:rPr>
            <a:t>Four Components</a:t>
          </a:r>
          <a:endParaRPr lang="en-US" sz="2800" b="1" baseline="0" dirty="0">
            <a:solidFill>
              <a:schemeClr val="accent5"/>
            </a:solidFill>
          </a:endParaRPr>
        </a:p>
      </dgm:t>
    </dgm:pt>
    <dgm:pt modelId="{9033E993-00E0-4C60-86F6-02175D64EAC3}" type="sibTrans" cxnId="{9894C8D9-FBC6-462F-B2F9-32F57EBCB1E6}">
      <dgm:prSet/>
      <dgm:spPr/>
      <dgm:t>
        <a:bodyPr/>
        <a:lstStyle/>
        <a:p>
          <a:endParaRPr lang="en-US"/>
        </a:p>
      </dgm:t>
    </dgm:pt>
    <dgm:pt modelId="{D978D45C-C75C-4DF9-9AC7-81B913DBABDA}" type="parTrans" cxnId="{9894C8D9-FBC6-462F-B2F9-32F57EBCB1E6}">
      <dgm:prSet/>
      <dgm:spPr/>
      <dgm:t>
        <a:bodyPr/>
        <a:lstStyle/>
        <a:p>
          <a:endParaRPr lang="en-US"/>
        </a:p>
      </dgm:t>
    </dgm:pt>
    <dgm:pt modelId="{B277D4FA-8FAD-4024-A4D0-9E3559CFF1BC}" type="pres">
      <dgm:prSet presAssocID="{4C2E7354-BDDF-4BC5-BDB4-237FCD6E608D}" presName="diagram" presStyleCnt="0">
        <dgm:presLayoutVars>
          <dgm:chMax val="1"/>
          <dgm:dir/>
          <dgm:animLvl val="ctr"/>
          <dgm:resizeHandles val="exact"/>
        </dgm:presLayoutVars>
      </dgm:prSet>
      <dgm:spPr/>
      <dgm:t>
        <a:bodyPr/>
        <a:lstStyle/>
        <a:p>
          <a:endParaRPr lang="en-US"/>
        </a:p>
      </dgm:t>
    </dgm:pt>
    <dgm:pt modelId="{0F348971-EF75-4966-9AFC-52F6A4EA21AB}" type="pres">
      <dgm:prSet presAssocID="{4C2E7354-BDDF-4BC5-BDB4-237FCD6E608D}" presName="matrix" presStyleCnt="0"/>
      <dgm:spPr/>
    </dgm:pt>
    <dgm:pt modelId="{EC9CF059-81F8-4B54-9242-7BCC9C9467C5}" type="pres">
      <dgm:prSet presAssocID="{4C2E7354-BDDF-4BC5-BDB4-237FCD6E608D}" presName="tile1" presStyleLbl="node1" presStyleIdx="0" presStyleCnt="4"/>
      <dgm:spPr/>
      <dgm:t>
        <a:bodyPr/>
        <a:lstStyle/>
        <a:p>
          <a:endParaRPr lang="en-US"/>
        </a:p>
      </dgm:t>
    </dgm:pt>
    <dgm:pt modelId="{0109F21A-26B4-4B96-BF04-C6649EAE917B}" type="pres">
      <dgm:prSet presAssocID="{4C2E7354-BDDF-4BC5-BDB4-237FCD6E608D}" presName="tile1text" presStyleLbl="node1" presStyleIdx="0" presStyleCnt="4">
        <dgm:presLayoutVars>
          <dgm:chMax val="0"/>
          <dgm:chPref val="0"/>
          <dgm:bulletEnabled val="1"/>
        </dgm:presLayoutVars>
      </dgm:prSet>
      <dgm:spPr/>
      <dgm:t>
        <a:bodyPr/>
        <a:lstStyle/>
        <a:p>
          <a:endParaRPr lang="en-US"/>
        </a:p>
      </dgm:t>
    </dgm:pt>
    <dgm:pt modelId="{15705C7C-AAD1-4E24-B6CC-9F2904A31087}" type="pres">
      <dgm:prSet presAssocID="{4C2E7354-BDDF-4BC5-BDB4-237FCD6E608D}" presName="tile2" presStyleLbl="node1" presStyleIdx="1" presStyleCnt="4"/>
      <dgm:spPr/>
      <dgm:t>
        <a:bodyPr/>
        <a:lstStyle/>
        <a:p>
          <a:endParaRPr lang="en-US"/>
        </a:p>
      </dgm:t>
    </dgm:pt>
    <dgm:pt modelId="{4516ABFD-C265-43EC-B0F0-587B8CAFCE58}" type="pres">
      <dgm:prSet presAssocID="{4C2E7354-BDDF-4BC5-BDB4-237FCD6E608D}" presName="tile2text" presStyleLbl="node1" presStyleIdx="1" presStyleCnt="4">
        <dgm:presLayoutVars>
          <dgm:chMax val="0"/>
          <dgm:chPref val="0"/>
          <dgm:bulletEnabled val="1"/>
        </dgm:presLayoutVars>
      </dgm:prSet>
      <dgm:spPr/>
      <dgm:t>
        <a:bodyPr/>
        <a:lstStyle/>
        <a:p>
          <a:endParaRPr lang="en-US"/>
        </a:p>
      </dgm:t>
    </dgm:pt>
    <dgm:pt modelId="{2EFE9CEA-E589-4151-B2B2-D72313D19D88}" type="pres">
      <dgm:prSet presAssocID="{4C2E7354-BDDF-4BC5-BDB4-237FCD6E608D}" presName="tile3" presStyleLbl="node1" presStyleIdx="2" presStyleCnt="4" custLinFactNeighborY="3191"/>
      <dgm:spPr/>
      <dgm:t>
        <a:bodyPr/>
        <a:lstStyle/>
        <a:p>
          <a:endParaRPr lang="en-US"/>
        </a:p>
      </dgm:t>
    </dgm:pt>
    <dgm:pt modelId="{D13A72DF-B011-4CC8-9D8A-B0644D4C1A06}" type="pres">
      <dgm:prSet presAssocID="{4C2E7354-BDDF-4BC5-BDB4-237FCD6E608D}" presName="tile3text" presStyleLbl="node1" presStyleIdx="2" presStyleCnt="4">
        <dgm:presLayoutVars>
          <dgm:chMax val="0"/>
          <dgm:chPref val="0"/>
          <dgm:bulletEnabled val="1"/>
        </dgm:presLayoutVars>
      </dgm:prSet>
      <dgm:spPr/>
      <dgm:t>
        <a:bodyPr/>
        <a:lstStyle/>
        <a:p>
          <a:endParaRPr lang="en-US"/>
        </a:p>
      </dgm:t>
    </dgm:pt>
    <dgm:pt modelId="{4165C346-3304-4CFF-8FE8-E638DDC1017B}" type="pres">
      <dgm:prSet presAssocID="{4C2E7354-BDDF-4BC5-BDB4-237FCD6E608D}" presName="tile4" presStyleLbl="node1" presStyleIdx="3" presStyleCnt="4"/>
      <dgm:spPr/>
      <dgm:t>
        <a:bodyPr/>
        <a:lstStyle/>
        <a:p>
          <a:endParaRPr lang="en-US"/>
        </a:p>
      </dgm:t>
    </dgm:pt>
    <dgm:pt modelId="{A454CE3C-73BC-4C5F-B14E-B03EA3C4C2A6}" type="pres">
      <dgm:prSet presAssocID="{4C2E7354-BDDF-4BC5-BDB4-237FCD6E608D}" presName="tile4text" presStyleLbl="node1" presStyleIdx="3" presStyleCnt="4">
        <dgm:presLayoutVars>
          <dgm:chMax val="0"/>
          <dgm:chPref val="0"/>
          <dgm:bulletEnabled val="1"/>
        </dgm:presLayoutVars>
      </dgm:prSet>
      <dgm:spPr/>
      <dgm:t>
        <a:bodyPr/>
        <a:lstStyle/>
        <a:p>
          <a:endParaRPr lang="en-US"/>
        </a:p>
      </dgm:t>
    </dgm:pt>
    <dgm:pt modelId="{1AB7EF2A-F275-4C10-AFF3-10C287EB9375}" type="pres">
      <dgm:prSet presAssocID="{4C2E7354-BDDF-4BC5-BDB4-237FCD6E608D}" presName="centerTile" presStyleLbl="fgShp" presStyleIdx="0" presStyleCnt="1" custScaleX="107409" custScaleY="65958" custLinFactNeighborX="1851" custLinFactNeighborY="-3191">
        <dgm:presLayoutVars>
          <dgm:chMax val="0"/>
          <dgm:chPref val="0"/>
        </dgm:presLayoutVars>
      </dgm:prSet>
      <dgm:spPr/>
      <dgm:t>
        <a:bodyPr/>
        <a:lstStyle/>
        <a:p>
          <a:endParaRPr lang="en-US"/>
        </a:p>
      </dgm:t>
    </dgm:pt>
  </dgm:ptLst>
  <dgm:cxnLst>
    <dgm:cxn modelId="{9771923B-7F04-455B-897B-B8008C2365EF}" type="presOf" srcId="{F460FA78-C63E-40EB-8244-B7EF1ABCDF3B}" destId="{4165C346-3304-4CFF-8FE8-E638DDC1017B}" srcOrd="0" destOrd="0" presId="urn:microsoft.com/office/officeart/2005/8/layout/matrix1"/>
    <dgm:cxn modelId="{E9203982-A8AF-4D6F-9CB4-045EA528F09D}" srcId="{3733E66E-FA00-460B-82EA-21630FB3F70A}" destId="{6FCC2F02-1EEF-4E96-83EE-ED89E18C47DF}" srcOrd="2" destOrd="0" parTransId="{C6D61C09-AB42-41D7-A727-F0B7265454E5}" sibTransId="{42F99F7C-9519-4355-94B4-4215918718A8}"/>
    <dgm:cxn modelId="{686F5908-44DF-46DA-960E-CA86838A2B34}" type="presOf" srcId="{14A1FB1C-FB5D-4422-A2AC-DF49FAAB4774}" destId="{15705C7C-AAD1-4E24-B6CC-9F2904A31087}" srcOrd="0" destOrd="0" presId="urn:microsoft.com/office/officeart/2005/8/layout/matrix1"/>
    <dgm:cxn modelId="{1DB78C53-D426-4EB2-B68F-471232129413}" type="presOf" srcId="{3733E66E-FA00-460B-82EA-21630FB3F70A}" destId="{1AB7EF2A-F275-4C10-AFF3-10C287EB9375}" srcOrd="0" destOrd="0" presId="urn:microsoft.com/office/officeart/2005/8/layout/matrix1"/>
    <dgm:cxn modelId="{2A9E988F-80A8-45C3-9125-EF417057F3C4}" type="presOf" srcId="{219602E3-9BAF-4981-A14A-9BD30B320FA2}" destId="{EC9CF059-81F8-4B54-9242-7BCC9C9467C5}" srcOrd="0" destOrd="0" presId="urn:microsoft.com/office/officeart/2005/8/layout/matrix1"/>
    <dgm:cxn modelId="{9894C8D9-FBC6-462F-B2F9-32F57EBCB1E6}" srcId="{4C2E7354-BDDF-4BC5-BDB4-237FCD6E608D}" destId="{3733E66E-FA00-460B-82EA-21630FB3F70A}" srcOrd="0" destOrd="0" parTransId="{D978D45C-C75C-4DF9-9AC7-81B913DBABDA}" sibTransId="{9033E993-00E0-4C60-86F6-02175D64EAC3}"/>
    <dgm:cxn modelId="{5633CBD9-3DA2-4ED7-A88F-311D1BF6E302}" type="presOf" srcId="{6FCC2F02-1EEF-4E96-83EE-ED89E18C47DF}" destId="{D13A72DF-B011-4CC8-9D8A-B0644D4C1A06}" srcOrd="1" destOrd="0" presId="urn:microsoft.com/office/officeart/2005/8/layout/matrix1"/>
    <dgm:cxn modelId="{C067DCF7-ABE9-4052-B61D-ED5BCF039637}" srcId="{3733E66E-FA00-460B-82EA-21630FB3F70A}" destId="{14A1FB1C-FB5D-4422-A2AC-DF49FAAB4774}" srcOrd="1" destOrd="0" parTransId="{71A089F6-F0D8-43EC-AAAB-1A877527610A}" sibTransId="{6ECA5B0F-E3CB-4A3C-B8A5-3D93A9521A01}"/>
    <dgm:cxn modelId="{B957D9A4-38D5-4113-801C-0EE78E935EFD}" type="presOf" srcId="{14A1FB1C-FB5D-4422-A2AC-DF49FAAB4774}" destId="{4516ABFD-C265-43EC-B0F0-587B8CAFCE58}" srcOrd="1" destOrd="0" presId="urn:microsoft.com/office/officeart/2005/8/layout/matrix1"/>
    <dgm:cxn modelId="{8C8341E6-385B-4B99-B704-D8DE5F5C9BAD}" type="presOf" srcId="{4C2E7354-BDDF-4BC5-BDB4-237FCD6E608D}" destId="{B277D4FA-8FAD-4024-A4D0-9E3559CFF1BC}" srcOrd="0" destOrd="0" presId="urn:microsoft.com/office/officeart/2005/8/layout/matrix1"/>
    <dgm:cxn modelId="{06443E07-5E26-4553-A01D-47DFFB205779}" type="presOf" srcId="{F460FA78-C63E-40EB-8244-B7EF1ABCDF3B}" destId="{A454CE3C-73BC-4C5F-B14E-B03EA3C4C2A6}" srcOrd="1" destOrd="0" presId="urn:microsoft.com/office/officeart/2005/8/layout/matrix1"/>
    <dgm:cxn modelId="{E4D8D24A-04CE-4B08-8ADD-B6F2FF7A5F19}" srcId="{3733E66E-FA00-460B-82EA-21630FB3F70A}" destId="{219602E3-9BAF-4981-A14A-9BD30B320FA2}" srcOrd="0" destOrd="0" parTransId="{D1C2FA98-1054-45E8-85A6-D54CADB47963}" sibTransId="{4CD08DAD-9EF9-4B0F-8817-9154D7906821}"/>
    <dgm:cxn modelId="{AAA405B7-251E-4B80-8560-076ED22772F4}" srcId="{3733E66E-FA00-460B-82EA-21630FB3F70A}" destId="{F460FA78-C63E-40EB-8244-B7EF1ABCDF3B}" srcOrd="3" destOrd="0" parTransId="{C1C8FF7C-5C67-4B11-8543-5804CC1A55D1}" sibTransId="{EE2175AC-98ED-45A3-B44C-8F5BFDA76963}"/>
    <dgm:cxn modelId="{F945E2E1-06A5-42B7-A486-C84B2EA99ED7}" type="presOf" srcId="{219602E3-9BAF-4981-A14A-9BD30B320FA2}" destId="{0109F21A-26B4-4B96-BF04-C6649EAE917B}" srcOrd="1" destOrd="0" presId="urn:microsoft.com/office/officeart/2005/8/layout/matrix1"/>
    <dgm:cxn modelId="{3760C692-58B3-4242-B1E3-017E73D8D675}" type="presOf" srcId="{6FCC2F02-1EEF-4E96-83EE-ED89E18C47DF}" destId="{2EFE9CEA-E589-4151-B2B2-D72313D19D88}" srcOrd="0" destOrd="0" presId="urn:microsoft.com/office/officeart/2005/8/layout/matrix1"/>
    <dgm:cxn modelId="{A0E87727-45E5-4171-B194-09337173595E}" type="presParOf" srcId="{B277D4FA-8FAD-4024-A4D0-9E3559CFF1BC}" destId="{0F348971-EF75-4966-9AFC-52F6A4EA21AB}" srcOrd="0" destOrd="0" presId="urn:microsoft.com/office/officeart/2005/8/layout/matrix1"/>
    <dgm:cxn modelId="{606567A5-7134-4792-874F-834C95F76949}" type="presParOf" srcId="{0F348971-EF75-4966-9AFC-52F6A4EA21AB}" destId="{EC9CF059-81F8-4B54-9242-7BCC9C9467C5}" srcOrd="0" destOrd="0" presId="urn:microsoft.com/office/officeart/2005/8/layout/matrix1"/>
    <dgm:cxn modelId="{E0B654C2-1243-4547-A76E-0C1F88E176D9}" type="presParOf" srcId="{0F348971-EF75-4966-9AFC-52F6A4EA21AB}" destId="{0109F21A-26B4-4B96-BF04-C6649EAE917B}" srcOrd="1" destOrd="0" presId="urn:microsoft.com/office/officeart/2005/8/layout/matrix1"/>
    <dgm:cxn modelId="{AB57B550-21D8-4641-A7F1-07F8D15CFD8C}" type="presParOf" srcId="{0F348971-EF75-4966-9AFC-52F6A4EA21AB}" destId="{15705C7C-AAD1-4E24-B6CC-9F2904A31087}" srcOrd="2" destOrd="0" presId="urn:microsoft.com/office/officeart/2005/8/layout/matrix1"/>
    <dgm:cxn modelId="{A1E58250-D220-4AC5-9269-7AED73BCABB4}" type="presParOf" srcId="{0F348971-EF75-4966-9AFC-52F6A4EA21AB}" destId="{4516ABFD-C265-43EC-B0F0-587B8CAFCE58}" srcOrd="3" destOrd="0" presId="urn:microsoft.com/office/officeart/2005/8/layout/matrix1"/>
    <dgm:cxn modelId="{D4331A55-4754-4E44-9A28-0B89EA2FBDD2}" type="presParOf" srcId="{0F348971-EF75-4966-9AFC-52F6A4EA21AB}" destId="{2EFE9CEA-E589-4151-B2B2-D72313D19D88}" srcOrd="4" destOrd="0" presId="urn:microsoft.com/office/officeart/2005/8/layout/matrix1"/>
    <dgm:cxn modelId="{99600C52-9207-4C0D-9DD0-5D595D937692}" type="presParOf" srcId="{0F348971-EF75-4966-9AFC-52F6A4EA21AB}" destId="{D13A72DF-B011-4CC8-9D8A-B0644D4C1A06}" srcOrd="5" destOrd="0" presId="urn:microsoft.com/office/officeart/2005/8/layout/matrix1"/>
    <dgm:cxn modelId="{E74B1618-CEB9-4E18-A208-B37C8B2CCFA6}" type="presParOf" srcId="{0F348971-EF75-4966-9AFC-52F6A4EA21AB}" destId="{4165C346-3304-4CFF-8FE8-E638DDC1017B}" srcOrd="6" destOrd="0" presId="urn:microsoft.com/office/officeart/2005/8/layout/matrix1"/>
    <dgm:cxn modelId="{858B2636-CC19-4D83-A781-7B3CC2DE71C1}" type="presParOf" srcId="{0F348971-EF75-4966-9AFC-52F6A4EA21AB}" destId="{A454CE3C-73BC-4C5F-B14E-B03EA3C4C2A6}" srcOrd="7" destOrd="0" presId="urn:microsoft.com/office/officeart/2005/8/layout/matrix1"/>
    <dgm:cxn modelId="{22C36243-FCDD-42F6-870D-2835D1C2CD84}" type="presParOf" srcId="{B277D4FA-8FAD-4024-A4D0-9E3559CFF1BC}" destId="{1AB7EF2A-F275-4C10-AFF3-10C287EB9375}"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BF0C06-822E-49C2-9B13-A32D0E365870}">
      <dsp:nvSpPr>
        <dsp:cNvPr id="0" name=""/>
        <dsp:cNvSpPr/>
      </dsp:nvSpPr>
      <dsp:spPr>
        <a:xfrm>
          <a:off x="208907" y="858775"/>
          <a:ext cx="2141859" cy="128511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Pre-Workshop Online Preparation</a:t>
          </a:r>
          <a:endParaRPr lang="en-US" sz="2300" kern="1200" dirty="0"/>
        </a:p>
      </dsp:txBody>
      <dsp:txXfrm>
        <a:off x="246547" y="896415"/>
        <a:ext cx="2066579" cy="1209835"/>
      </dsp:txXfrm>
    </dsp:sp>
    <dsp:sp modelId="{7D7471D9-AEC6-4B27-8ECE-2345D9473329}">
      <dsp:nvSpPr>
        <dsp:cNvPr id="0" name=""/>
        <dsp:cNvSpPr/>
      </dsp:nvSpPr>
      <dsp:spPr>
        <a:xfrm rot="82339">
          <a:off x="2484832" y="1268480"/>
          <a:ext cx="323177" cy="53118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2484846" y="1373555"/>
        <a:ext cx="226224" cy="318709"/>
      </dsp:txXfrm>
    </dsp:sp>
    <dsp:sp modelId="{C5B7EB90-EBEF-4A63-A547-030A902E283D}">
      <dsp:nvSpPr>
        <dsp:cNvPr id="0" name=""/>
        <dsp:cNvSpPr/>
      </dsp:nvSpPr>
      <dsp:spPr>
        <a:xfrm>
          <a:off x="2960362" y="924688"/>
          <a:ext cx="2141859" cy="128511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Day 1 - Content and Technology Workshop</a:t>
          </a:r>
          <a:endParaRPr lang="en-US" sz="2300" kern="1200" dirty="0"/>
        </a:p>
      </dsp:txBody>
      <dsp:txXfrm>
        <a:off x="2998002" y="962328"/>
        <a:ext cx="2066579" cy="1209835"/>
      </dsp:txXfrm>
    </dsp:sp>
    <dsp:sp modelId="{B3BF0D0E-6591-4D31-9578-9080FAAC6C77}">
      <dsp:nvSpPr>
        <dsp:cNvPr id="0" name=""/>
        <dsp:cNvSpPr/>
      </dsp:nvSpPr>
      <dsp:spPr>
        <a:xfrm rot="1357183">
          <a:off x="5221239" y="1869395"/>
          <a:ext cx="345273" cy="53118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5225223" y="1955712"/>
        <a:ext cx="241691" cy="318709"/>
      </dsp:txXfrm>
    </dsp:sp>
    <dsp:sp modelId="{4D617A40-5217-4C21-9F0C-65700383595E}">
      <dsp:nvSpPr>
        <dsp:cNvPr id="0" name=""/>
        <dsp:cNvSpPr/>
      </dsp:nvSpPr>
      <dsp:spPr>
        <a:xfrm>
          <a:off x="5703571" y="2067683"/>
          <a:ext cx="2141859" cy="128511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Inter-Workshop Collaboration via LMS</a:t>
          </a:r>
          <a:endParaRPr lang="en-US" sz="2300" kern="1200" dirty="0"/>
        </a:p>
      </dsp:txBody>
      <dsp:txXfrm>
        <a:off x="5741211" y="2105323"/>
        <a:ext cx="2066579" cy="1209835"/>
      </dsp:txXfrm>
    </dsp:sp>
    <dsp:sp modelId="{88F5585F-9687-441C-A078-143273E2F560}">
      <dsp:nvSpPr>
        <dsp:cNvPr id="0" name=""/>
        <dsp:cNvSpPr/>
      </dsp:nvSpPr>
      <dsp:spPr>
        <a:xfrm rot="9673145">
          <a:off x="5308196" y="2894077"/>
          <a:ext cx="289360" cy="53118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5392693" y="2986339"/>
        <a:ext cx="202552" cy="318709"/>
      </dsp:txXfrm>
    </dsp:sp>
    <dsp:sp modelId="{F686C1A0-E648-4BE7-A9E3-08B161BB6E5E}">
      <dsp:nvSpPr>
        <dsp:cNvPr id="0" name=""/>
        <dsp:cNvSpPr/>
      </dsp:nvSpPr>
      <dsp:spPr>
        <a:xfrm>
          <a:off x="3044816" y="2971810"/>
          <a:ext cx="2141859" cy="128511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Day 2 - Content and Technology Workshop </a:t>
          </a:r>
          <a:endParaRPr lang="en-US" sz="2300" kern="1200" dirty="0"/>
        </a:p>
      </dsp:txBody>
      <dsp:txXfrm>
        <a:off x="3082456" y="3009450"/>
        <a:ext cx="2066579" cy="1209835"/>
      </dsp:txXfrm>
    </dsp:sp>
    <dsp:sp modelId="{DFFA7A79-2BC9-4BD8-980E-96A3AED3572B}">
      <dsp:nvSpPr>
        <dsp:cNvPr id="0" name=""/>
        <dsp:cNvSpPr/>
      </dsp:nvSpPr>
      <dsp:spPr>
        <a:xfrm rot="10787794">
          <a:off x="2479524" y="3353877"/>
          <a:ext cx="399474" cy="53118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rot="10800000">
        <a:off x="2599366" y="3459900"/>
        <a:ext cx="279632" cy="318709"/>
      </dsp:txXfrm>
    </dsp:sp>
    <dsp:sp modelId="{1A95921A-453C-4385-B1BE-DA3974C7FF7E}">
      <dsp:nvSpPr>
        <dsp:cNvPr id="0" name=""/>
        <dsp:cNvSpPr/>
      </dsp:nvSpPr>
      <dsp:spPr>
        <a:xfrm>
          <a:off x="149235" y="2982091"/>
          <a:ext cx="2141859" cy="128511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Post-Workshop Online Submission</a:t>
          </a:r>
          <a:endParaRPr lang="en-US" sz="2300" kern="1200" dirty="0"/>
        </a:p>
      </dsp:txBody>
      <dsp:txXfrm>
        <a:off x="186875" y="3019731"/>
        <a:ext cx="2066579" cy="12098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9CF059-81F8-4B54-9242-7BCC9C9467C5}">
      <dsp:nvSpPr>
        <dsp:cNvPr id="0" name=""/>
        <dsp:cNvSpPr/>
      </dsp:nvSpPr>
      <dsp:spPr>
        <a:xfrm rot="16200000">
          <a:off x="520700" y="-520700"/>
          <a:ext cx="2387600" cy="3429000"/>
        </a:xfrm>
        <a:prstGeom prst="round1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endParaRPr lang="en-US" sz="2400" kern="1200" dirty="0" smtClean="0"/>
        </a:p>
        <a:p>
          <a:pPr lvl="0" algn="l" defTabSz="1066800">
            <a:lnSpc>
              <a:spcPct val="90000"/>
            </a:lnSpc>
            <a:spcBef>
              <a:spcPct val="0"/>
            </a:spcBef>
            <a:spcAft>
              <a:spcPct val="35000"/>
            </a:spcAft>
          </a:pPr>
          <a:r>
            <a:rPr lang="en-US" sz="2400" kern="1200" dirty="0" smtClean="0"/>
            <a:t>Intro Readings</a:t>
          </a:r>
        </a:p>
        <a:p>
          <a:pPr lvl="0" algn="l" defTabSz="1066800">
            <a:lnSpc>
              <a:spcPct val="90000"/>
            </a:lnSpc>
            <a:spcBef>
              <a:spcPct val="0"/>
            </a:spcBef>
            <a:spcAft>
              <a:spcPct val="35000"/>
            </a:spcAft>
          </a:pPr>
          <a:r>
            <a:rPr lang="en-US" sz="2400" kern="1200" dirty="0" smtClean="0"/>
            <a:t>Reflection/Posts </a:t>
          </a:r>
        </a:p>
        <a:p>
          <a:pPr lvl="0" algn="l" defTabSz="1066800">
            <a:lnSpc>
              <a:spcPct val="90000"/>
            </a:lnSpc>
            <a:spcBef>
              <a:spcPct val="0"/>
            </a:spcBef>
            <a:spcAft>
              <a:spcPct val="35000"/>
            </a:spcAft>
          </a:pPr>
          <a:r>
            <a:rPr lang="en-US" sz="2000" kern="1200" dirty="0" smtClean="0"/>
            <a:t>- Learning Standards</a:t>
          </a:r>
        </a:p>
        <a:p>
          <a:pPr lvl="0" algn="l" defTabSz="1066800">
            <a:lnSpc>
              <a:spcPct val="90000"/>
            </a:lnSpc>
            <a:spcBef>
              <a:spcPct val="0"/>
            </a:spcBef>
            <a:spcAft>
              <a:spcPct val="35000"/>
            </a:spcAft>
          </a:pPr>
          <a:r>
            <a:rPr lang="en-US" sz="2000" kern="1200" dirty="0" smtClean="0"/>
            <a:t>- Caribbean Content</a:t>
          </a:r>
        </a:p>
        <a:p>
          <a:pPr lvl="0" algn="l" defTabSz="1066800">
            <a:lnSpc>
              <a:spcPct val="90000"/>
            </a:lnSpc>
            <a:spcBef>
              <a:spcPct val="0"/>
            </a:spcBef>
            <a:spcAft>
              <a:spcPct val="35000"/>
            </a:spcAft>
          </a:pPr>
          <a:r>
            <a:rPr lang="en-US" sz="2400" kern="1200" dirty="0" smtClean="0"/>
            <a:t>Participant Intros</a:t>
          </a:r>
          <a:endParaRPr lang="en-US" sz="2400" kern="1200" dirty="0"/>
        </a:p>
      </dsp:txBody>
      <dsp:txXfrm rot="5400000">
        <a:off x="-1" y="1"/>
        <a:ext cx="3429000" cy="1790700"/>
      </dsp:txXfrm>
    </dsp:sp>
    <dsp:sp modelId="{15705C7C-AAD1-4E24-B6CC-9F2904A31087}">
      <dsp:nvSpPr>
        <dsp:cNvPr id="0" name=""/>
        <dsp:cNvSpPr/>
      </dsp:nvSpPr>
      <dsp:spPr>
        <a:xfrm>
          <a:off x="3429000" y="0"/>
          <a:ext cx="3429000" cy="2387600"/>
        </a:xfrm>
        <a:prstGeom prst="round1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en-US" sz="2400" kern="1200" dirty="0" smtClean="0"/>
            <a:t>Experiment with New Technologies</a:t>
          </a:r>
        </a:p>
        <a:p>
          <a:pPr lvl="0" algn="l" defTabSz="1066800">
            <a:lnSpc>
              <a:spcPct val="90000"/>
            </a:lnSpc>
            <a:spcBef>
              <a:spcPct val="0"/>
            </a:spcBef>
            <a:spcAft>
              <a:spcPct val="35000"/>
            </a:spcAft>
          </a:pPr>
          <a:r>
            <a:rPr lang="en-US" sz="2400" kern="1200" dirty="0" smtClean="0"/>
            <a:t>Access Content for reflection</a:t>
          </a:r>
          <a:endParaRPr lang="en-US" sz="2400" kern="1200" dirty="0"/>
        </a:p>
      </dsp:txBody>
      <dsp:txXfrm>
        <a:off x="3429000" y="0"/>
        <a:ext cx="3429000" cy="1790700"/>
      </dsp:txXfrm>
    </dsp:sp>
    <dsp:sp modelId="{2EFE9CEA-E589-4151-B2B2-D72313D19D88}">
      <dsp:nvSpPr>
        <dsp:cNvPr id="0" name=""/>
        <dsp:cNvSpPr/>
      </dsp:nvSpPr>
      <dsp:spPr>
        <a:xfrm rot="10800000">
          <a:off x="0" y="2387600"/>
          <a:ext cx="3429000" cy="2387600"/>
        </a:xfrm>
        <a:prstGeom prst="round1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en-US" sz="2400" kern="1200" dirty="0" smtClean="0"/>
            <a:t>Overview of Culture, Geography,  Literature, History, Religion</a:t>
          </a:r>
        </a:p>
        <a:p>
          <a:pPr lvl="0" algn="l" defTabSz="1066800">
            <a:lnSpc>
              <a:spcPct val="90000"/>
            </a:lnSpc>
            <a:spcBef>
              <a:spcPct val="0"/>
            </a:spcBef>
            <a:spcAft>
              <a:spcPct val="35000"/>
            </a:spcAft>
          </a:pPr>
          <a:r>
            <a:rPr lang="en-US" sz="2400" kern="1200" dirty="0" err="1" smtClean="0"/>
            <a:t>Wordle</a:t>
          </a:r>
          <a:r>
            <a:rPr lang="en-US" sz="2400" kern="1200" dirty="0" smtClean="0"/>
            <a:t>, Timelines, Wikis, </a:t>
          </a:r>
          <a:r>
            <a:rPr lang="en-US" sz="2400" kern="1200" dirty="0" err="1" smtClean="0"/>
            <a:t>Etherpad</a:t>
          </a:r>
          <a:r>
            <a:rPr lang="en-US" sz="2400" kern="1200" dirty="0" smtClean="0"/>
            <a:t>, Google Earth, Voice Thread</a:t>
          </a:r>
        </a:p>
        <a:p>
          <a:pPr lvl="0" algn="l" defTabSz="1066800">
            <a:lnSpc>
              <a:spcPct val="90000"/>
            </a:lnSpc>
            <a:spcBef>
              <a:spcPct val="0"/>
            </a:spcBef>
            <a:spcAft>
              <a:spcPct val="35000"/>
            </a:spcAft>
          </a:pPr>
          <a:endParaRPr lang="en-US" sz="900" kern="1200" dirty="0"/>
        </a:p>
      </dsp:txBody>
      <dsp:txXfrm rot="10800000">
        <a:off x="0" y="2984499"/>
        <a:ext cx="3429000" cy="1790700"/>
      </dsp:txXfrm>
    </dsp:sp>
    <dsp:sp modelId="{4165C346-3304-4CFF-8FE8-E638DDC1017B}">
      <dsp:nvSpPr>
        <dsp:cNvPr id="0" name=""/>
        <dsp:cNvSpPr/>
      </dsp:nvSpPr>
      <dsp:spPr>
        <a:xfrm rot="5400000">
          <a:off x="3949700" y="1866900"/>
          <a:ext cx="2387600" cy="3429000"/>
        </a:xfrm>
        <a:prstGeom prst="round1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en-US" sz="2400" kern="1200" dirty="0" smtClean="0"/>
            <a:t>Share Lesson Plans</a:t>
          </a:r>
        </a:p>
        <a:p>
          <a:pPr lvl="0" algn="l" defTabSz="1066800">
            <a:lnSpc>
              <a:spcPct val="90000"/>
            </a:lnSpc>
            <a:spcBef>
              <a:spcPct val="0"/>
            </a:spcBef>
            <a:spcAft>
              <a:spcPct val="35000"/>
            </a:spcAft>
          </a:pPr>
          <a:r>
            <a:rPr lang="en-US" sz="2400" kern="1200" dirty="0" smtClean="0"/>
            <a:t>Peer Review and Feedback</a:t>
          </a:r>
          <a:endParaRPr lang="en-US" sz="2400" kern="1200" dirty="0"/>
        </a:p>
      </dsp:txBody>
      <dsp:txXfrm rot="-5400000">
        <a:off x="3429000" y="2984500"/>
        <a:ext cx="3429000" cy="1790700"/>
      </dsp:txXfrm>
    </dsp:sp>
    <dsp:sp modelId="{1AB7EF2A-F275-4C10-AFF3-10C287EB9375}">
      <dsp:nvSpPr>
        <dsp:cNvPr id="0" name=""/>
        <dsp:cNvSpPr/>
      </dsp:nvSpPr>
      <dsp:spPr>
        <a:xfrm>
          <a:off x="2362166" y="1955802"/>
          <a:ext cx="2209832" cy="787406"/>
        </a:xfrm>
        <a:prstGeom prst="roundRect">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baseline="0" dirty="0" smtClean="0">
              <a:solidFill>
                <a:schemeClr val="accent5"/>
              </a:solidFill>
            </a:rPr>
            <a:t>Four Components</a:t>
          </a:r>
          <a:endParaRPr lang="en-US" sz="2800" b="1" kern="1200" baseline="0" dirty="0">
            <a:solidFill>
              <a:schemeClr val="accent5"/>
            </a:solidFill>
          </a:endParaRPr>
        </a:p>
      </dsp:txBody>
      <dsp:txXfrm>
        <a:off x="2400604" y="1994240"/>
        <a:ext cx="2132956" cy="710530"/>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664625-386A-4F25-964B-7A71F92EDBEE}" type="datetimeFigureOut">
              <a:rPr lang="en-US" smtClean="0"/>
              <a:pPr/>
              <a:t>6/5/2011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F9F89E-4DDF-4E02-8335-4BCB0A2EB36B}" type="slidenum">
              <a:rPr lang="en-US" smtClean="0"/>
              <a:pPr/>
              <a:t>‹#›</a:t>
            </a:fld>
            <a:endParaRPr lang="en-US"/>
          </a:p>
        </p:txBody>
      </p:sp>
    </p:spTree>
    <p:extLst>
      <p:ext uri="{BB962C8B-B14F-4D97-AF65-F5344CB8AC3E}">
        <p14:creationId xmlns:p14="http://schemas.microsoft.com/office/powerpoint/2010/main" val="2903829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Content Specialists</a:t>
            </a:r>
          </a:p>
          <a:p>
            <a:r>
              <a:rPr lang="en-US" dirty="0" smtClean="0"/>
              <a:t>Technology Specialists</a:t>
            </a:r>
          </a:p>
          <a:p>
            <a:r>
              <a:rPr lang="en-US" dirty="0" smtClean="0"/>
              <a:t>Hands on practice during workshop</a:t>
            </a:r>
          </a:p>
          <a:p>
            <a:r>
              <a:rPr lang="en-US" dirty="0" smtClean="0"/>
              <a:t>LMS for participant interaction before, during and after workshops</a:t>
            </a:r>
          </a:p>
          <a:p>
            <a:endParaRPr lang="en-US" dirty="0"/>
          </a:p>
        </p:txBody>
      </p:sp>
      <p:sp>
        <p:nvSpPr>
          <p:cNvPr id="4" name="Slide Number Placeholder 3"/>
          <p:cNvSpPr>
            <a:spLocks noGrp="1"/>
          </p:cNvSpPr>
          <p:nvPr>
            <p:ph type="sldNum" sz="quarter" idx="10"/>
          </p:nvPr>
        </p:nvSpPr>
        <p:spPr/>
        <p:txBody>
          <a:bodyPr/>
          <a:lstStyle/>
          <a:p>
            <a:fld id="{8EF9F89E-4DDF-4E02-8335-4BCB0A2EB36B}"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Colonized primarily by the English, French, Dutch and Spanish, it was a theatre for European contests over power, wealth, and dominance. Peopled by the enslaved Africans who represented a plethora of language groups, religions, nations, and empires, the region and its inhabitants were key to the conceptualization and realization of freedom and the Rights of Man. A magnet for Chinese, Indians, Jews, Syrians, and Lebanese who arrived as indentured laborers and merchants, the region has unrivaled cultural complexity. </a:t>
            </a:r>
            <a:endParaRPr lang="en-US" dirty="0"/>
          </a:p>
        </p:txBody>
      </p:sp>
      <p:sp>
        <p:nvSpPr>
          <p:cNvPr id="4" name="Slide Number Placeholder 3"/>
          <p:cNvSpPr>
            <a:spLocks noGrp="1"/>
          </p:cNvSpPr>
          <p:nvPr>
            <p:ph type="sldNum" sz="quarter" idx="10"/>
          </p:nvPr>
        </p:nvSpPr>
        <p:spPr/>
        <p:txBody>
          <a:bodyPr/>
          <a:lstStyle/>
          <a:p>
            <a:fld id="{8EF9F89E-4DDF-4E02-8335-4BCB0A2EB36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3E349F9-E3F8-407A-8455-D5C34138926B}" type="datetimeFigureOut">
              <a:rPr lang="en-US" smtClean="0"/>
              <a:pPr/>
              <a:t>6/5/2011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24850E7-EE74-49A5-8D89-9916E3BEFA9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E349F9-E3F8-407A-8455-D5C34138926B}" type="datetimeFigureOut">
              <a:rPr lang="en-US" smtClean="0"/>
              <a:pPr/>
              <a:t>6/5/2011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4850E7-EE74-49A5-8D89-9916E3BEFA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3E349F9-E3F8-407A-8455-D5C34138926B}" type="datetimeFigureOut">
              <a:rPr lang="en-US" smtClean="0"/>
              <a:pPr/>
              <a:t>6/5/2011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24850E7-EE74-49A5-8D89-9916E3BEFA9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3E349F9-E3F8-407A-8455-D5C34138926B}" type="datetimeFigureOut">
              <a:rPr lang="en-US" smtClean="0"/>
              <a:pPr/>
              <a:t>6/5/2011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24850E7-EE74-49A5-8D89-9916E3BEFA9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3E349F9-E3F8-407A-8455-D5C34138926B}" type="datetimeFigureOut">
              <a:rPr lang="en-US" smtClean="0"/>
              <a:pPr/>
              <a:t>6/5/2011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24850E7-EE74-49A5-8D89-9916E3BEFA9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3E349F9-E3F8-407A-8455-D5C34138926B}" type="datetimeFigureOut">
              <a:rPr lang="en-US" smtClean="0"/>
              <a:pPr/>
              <a:t>6/5/2011</a:t>
            </a:fld>
            <a:endParaRPr lang="en-US"/>
          </a:p>
        </p:txBody>
      </p:sp>
      <p:sp>
        <p:nvSpPr>
          <p:cNvPr id="10" name="Slide Number Placeholder 9"/>
          <p:cNvSpPr>
            <a:spLocks noGrp="1"/>
          </p:cNvSpPr>
          <p:nvPr>
            <p:ph type="sldNum" sz="quarter" idx="16"/>
          </p:nvPr>
        </p:nvSpPr>
        <p:spPr/>
        <p:txBody>
          <a:bodyPr rtlCol="0"/>
          <a:lstStyle/>
          <a:p>
            <a:fld id="{224850E7-EE74-49A5-8D89-9916E3BEFA90}"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3E349F9-E3F8-407A-8455-D5C34138926B}" type="datetimeFigureOut">
              <a:rPr lang="en-US" smtClean="0"/>
              <a:pPr/>
              <a:t>6/5/2011</a:t>
            </a:fld>
            <a:endParaRPr lang="en-US"/>
          </a:p>
        </p:txBody>
      </p:sp>
      <p:sp>
        <p:nvSpPr>
          <p:cNvPr id="12" name="Slide Number Placeholder 11"/>
          <p:cNvSpPr>
            <a:spLocks noGrp="1"/>
          </p:cNvSpPr>
          <p:nvPr>
            <p:ph type="sldNum" sz="quarter" idx="16"/>
          </p:nvPr>
        </p:nvSpPr>
        <p:spPr/>
        <p:txBody>
          <a:bodyPr rtlCol="0"/>
          <a:lstStyle/>
          <a:p>
            <a:fld id="{224850E7-EE74-49A5-8D89-9916E3BEFA90}"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E349F9-E3F8-407A-8455-D5C34138926B}" type="datetimeFigureOut">
              <a:rPr lang="en-US" smtClean="0"/>
              <a:pPr/>
              <a:t>6/5/2011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24850E7-EE74-49A5-8D89-9916E3BEFA9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E349F9-E3F8-407A-8455-D5C34138926B}" type="datetimeFigureOut">
              <a:rPr lang="en-US" smtClean="0"/>
              <a:pPr/>
              <a:t>6/5/2011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24850E7-EE74-49A5-8D89-9916E3BEFA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3E349F9-E3F8-407A-8455-D5C34138926B}" type="datetimeFigureOut">
              <a:rPr lang="en-US" smtClean="0"/>
              <a:pPr/>
              <a:t>6/5/2011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24850E7-EE74-49A5-8D89-9916E3BEFA9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3E349F9-E3F8-407A-8455-D5C34138926B}" type="datetimeFigureOut">
              <a:rPr lang="en-US" smtClean="0"/>
              <a:pPr/>
              <a:t>6/5/2011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24850E7-EE74-49A5-8D89-9916E3BEFA9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3E349F9-E3F8-407A-8455-D5C34138926B}" type="datetimeFigureOut">
              <a:rPr lang="en-US" smtClean="0"/>
              <a:pPr/>
              <a:t>6/5/2011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24850E7-EE74-49A5-8D89-9916E3BEFA9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828800"/>
            <a:ext cx="7620000" cy="2057400"/>
          </a:xfrm>
        </p:spPr>
        <p:txBody>
          <a:bodyPr>
            <a:normAutofit fontScale="90000"/>
          </a:bodyPr>
          <a:lstStyle/>
          <a:p>
            <a:r>
              <a:rPr lang="en-US" dirty="0" smtClean="0"/>
              <a:t>Integrating Technology and Area Studies: Discovering Caribbean Diversity</a:t>
            </a:r>
            <a:endParaRPr lang="en-US" dirty="0"/>
          </a:p>
        </p:txBody>
      </p:sp>
      <p:sp>
        <p:nvSpPr>
          <p:cNvPr id="3" name="Subtitle 2"/>
          <p:cNvSpPr>
            <a:spLocks noGrp="1"/>
          </p:cNvSpPr>
          <p:nvPr>
            <p:ph type="subTitle" idx="1"/>
          </p:nvPr>
        </p:nvSpPr>
        <p:spPr/>
        <p:txBody>
          <a:bodyPr/>
          <a:lstStyle/>
          <a:p>
            <a:r>
              <a:rPr lang="en-US" dirty="0" smtClean="0"/>
              <a:t>Tulane University  I  May 20, 2010</a:t>
            </a:r>
            <a:endParaRPr lang="en-US" dirty="0"/>
          </a:p>
        </p:txBody>
      </p:sp>
      <p:sp>
        <p:nvSpPr>
          <p:cNvPr id="4" name="Title 1"/>
          <p:cNvSpPr txBox="1">
            <a:spLocks/>
          </p:cNvSpPr>
          <p:nvPr/>
        </p:nvSpPr>
        <p:spPr>
          <a:xfrm>
            <a:off x="2133600" y="4114800"/>
            <a:ext cx="6248400" cy="1066800"/>
          </a:xfrm>
          <a:prstGeom prst="rect">
            <a:avLst/>
          </a:prstGeom>
        </p:spPr>
        <p:txBody>
          <a:bodyPr vert="horz" anchor="b">
            <a:normAutofit fontScale="82500" lnSpcReduction="10000"/>
          </a:bodyPr>
          <a:lstStyle/>
          <a:p>
            <a:pPr lvl="0">
              <a:spcBef>
                <a:spcPct val="0"/>
              </a:spcBef>
            </a:pPr>
            <a:r>
              <a:rPr lang="en-US" sz="2800" b="1" dirty="0" smtClean="0">
                <a:solidFill>
                  <a:srgbClr val="FFC000"/>
                </a:solidFill>
              </a:rPr>
              <a:t>Hannah Covert, </a:t>
            </a:r>
            <a:r>
              <a:rPr lang="en-US" sz="2800" dirty="0" smtClean="0">
                <a:solidFill>
                  <a:srgbClr val="FFC000"/>
                </a:solidFill>
              </a:rPr>
              <a:t>University of Florida</a:t>
            </a:r>
          </a:p>
          <a:p>
            <a:pPr>
              <a:spcBef>
                <a:spcPct val="0"/>
              </a:spcBef>
            </a:pPr>
            <a:r>
              <a:rPr lang="en-US" sz="2800" b="1" dirty="0" err="1" smtClean="0">
                <a:solidFill>
                  <a:srgbClr val="FFC000"/>
                </a:solidFill>
              </a:rPr>
              <a:t>Liesl</a:t>
            </a:r>
            <a:r>
              <a:rPr lang="en-US" sz="2800" b="1" dirty="0" smtClean="0">
                <a:solidFill>
                  <a:srgbClr val="FFC000"/>
                </a:solidFill>
              </a:rPr>
              <a:t> Picard, </a:t>
            </a:r>
            <a:r>
              <a:rPr lang="en-US" sz="2800" dirty="0" smtClean="0">
                <a:solidFill>
                  <a:srgbClr val="FFC000"/>
                </a:solidFill>
              </a:rPr>
              <a:t>Florida International University</a:t>
            </a:r>
            <a:endParaRPr lang="en-US" sz="2800" cap="all" dirty="0" smtClean="0">
              <a:solidFill>
                <a:srgbClr val="FFC000"/>
              </a:solidFill>
            </a:endParaRPr>
          </a:p>
          <a:p>
            <a:pPr lvl="0">
              <a:spcBef>
                <a:spcPct val="0"/>
              </a:spcBef>
            </a:pPr>
            <a:r>
              <a:rPr lang="en-US" sz="2800" b="1" dirty="0" smtClean="0">
                <a:solidFill>
                  <a:srgbClr val="FFC000"/>
                </a:solidFill>
              </a:rPr>
              <a:t>Brooke Wooldridge, </a:t>
            </a:r>
            <a:r>
              <a:rPr lang="en-US" sz="2800" dirty="0" smtClean="0">
                <a:solidFill>
                  <a:srgbClr val="FFC000"/>
                </a:solidFill>
              </a:rPr>
              <a:t>Florida International University</a:t>
            </a:r>
            <a:endParaRPr kumimoji="0" lang="en-US" sz="2800" b="0" i="0" u="none" strike="noStrike" kern="1200" cap="all" spc="0" normalizeH="0" baseline="0" noProof="0" dirty="0">
              <a:ln>
                <a:noFill/>
              </a:ln>
              <a:solidFill>
                <a:srgbClr val="FFC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Technology</a:t>
            </a:r>
            <a:endParaRPr lang="en-US" dirty="0"/>
          </a:p>
        </p:txBody>
      </p:sp>
      <p:pic>
        <p:nvPicPr>
          <p:cNvPr id="1026" name="Picture 2"/>
          <p:cNvPicPr>
            <a:picLocks noChangeAspect="1" noChangeArrowheads="1"/>
          </p:cNvPicPr>
          <p:nvPr/>
        </p:nvPicPr>
        <p:blipFill>
          <a:blip r:embed="rId2" cstate="print"/>
          <a:srcRect l="25555" t="24889" r="30000" b="14667"/>
          <a:stretch>
            <a:fillRect/>
          </a:stretch>
        </p:blipFill>
        <p:spPr bwMode="auto">
          <a:xfrm>
            <a:off x="1524000" y="1600200"/>
            <a:ext cx="6096000"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t>
            </a:r>
            <a:endParaRPr lang="en-US" dirty="0"/>
          </a:p>
        </p:txBody>
      </p:sp>
      <p:pic>
        <p:nvPicPr>
          <p:cNvPr id="2050" name="Picture 2"/>
          <p:cNvPicPr>
            <a:picLocks noChangeAspect="1" noChangeArrowheads="1"/>
          </p:cNvPicPr>
          <p:nvPr/>
        </p:nvPicPr>
        <p:blipFill>
          <a:blip r:embed="rId2" cstate="print"/>
          <a:srcRect l="16111" t="38222" r="15000" b="17333"/>
          <a:stretch>
            <a:fillRect/>
          </a:stretch>
        </p:blipFill>
        <p:spPr bwMode="auto">
          <a:xfrm>
            <a:off x="0" y="3200400"/>
            <a:ext cx="9448800" cy="38100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l="15555" t="38222" r="16667" b="30667"/>
          <a:stretch>
            <a:fillRect/>
          </a:stretch>
        </p:blipFill>
        <p:spPr bwMode="auto">
          <a:xfrm>
            <a:off x="0" y="152400"/>
            <a:ext cx="9296400" cy="2667000"/>
          </a:xfrm>
          <a:prstGeom prst="rect">
            <a:avLst/>
          </a:prstGeom>
          <a:noFill/>
          <a:ln w="9525">
            <a:noFill/>
            <a:miter lim="800000"/>
            <a:headEnd/>
            <a:tailEnd/>
          </a:ln>
        </p:spPr>
      </p:pic>
      <p:sp>
        <p:nvSpPr>
          <p:cNvPr id="6" name="TextBox 5"/>
          <p:cNvSpPr txBox="1"/>
          <p:nvPr/>
        </p:nvSpPr>
        <p:spPr>
          <a:xfrm>
            <a:off x="3733800" y="2895600"/>
            <a:ext cx="2819400" cy="369332"/>
          </a:xfrm>
          <a:prstGeom prst="rect">
            <a:avLst/>
          </a:prstGeom>
          <a:noFill/>
        </p:spPr>
        <p:txBody>
          <a:bodyPr wrap="square" rtlCol="0">
            <a:spAutoFit/>
          </a:bodyPr>
          <a:lstStyle/>
          <a:p>
            <a:r>
              <a:rPr lang="en-US" dirty="0" smtClean="0"/>
              <a:t>www.xtimeline.com</a:t>
            </a:r>
            <a:endParaRPr lang="en-US" dirty="0"/>
          </a:p>
        </p:txBody>
      </p:sp>
      <p:sp>
        <p:nvSpPr>
          <p:cNvPr id="8" name="Rounded Rectangle 7"/>
          <p:cNvSpPr/>
          <p:nvPr/>
        </p:nvSpPr>
        <p:spPr>
          <a:xfrm>
            <a:off x="1371600" y="4648200"/>
            <a:ext cx="20574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Here and the description and photo pop up!</a:t>
            </a:r>
            <a:endParaRPr lang="en-US" dirty="0"/>
          </a:p>
        </p:txBody>
      </p:sp>
      <p:cxnSp>
        <p:nvCxnSpPr>
          <p:cNvPr id="10" name="Straight Arrow Connector 9"/>
          <p:cNvCxnSpPr/>
          <p:nvPr/>
        </p:nvCxnSpPr>
        <p:spPr>
          <a:xfrm flipV="1">
            <a:off x="2830689" y="4301067"/>
            <a:ext cx="762000" cy="3048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Lesson Plan – </a:t>
            </a:r>
            <a:r>
              <a:rPr lang="en-US" sz="3100" dirty="0" smtClean="0"/>
              <a:t>Haitian Independence</a:t>
            </a:r>
            <a:endParaRPr lang="en-US" dirty="0"/>
          </a:p>
        </p:txBody>
      </p:sp>
      <p:sp>
        <p:nvSpPr>
          <p:cNvPr id="3" name="Content Placeholder 2"/>
          <p:cNvSpPr>
            <a:spLocks noGrp="1"/>
          </p:cNvSpPr>
          <p:nvPr>
            <p:ph sz="quarter" idx="1"/>
          </p:nvPr>
        </p:nvSpPr>
        <p:spPr/>
        <p:txBody>
          <a:bodyPr>
            <a:noAutofit/>
          </a:bodyPr>
          <a:lstStyle/>
          <a:p>
            <a:pPr>
              <a:buNone/>
            </a:pPr>
            <a:r>
              <a:rPr lang="en-US" sz="1600" b="1" dirty="0" smtClean="0"/>
              <a:t>Lesson Goals and Objectives </a:t>
            </a:r>
            <a:br>
              <a:rPr lang="en-US" sz="1600" b="1" dirty="0" smtClean="0"/>
            </a:br>
            <a:r>
              <a:rPr lang="en-US" sz="1600" dirty="0" smtClean="0"/>
              <a:t>Students will analyze the independence movement in Haiti by creating a timeline and comparing it to American independence.</a:t>
            </a:r>
          </a:p>
          <a:p>
            <a:pPr>
              <a:buNone/>
            </a:pPr>
            <a:r>
              <a:rPr lang="en-US" sz="1600" dirty="0" smtClean="0"/>
              <a:t> </a:t>
            </a:r>
            <a:endParaRPr lang="en-US" sz="1200" dirty="0" smtClean="0"/>
          </a:p>
          <a:p>
            <a:pPr>
              <a:buNone/>
            </a:pPr>
            <a:r>
              <a:rPr lang="en-US" sz="1600" b="1" dirty="0" smtClean="0"/>
              <a:t>SSS: SS.B.1.3.1</a:t>
            </a:r>
            <a:r>
              <a:rPr lang="en-US" sz="1600" dirty="0" smtClean="0"/>
              <a:t>: Understands the world in spatial terms.</a:t>
            </a:r>
          </a:p>
          <a:p>
            <a:pPr>
              <a:buNone/>
            </a:pPr>
            <a:r>
              <a:rPr lang="en-US" sz="1600" b="1" dirty="0" smtClean="0"/>
              <a:t>SS.B.2.3.5:</a:t>
            </a:r>
            <a:r>
              <a:rPr lang="en-US" sz="1600" dirty="0" smtClean="0"/>
              <a:t> Understands the geographical factors that affect the cohesiveness and integration of countries.</a:t>
            </a:r>
          </a:p>
          <a:p>
            <a:pPr>
              <a:buNone/>
            </a:pPr>
            <a:r>
              <a:rPr lang="en-US" sz="1600" b="1" dirty="0" smtClean="0"/>
              <a:t>SS.A.3.3.2:</a:t>
            </a:r>
            <a:r>
              <a:rPr lang="en-US" sz="1600" dirty="0" smtClean="0"/>
              <a:t> Understands the historical events that have shaped the development of cultures throughout the world.</a:t>
            </a:r>
            <a:br>
              <a:rPr lang="en-US" sz="1600" dirty="0" smtClean="0"/>
            </a:br>
            <a:endParaRPr lang="en-US" sz="1600" dirty="0" smtClean="0"/>
          </a:p>
          <a:p>
            <a:pPr>
              <a:buNone/>
            </a:pPr>
            <a:r>
              <a:rPr lang="en-US" sz="1600" b="1" dirty="0" smtClean="0"/>
              <a:t>Background</a:t>
            </a:r>
            <a:r>
              <a:rPr lang="en-US" sz="1600" dirty="0" smtClean="0"/>
              <a:t/>
            </a:r>
            <a:br>
              <a:rPr lang="en-US" sz="1600" dirty="0" smtClean="0"/>
            </a:br>
            <a:r>
              <a:rPr lang="en-US" sz="1600" dirty="0" smtClean="0"/>
              <a:t>After the United States declared independence in 1776, Haiti became the second independent country in the Americas in 1804. The independence movements in each country were very different from one another.</a:t>
            </a:r>
          </a:p>
          <a:p>
            <a:pPr>
              <a:buNone/>
            </a:pPr>
            <a:r>
              <a:rPr lang="en-US" sz="1600" b="1" dirty="0" smtClean="0"/>
              <a:t>Required Materials </a:t>
            </a:r>
            <a:br>
              <a:rPr lang="en-US" sz="1600" b="1" dirty="0" smtClean="0"/>
            </a:br>
            <a:r>
              <a:rPr lang="en-US" sz="1600" dirty="0" smtClean="0"/>
              <a:t>Pre-quiz, Online encyclopedia (Grolier's, </a:t>
            </a:r>
            <a:r>
              <a:rPr lang="en-US" sz="1600" dirty="0" err="1" smtClean="0"/>
              <a:t>wikipedia</a:t>
            </a:r>
            <a:r>
              <a:rPr lang="en-US" sz="1600" dirty="0" smtClean="0"/>
              <a:t>, etc), timerime.com, Haitian Revolution instruction sheet.</a:t>
            </a:r>
            <a:endParaRPr lang="en-US"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sz="quarter" idx="1"/>
          </p:nvPr>
        </p:nvSpPr>
        <p:spPr>
          <a:xfrm>
            <a:off x="612648" y="1981200"/>
            <a:ext cx="8153400" cy="3733800"/>
          </a:xfrm>
        </p:spPr>
        <p:txBody>
          <a:bodyPr>
            <a:normAutofit lnSpcReduction="10000"/>
          </a:bodyPr>
          <a:lstStyle/>
          <a:p>
            <a:r>
              <a:rPr lang="en-US" dirty="0" smtClean="0"/>
              <a:t>Go slowly – the content and the tools are new!</a:t>
            </a:r>
          </a:p>
          <a:p>
            <a:endParaRPr lang="en-US" sz="1400" dirty="0" smtClean="0"/>
          </a:p>
          <a:p>
            <a:r>
              <a:rPr lang="en-US" dirty="0" smtClean="0"/>
              <a:t>Model - Create a sample final product as a group</a:t>
            </a:r>
          </a:p>
          <a:p>
            <a:pPr>
              <a:buNone/>
            </a:pPr>
            <a:endParaRPr lang="en-US" sz="1200" dirty="0" smtClean="0"/>
          </a:p>
          <a:p>
            <a:r>
              <a:rPr lang="en-US" dirty="0" smtClean="0"/>
              <a:t>Be efficient - Link product to district requirements</a:t>
            </a:r>
          </a:p>
          <a:p>
            <a:pPr>
              <a:buNone/>
            </a:pPr>
            <a:endParaRPr lang="en-US" sz="1200" dirty="0" smtClean="0"/>
          </a:p>
          <a:p>
            <a:r>
              <a:rPr lang="en-US" dirty="0" smtClean="0"/>
              <a:t>Leverage your efforts – make lesson plans or projects available to a larger audience (with </a:t>
            </a:r>
            <a:r>
              <a:rPr lang="en-US" dirty="0" err="1" smtClean="0"/>
              <a:t>trackable</a:t>
            </a:r>
            <a:r>
              <a:rPr lang="en-US" dirty="0" smtClean="0"/>
              <a:t> statistics)</a:t>
            </a:r>
          </a:p>
          <a:p>
            <a:endParaRPr lang="en-US" dirty="0" smtClean="0"/>
          </a:p>
          <a:p>
            <a:endParaRPr lang="en-US" dirty="0" smtClean="0"/>
          </a:p>
          <a:p>
            <a:endParaRPr lang="en-US" dirty="0" smtClean="0"/>
          </a:p>
          <a:p>
            <a:endParaRPr lang="en-US" dirty="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Integrating Technology and Area Studies: Discovering Caribbean Diversity</a:t>
            </a:r>
            <a:endParaRPr lang="en-US" dirty="0"/>
          </a:p>
        </p:txBody>
      </p:sp>
      <p:sp>
        <p:nvSpPr>
          <p:cNvPr id="3" name="Content Placeholder 2"/>
          <p:cNvSpPr>
            <a:spLocks noGrp="1"/>
          </p:cNvSpPr>
          <p:nvPr>
            <p:ph sz="quarter" idx="1"/>
          </p:nvPr>
        </p:nvSpPr>
        <p:spPr>
          <a:xfrm>
            <a:off x="685800" y="2057400"/>
            <a:ext cx="8153400" cy="3581400"/>
          </a:xfrm>
        </p:spPr>
        <p:txBody>
          <a:bodyPr>
            <a:normAutofit fontScale="92500" lnSpcReduction="20000"/>
          </a:bodyPr>
          <a:lstStyle/>
          <a:p>
            <a:r>
              <a:rPr lang="en-US" sz="3100" dirty="0" smtClean="0"/>
              <a:t>Present </a:t>
            </a:r>
            <a:r>
              <a:rPr lang="en-US" sz="3100" dirty="0"/>
              <a:t>subject specific knowledge about Caribbean </a:t>
            </a:r>
            <a:endParaRPr lang="en-US" sz="3100" dirty="0" smtClean="0"/>
          </a:p>
          <a:p>
            <a:r>
              <a:rPr lang="en-US" sz="3100" dirty="0" smtClean="0"/>
              <a:t>Create inter-disciplinary groups to make connections to the curriculum </a:t>
            </a:r>
            <a:endParaRPr lang="en-US" sz="3100" dirty="0"/>
          </a:p>
          <a:p>
            <a:r>
              <a:rPr lang="en-US" sz="3100" dirty="0" smtClean="0"/>
              <a:t>Introduce </a:t>
            </a:r>
            <a:r>
              <a:rPr lang="en-US" sz="3100" dirty="0"/>
              <a:t>dLOC as a classroom tool </a:t>
            </a:r>
          </a:p>
          <a:p>
            <a:r>
              <a:rPr lang="en-US" sz="3100" dirty="0" smtClean="0"/>
              <a:t>Demonstrate </a:t>
            </a:r>
            <a:r>
              <a:rPr lang="en-US" sz="3100" dirty="0"/>
              <a:t>and use new technology tools </a:t>
            </a:r>
          </a:p>
          <a:p>
            <a:r>
              <a:rPr lang="en-US" sz="3100" dirty="0" smtClean="0"/>
              <a:t>Develop, implement and share lesson </a:t>
            </a:r>
            <a:r>
              <a:rPr lang="en-US" sz="3100" dirty="0"/>
              <a:t>plans using Caribbean content and new technologies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 – at all levels</a:t>
            </a:r>
            <a:endParaRPr lang="en-US" dirty="0"/>
          </a:p>
        </p:txBody>
      </p:sp>
      <p:sp>
        <p:nvSpPr>
          <p:cNvPr id="3" name="Content Placeholder 2"/>
          <p:cNvSpPr>
            <a:spLocks noGrp="1"/>
          </p:cNvSpPr>
          <p:nvPr>
            <p:ph sz="quarter" idx="1"/>
          </p:nvPr>
        </p:nvSpPr>
        <p:spPr>
          <a:xfrm>
            <a:off x="609600" y="1817511"/>
            <a:ext cx="8153400" cy="4038600"/>
          </a:xfrm>
        </p:spPr>
        <p:txBody>
          <a:bodyPr>
            <a:normAutofit/>
          </a:bodyPr>
          <a:lstStyle/>
          <a:p>
            <a:r>
              <a:rPr lang="en-US" dirty="0" smtClean="0"/>
              <a:t>University </a:t>
            </a:r>
            <a:r>
              <a:rPr lang="en-US" dirty="0"/>
              <a:t>of Florida’s (UF) Center for Latin American Studies</a:t>
            </a:r>
          </a:p>
          <a:p>
            <a:r>
              <a:rPr lang="en-US" dirty="0" smtClean="0"/>
              <a:t>UF </a:t>
            </a:r>
            <a:r>
              <a:rPr lang="en-US" dirty="0"/>
              <a:t>College of Education</a:t>
            </a:r>
          </a:p>
          <a:p>
            <a:r>
              <a:rPr lang="en-US" dirty="0" smtClean="0"/>
              <a:t>Florida </a:t>
            </a:r>
            <a:r>
              <a:rPr lang="en-US" dirty="0"/>
              <a:t>International University’s Latin American and Caribbean Center </a:t>
            </a:r>
          </a:p>
          <a:p>
            <a:r>
              <a:rPr lang="en-US" dirty="0" smtClean="0"/>
              <a:t>Digital </a:t>
            </a:r>
            <a:r>
              <a:rPr lang="en-US" dirty="0"/>
              <a:t>Library of the Caribbean (dLOC)</a:t>
            </a:r>
          </a:p>
          <a:p>
            <a:r>
              <a:rPr lang="en-US" dirty="0" smtClean="0"/>
              <a:t>Cross discipline working groups for participants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a:xfrm>
            <a:off x="612648" y="2057400"/>
            <a:ext cx="8153400" cy="2819400"/>
          </a:xfrm>
        </p:spPr>
        <p:txBody>
          <a:bodyPr>
            <a:normAutofit/>
          </a:bodyPr>
          <a:lstStyle/>
          <a:p>
            <a:r>
              <a:rPr lang="en-US" dirty="0" smtClean="0"/>
              <a:t>New </a:t>
            </a:r>
            <a:r>
              <a:rPr lang="en-US" dirty="0"/>
              <a:t>content and tech skills for the teachers</a:t>
            </a:r>
          </a:p>
          <a:p>
            <a:r>
              <a:rPr lang="en-US" dirty="0" smtClean="0"/>
              <a:t>Caribbean </a:t>
            </a:r>
            <a:r>
              <a:rPr lang="en-US" dirty="0"/>
              <a:t>Diversity Teacher Resource Wiki</a:t>
            </a:r>
          </a:p>
          <a:p>
            <a:r>
              <a:rPr lang="en-US" dirty="0" smtClean="0"/>
              <a:t>Caribbean </a:t>
            </a:r>
            <a:r>
              <a:rPr lang="en-US" dirty="0"/>
              <a:t>Lesson plans available via LAS centers and dLOC</a:t>
            </a:r>
          </a:p>
          <a:p>
            <a:r>
              <a:rPr lang="en-US" dirty="0" smtClean="0"/>
              <a:t>Video/audio </a:t>
            </a:r>
            <a:r>
              <a:rPr lang="en-US" dirty="0"/>
              <a:t>clips available for classroom use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Literature behind the model</a:t>
            </a:r>
            <a:endParaRPr lang="en-US" dirty="0"/>
          </a:p>
        </p:txBody>
      </p:sp>
      <p:sp>
        <p:nvSpPr>
          <p:cNvPr id="3" name="Content Placeholder 2"/>
          <p:cNvSpPr>
            <a:spLocks noGrp="1"/>
          </p:cNvSpPr>
          <p:nvPr>
            <p:ph sz="quarter" idx="1"/>
          </p:nvPr>
        </p:nvSpPr>
        <p:spPr>
          <a:xfrm>
            <a:off x="612648" y="1905000"/>
            <a:ext cx="8153400" cy="4495800"/>
          </a:xfrm>
        </p:spPr>
        <p:txBody>
          <a:bodyPr>
            <a:normAutofit fontScale="92500" lnSpcReduction="10000"/>
          </a:bodyPr>
          <a:lstStyle/>
          <a:p>
            <a:pPr>
              <a:buNone/>
            </a:pPr>
            <a:r>
              <a:rPr lang="en-US" dirty="0" smtClean="0"/>
              <a:t>Professional development has the most impact on student learning when its design is long term, tied to the curriculum of the teachers involved, and collaborative. </a:t>
            </a:r>
            <a:r>
              <a:rPr lang="en-US" sz="2400" dirty="0" err="1" smtClean="0"/>
              <a:t>Hiebert</a:t>
            </a:r>
            <a:r>
              <a:rPr lang="en-US" sz="2400" dirty="0" smtClean="0"/>
              <a:t>, </a:t>
            </a:r>
            <a:r>
              <a:rPr lang="en-US" sz="2400" dirty="0" err="1" smtClean="0"/>
              <a:t>Gallimore</a:t>
            </a:r>
            <a:r>
              <a:rPr lang="en-US" sz="2400" dirty="0" smtClean="0"/>
              <a:t> &amp; Stigler (2002)</a:t>
            </a:r>
          </a:p>
          <a:p>
            <a:pPr>
              <a:buNone/>
            </a:pPr>
            <a:endParaRPr lang="en-US" sz="2400" dirty="0" smtClean="0"/>
          </a:p>
          <a:p>
            <a:pPr>
              <a:buNone/>
            </a:pPr>
            <a:r>
              <a:rPr lang="en-US" dirty="0" smtClean="0"/>
              <a:t>The design component of experiential learning for teachers in professional development serves as a model for them to implement in their own classrooms after they have felt how it has enhanced their own personal learning experience. </a:t>
            </a:r>
            <a:r>
              <a:rPr lang="en-US" sz="2400" dirty="0" smtClean="0"/>
              <a:t>(</a:t>
            </a:r>
            <a:r>
              <a:rPr lang="en-US" sz="2400" dirty="0" err="1" smtClean="0"/>
              <a:t>Loucks</a:t>
            </a:r>
            <a:r>
              <a:rPr lang="en-US" sz="2400" dirty="0" smtClean="0"/>
              <a:t>-Horsley, Love, Stiles, </a:t>
            </a:r>
            <a:r>
              <a:rPr lang="en-US" sz="2400" dirty="0" err="1" smtClean="0"/>
              <a:t>Mundry</a:t>
            </a:r>
            <a:r>
              <a:rPr lang="en-US" sz="2400" dirty="0" smtClean="0"/>
              <a:t> &amp; </a:t>
            </a:r>
            <a:r>
              <a:rPr lang="en-US" sz="2400" dirty="0" err="1" smtClean="0"/>
              <a:t>Hewson</a:t>
            </a:r>
            <a:r>
              <a:rPr lang="en-US" sz="2400" dirty="0" smtClean="0"/>
              <a:t>, 2003)</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Literature behind the model</a:t>
            </a:r>
            <a:endParaRPr lang="en-US" dirty="0"/>
          </a:p>
        </p:txBody>
      </p:sp>
      <p:sp>
        <p:nvSpPr>
          <p:cNvPr id="3" name="Content Placeholder 2"/>
          <p:cNvSpPr>
            <a:spLocks noGrp="1"/>
          </p:cNvSpPr>
          <p:nvPr>
            <p:ph sz="quarter" idx="1"/>
          </p:nvPr>
        </p:nvSpPr>
        <p:spPr>
          <a:xfrm>
            <a:off x="609600" y="2133600"/>
            <a:ext cx="8153400" cy="2209800"/>
          </a:xfrm>
        </p:spPr>
        <p:txBody>
          <a:bodyPr>
            <a:normAutofit fontScale="77500" lnSpcReduction="20000"/>
          </a:bodyPr>
          <a:lstStyle/>
          <a:p>
            <a:pPr>
              <a:buNone/>
            </a:pPr>
            <a:r>
              <a:rPr lang="en-US" sz="3500" dirty="0" smtClean="0"/>
              <a:t>The formation of teams of teachers that gather to create standards based lessons while integrating technology allows for the emergence of professionals with a higher comfort and skill level for the application of new tools and is an example of “a best way” to learn to use technology. </a:t>
            </a:r>
            <a:r>
              <a:rPr lang="en-US" sz="2400" dirty="0" smtClean="0"/>
              <a:t>(</a:t>
            </a:r>
            <a:r>
              <a:rPr lang="en-US" sz="2400" dirty="0" err="1" smtClean="0"/>
              <a:t>MacKenzie</a:t>
            </a:r>
            <a:r>
              <a:rPr lang="en-US" sz="2400" dirty="0" smtClean="0"/>
              <a:t>, 2001)</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Workshop Format</a:t>
            </a:r>
            <a:endParaRPr lang="en-US" dirty="0"/>
          </a:p>
        </p:txBody>
      </p:sp>
      <p:graphicFrame>
        <p:nvGraphicFramePr>
          <p:cNvPr id="4" name="Content Placeholder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Breakdown</a:t>
            </a:r>
            <a:endParaRPr lang="en-US" dirty="0"/>
          </a:p>
        </p:txBody>
      </p:sp>
      <p:graphicFrame>
        <p:nvGraphicFramePr>
          <p:cNvPr id="9" name="Diagram 8"/>
          <p:cNvGraphicFramePr/>
          <p:nvPr/>
        </p:nvGraphicFramePr>
        <p:xfrm>
          <a:off x="1066800" y="1778000"/>
          <a:ext cx="6858000" cy="477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Sample Content - </a:t>
            </a:r>
            <a:r>
              <a:rPr lang="en-US" sz="2400" dirty="0" smtClean="0"/>
              <a:t>The Caribbean: A Region in Motion </a:t>
            </a:r>
            <a:endParaRPr lang="en-US" sz="3600" dirty="0"/>
          </a:p>
        </p:txBody>
      </p:sp>
      <p:sp>
        <p:nvSpPr>
          <p:cNvPr id="3" name="Content Placeholder 2"/>
          <p:cNvSpPr>
            <a:spLocks noGrp="1"/>
          </p:cNvSpPr>
          <p:nvPr>
            <p:ph sz="quarter" idx="1"/>
          </p:nvPr>
        </p:nvSpPr>
        <p:spPr/>
        <p:txBody>
          <a:bodyPr>
            <a:noAutofit/>
          </a:bodyPr>
          <a:lstStyle/>
          <a:p>
            <a:pPr marL="0" indent="0">
              <a:buNone/>
            </a:pPr>
            <a:r>
              <a:rPr lang="en-US" sz="2000" dirty="0" smtClean="0"/>
              <a:t>What is the Caribbean? What is a Caribbean? Though there are certainly vestiges of the indigenous presence in the region, the pre-Columbian population was decimated within a few decades of the “discovery”. Thus, the region has been created through movement and the coming together of peoples from all over the globe…Thus, as Haitian anthropologist Michel Rolf-</a:t>
            </a:r>
            <a:r>
              <a:rPr lang="en-US" sz="2000" dirty="0" err="1" smtClean="0"/>
              <a:t>Trouillot</a:t>
            </a:r>
            <a:r>
              <a:rPr lang="en-US" sz="2000" dirty="0" smtClean="0"/>
              <a:t> states, “Caribbean societies are inescapably </a:t>
            </a:r>
            <a:r>
              <a:rPr lang="en-US" sz="2000" dirty="0" err="1" smtClean="0"/>
              <a:t>heterogenous</a:t>
            </a:r>
            <a:r>
              <a:rPr lang="en-US" sz="2000" dirty="0" smtClean="0"/>
              <a:t>”, which begs the question: what are the ties that bind its people and cultures?  </a:t>
            </a:r>
          </a:p>
          <a:p>
            <a:pPr marL="0" indent="0">
              <a:buNone/>
            </a:pPr>
            <a:r>
              <a:rPr lang="en-US" sz="2000" dirty="0" smtClean="0"/>
              <a:t>How does the Caribbean inform our understanding of human cultural diversity? How does it help us to understand the continuities and ruptures that evolve through constant movement and migration? Arguing that </a:t>
            </a:r>
            <a:r>
              <a:rPr lang="en-US" sz="2000" dirty="0" err="1" smtClean="0"/>
              <a:t>hybridity</a:t>
            </a:r>
            <a:r>
              <a:rPr lang="en-US" sz="2000" dirty="0" smtClean="0"/>
              <a:t> is a key characteristic that binds Caribbean societies and in fact constitutes Caribbean culture(s), this presentation will provide an overview of the peoples, languages, religions, music, ideas, and movements that have occupied, developed in, and emerged from the Caribbean…</a:t>
            </a:r>
          </a:p>
        </p:txBody>
      </p:sp>
      <p:sp>
        <p:nvSpPr>
          <p:cNvPr id="4" name="Rectangle 3"/>
          <p:cNvSpPr/>
          <p:nvPr/>
        </p:nvSpPr>
        <p:spPr>
          <a:xfrm>
            <a:off x="2819400" y="6260068"/>
            <a:ext cx="5791200" cy="369332"/>
          </a:xfrm>
          <a:prstGeom prst="rect">
            <a:avLst/>
          </a:prstGeom>
        </p:spPr>
        <p:txBody>
          <a:bodyPr wrap="square">
            <a:spAutoFit/>
          </a:bodyPr>
          <a:lstStyle/>
          <a:p>
            <a:r>
              <a:rPr lang="en-US" dirty="0" smtClean="0"/>
              <a:t>Andrea Jean </a:t>
            </a:r>
            <a:r>
              <a:rPr lang="en-US" dirty="0" err="1" smtClean="0"/>
              <a:t>Queeley</a:t>
            </a:r>
            <a:r>
              <a:rPr lang="en-US" dirty="0" smtClean="0"/>
              <a:t>, Ph.D., Florida International University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634</TotalTime>
  <Words>765</Words>
  <Application>Microsoft Office PowerPoint</Application>
  <PresentationFormat>On-screen Show (4:3)</PresentationFormat>
  <Paragraphs>82</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Median</vt:lpstr>
      <vt:lpstr>Integrating Technology and Area Studies: Discovering Caribbean Diversity</vt:lpstr>
      <vt:lpstr>Integrating Technology and Area Studies: Discovering Caribbean Diversity</vt:lpstr>
      <vt:lpstr>Collaboration – at all levels</vt:lpstr>
      <vt:lpstr>Objectives</vt:lpstr>
      <vt:lpstr>The Literature behind the model</vt:lpstr>
      <vt:lpstr>The Literature behind the model</vt:lpstr>
      <vt:lpstr>Workshop Format</vt:lpstr>
      <vt:lpstr>Workshop Breakdown</vt:lpstr>
      <vt:lpstr>Sample Content - The Caribbean: A Region in Motion </vt:lpstr>
      <vt:lpstr>Sample Technology</vt:lpstr>
      <vt:lpstr>a</vt:lpstr>
      <vt:lpstr>Sample Lesson Plan – Haitian Independence</vt:lpstr>
      <vt:lpstr>Lessons Learned</vt:lpstr>
    </vt:vector>
  </TitlesOfParts>
  <Company>Landam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Taylor,Laurie Nancy Francesca</cp:lastModifiedBy>
  <cp:revision>20</cp:revision>
  <dcterms:created xsi:type="dcterms:W3CDTF">2010-05-19T03:44:27Z</dcterms:created>
  <dcterms:modified xsi:type="dcterms:W3CDTF">2011-06-05T17:27:55Z</dcterms:modified>
</cp:coreProperties>
</file>