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3"/>
  </p:notesMasterIdLst>
  <p:sldIdLst>
    <p:sldId id="257" r:id="rId2"/>
    <p:sldId id="274" r:id="rId3"/>
    <p:sldId id="287" r:id="rId4"/>
    <p:sldId id="259" r:id="rId5"/>
    <p:sldId id="258" r:id="rId6"/>
    <p:sldId id="260" r:id="rId7"/>
    <p:sldId id="261" r:id="rId8"/>
    <p:sldId id="275" r:id="rId9"/>
    <p:sldId id="276" r:id="rId10"/>
    <p:sldId id="292" r:id="rId11"/>
    <p:sldId id="285" r:id="rId12"/>
    <p:sldId id="295" r:id="rId13"/>
    <p:sldId id="293" r:id="rId14"/>
    <p:sldId id="264" r:id="rId15"/>
    <p:sldId id="277" r:id="rId16"/>
    <p:sldId id="266" r:id="rId17"/>
    <p:sldId id="278" r:id="rId18"/>
    <p:sldId id="268" r:id="rId19"/>
    <p:sldId id="288" r:id="rId20"/>
    <p:sldId id="279" r:id="rId21"/>
    <p:sldId id="289" r:id="rId22"/>
    <p:sldId id="269" r:id="rId23"/>
    <p:sldId id="280" r:id="rId24"/>
    <p:sldId id="286" r:id="rId25"/>
    <p:sldId id="290" r:id="rId26"/>
    <p:sldId id="270" r:id="rId27"/>
    <p:sldId id="271" r:id="rId28"/>
    <p:sldId id="291" r:id="rId29"/>
    <p:sldId id="272" r:id="rId30"/>
    <p:sldId id="282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77F47-E189-A640-97D2-26E3D7589693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23EB-D5B4-4149-B018-8975D1B4A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96C1-EF9B-496D-80E1-861A57BE5B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47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visiting this site, we were able to photograph</a:t>
            </a:r>
            <a:r>
              <a:rPr lang="en-US" baseline="0" dirty="0" smtClean="0"/>
              <a:t> themes reflected in exhibit but not easily visible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96C1-EF9B-496D-80E1-861A57BE5B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247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13A34-50EB-764F-9AC8-C164A4A0054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04FEC3-9870-4247-8C1D-2FB581737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2521" y="4830182"/>
            <a:ext cx="5165045" cy="1739158"/>
          </a:xfrm>
        </p:spPr>
        <p:txBody>
          <a:bodyPr/>
          <a:lstStyle/>
          <a:p>
            <a:r>
              <a:rPr lang="en-US" sz="2000" dirty="0" smtClean="0"/>
              <a:t>Austin Bell</a:t>
            </a:r>
          </a:p>
          <a:p>
            <a:r>
              <a:rPr lang="en-US" sz="2000" dirty="0" smtClean="0"/>
              <a:t>Renee Kiefer</a:t>
            </a:r>
          </a:p>
          <a:p>
            <a:r>
              <a:rPr lang="en-US" sz="2000" dirty="0" smtClean="0"/>
              <a:t>Kim </a:t>
            </a:r>
            <a:r>
              <a:rPr lang="en-US" sz="2000" dirty="0" err="1" smtClean="0"/>
              <a:t>Tinnell</a:t>
            </a:r>
            <a:endParaRPr lang="en-US" sz="2000" dirty="0" smtClean="0"/>
          </a:p>
          <a:p>
            <a:r>
              <a:rPr lang="en-US" sz="2000" dirty="0" smtClean="0"/>
              <a:t>April 18, 2011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Preservation Conversation: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Exploring Historic Preservation Processes in Florida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91100" y="3774489"/>
            <a:ext cx="3239648" cy="2206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59559" y="152398"/>
            <a:ext cx="2954482" cy="3823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53000" y="152400"/>
            <a:ext cx="3239648" cy="2560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14900" y="2712660"/>
            <a:ext cx="33158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0000"/>
                </a:solidFill>
              </a:rPr>
              <a:t>“Block 1 – Council House: 8Le4 Excavation Block 1, Spring ’85 Post &amp; </a:t>
            </a:r>
            <a:r>
              <a:rPr lang="en-US" sz="900" b="1" dirty="0" smtClean="0">
                <a:solidFill>
                  <a:srgbClr val="000000"/>
                </a:solidFill>
              </a:rPr>
              <a:t>Feature Profiles</a:t>
            </a:r>
            <a:r>
              <a:rPr lang="en-US" sz="900" b="1" dirty="0">
                <a:solidFill>
                  <a:srgbClr val="000000"/>
                </a:solidFill>
              </a:rPr>
              <a:t>”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Archaeological profile of Council House post-molds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Author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Facsimile of handwritten drawing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Circa 1985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8 ½ x 11 inches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1100" y="6005660"/>
            <a:ext cx="3239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0000"/>
                </a:solidFill>
              </a:rPr>
              <a:t>Computer rendering of proposed Council House layout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Author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Photographic print, reproduction from slide (2x2”)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Date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5 x 7 inches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9559" y="3975845"/>
            <a:ext cx="2954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0000"/>
                </a:solidFill>
              </a:rPr>
              <a:t>“Block 1 – Council House”</a:t>
            </a:r>
          </a:p>
          <a:p>
            <a:pPr algn="r"/>
            <a:r>
              <a:rPr lang="en-US" sz="1000" b="1" dirty="0">
                <a:solidFill>
                  <a:srgbClr val="000000"/>
                </a:solidFill>
              </a:rPr>
              <a:t>Archaeological site plan for Council House</a:t>
            </a:r>
          </a:p>
          <a:p>
            <a:pPr algn="r"/>
            <a:r>
              <a:rPr lang="en-US" sz="1000" b="1" dirty="0">
                <a:solidFill>
                  <a:srgbClr val="000000"/>
                </a:solidFill>
              </a:rPr>
              <a:t>Author unknown</a:t>
            </a:r>
          </a:p>
          <a:p>
            <a:pPr algn="r"/>
            <a:r>
              <a:rPr lang="en-US" sz="1000" b="1" dirty="0">
                <a:solidFill>
                  <a:srgbClr val="000000"/>
                </a:solidFill>
              </a:rPr>
              <a:t>Facsimile of computer printout with handwritten notes</a:t>
            </a:r>
          </a:p>
          <a:p>
            <a:pPr algn="r"/>
            <a:r>
              <a:rPr lang="en-US" sz="1000" b="1" dirty="0">
                <a:solidFill>
                  <a:srgbClr val="000000"/>
                </a:solidFill>
              </a:rPr>
              <a:t>Circa 1985</a:t>
            </a:r>
          </a:p>
          <a:p>
            <a:pPr algn="r"/>
            <a:r>
              <a:rPr lang="en-US" sz="1000" b="1" dirty="0">
                <a:solidFill>
                  <a:srgbClr val="000000"/>
                </a:solidFill>
              </a:rPr>
              <a:t>11 x 8 ½ inches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5415" y="5611874"/>
            <a:ext cx="3275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Case 1 Grouping</a:t>
            </a:r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00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68" y="38475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Mission San Luis de </a:t>
            </a:r>
            <a:r>
              <a:rPr lang="en-US" sz="5556" dirty="0" err="1" smtClean="0"/>
              <a:t>Apalachee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Content Placeholder 5" descr="Screen shot 2011-04-10 at 9.06.3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641" b="-12641"/>
          <a:stretch>
            <a:fillRect/>
          </a:stretch>
        </p:blipFill>
        <p:spPr>
          <a:xfrm>
            <a:off x="0" y="1524000"/>
            <a:ext cx="9144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5800" y="5683640"/>
            <a:ext cx="23975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0000"/>
                </a:solidFill>
              </a:rPr>
              <a:t>Interior view of application of palm frond thatched roof to Council House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Photographer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Photographic print, reproduction from slide (2x2”)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Date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6 x 4 inches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799" y="409714"/>
            <a:ext cx="239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0000"/>
                </a:solidFill>
              </a:rPr>
              <a:t>Exterior view (from ground) of construction of Council House with scaffolding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Photographer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Photographic print, reproduction from slide (2x2”)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Date unknown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</a:rPr>
              <a:t>6 x 4 inches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7249" y="5683640"/>
            <a:ext cx="22685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Council House under construction, view from interior before installation of benches</a:t>
            </a:r>
          </a:p>
          <a:p>
            <a:r>
              <a:rPr lang="en-US" sz="900" b="1" dirty="0">
                <a:solidFill>
                  <a:srgbClr val="000000"/>
                </a:solidFill>
              </a:rPr>
              <a:t>Photographer unknown</a:t>
            </a:r>
          </a:p>
          <a:p>
            <a:r>
              <a:rPr lang="en-US" sz="900" b="1" dirty="0">
                <a:solidFill>
                  <a:srgbClr val="000000"/>
                </a:solidFill>
              </a:rPr>
              <a:t>Photographic print</a:t>
            </a:r>
          </a:p>
          <a:p>
            <a:r>
              <a:rPr lang="en-US" sz="900" b="1" dirty="0">
                <a:solidFill>
                  <a:srgbClr val="000000"/>
                </a:solidFill>
              </a:rPr>
              <a:t>Date unknown</a:t>
            </a:r>
          </a:p>
          <a:p>
            <a:r>
              <a:rPr lang="en-US" sz="900" b="1" dirty="0">
                <a:solidFill>
                  <a:srgbClr val="000000"/>
                </a:solidFill>
              </a:rPr>
              <a:t>6 x 4 inches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7249" y="409712"/>
            <a:ext cx="22685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Council House under construction, view from interior of two men in cherry-picker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Photographer unknown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Photographic print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Date unknown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6 x 4 inches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4782" y="4650835"/>
            <a:ext cx="376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Exterior view of Council House during application of roof thatching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Photographer unknown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Photographic print, reproduction from slide (2x2”)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Date unknown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5 x 7 inches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1888" y="1203629"/>
            <a:ext cx="25153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Case 2</a:t>
            </a:r>
          </a:p>
          <a:p>
            <a:pPr algn="ctr"/>
            <a:r>
              <a:rPr lang="en-US" sz="2800" dirty="0" smtClean="0"/>
              <a:t>Photo Cluster</a:t>
            </a:r>
            <a:r>
              <a:rPr lang="en-US" sz="2800" dirty="0" smtClean="0"/>
              <a:t> 1</a:t>
            </a:r>
          </a:p>
          <a:p>
            <a:pPr algn="ctr"/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nstantia (Body)"/>
              <a:cs typeface="Constantia (Body)"/>
            </a:endParaRPr>
          </a:p>
        </p:txBody>
      </p:sp>
      <p:pic>
        <p:nvPicPr>
          <p:cNvPr id="14" name="Picture 13" descr="TOP LE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" y="200750"/>
            <a:ext cx="2070100" cy="2921000"/>
          </a:xfrm>
          <a:prstGeom prst="rect">
            <a:avLst/>
          </a:prstGeom>
          <a:effectLst/>
        </p:spPr>
      </p:pic>
      <p:pic>
        <p:nvPicPr>
          <p:cNvPr id="16" name="Picture 15" descr="TOP 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26" y="200750"/>
            <a:ext cx="1917700" cy="2921000"/>
          </a:xfrm>
          <a:prstGeom prst="rect">
            <a:avLst/>
          </a:prstGeom>
        </p:spPr>
      </p:pic>
      <p:pic>
        <p:nvPicPr>
          <p:cNvPr id="17" name="Picture 16" descr="BOTTOM R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14" y="3568338"/>
            <a:ext cx="1917700" cy="3149600"/>
          </a:xfrm>
          <a:prstGeom prst="rect">
            <a:avLst/>
          </a:prstGeom>
        </p:spPr>
      </p:pic>
      <p:pic>
        <p:nvPicPr>
          <p:cNvPr id="18" name="Picture 17" descr="BOTTOM LEF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27" y="3603180"/>
            <a:ext cx="2032000" cy="3111500"/>
          </a:xfrm>
          <a:prstGeom prst="rect">
            <a:avLst/>
          </a:prstGeom>
        </p:spPr>
      </p:pic>
      <p:pic>
        <p:nvPicPr>
          <p:cNvPr id="19" name="Picture 18" descr="CEN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712" y="2104023"/>
            <a:ext cx="3797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4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4782" y="2082800"/>
            <a:ext cx="3769518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" y="1524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0" y="1524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" y="47752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0" y="47752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096000" y="3713962"/>
            <a:ext cx="2895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</a:rPr>
              <a:t>Fire alarm and exit sign on </a:t>
            </a:r>
            <a:r>
              <a:rPr lang="en-US" sz="1050" b="1" dirty="0" smtClean="0">
                <a:solidFill>
                  <a:srgbClr val="000000"/>
                </a:solidFill>
              </a:rPr>
              <a:t>interior of entrance </a:t>
            </a:r>
            <a:r>
              <a:rPr lang="en-US" sz="1050" b="1" dirty="0">
                <a:solidFill>
                  <a:srgbClr val="000000"/>
                </a:solidFill>
              </a:rPr>
              <a:t>to Council House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Austin Bell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Photographic print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February 2011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4 x 6 inche</a:t>
            </a:r>
            <a:r>
              <a:rPr lang="en-US" sz="1050" b="1" dirty="0">
                <a:latin typeface="Century Gothic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4300" y="2082800"/>
            <a:ext cx="2527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1" dirty="0">
                <a:solidFill>
                  <a:srgbClr val="000000"/>
                </a:solidFill>
              </a:rPr>
              <a:t>Lighting and sprinkler systems along interior roof of Council House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Austin Bell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Photographic print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February 2011</a:t>
            </a:r>
          </a:p>
          <a:p>
            <a:pPr algn="r"/>
            <a:r>
              <a:rPr lang="en-US" sz="1050" b="1" dirty="0">
                <a:solidFill>
                  <a:srgbClr val="000000"/>
                </a:solidFill>
              </a:rPr>
              <a:t>4 x 6 inches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082800"/>
            <a:ext cx="254238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Concrete </a:t>
            </a:r>
            <a:r>
              <a:rPr lang="en-US" sz="1050" b="1" dirty="0">
                <a:solidFill>
                  <a:srgbClr val="000000"/>
                </a:solidFill>
              </a:rPr>
              <a:t>support anchors at the base of the peripheral post holes </a:t>
            </a:r>
            <a:r>
              <a:rPr lang="en-US" sz="1050" b="1" dirty="0" smtClean="0">
                <a:solidFill>
                  <a:srgbClr val="000000"/>
                </a:solidFill>
              </a:rPr>
              <a:t>of  </a:t>
            </a:r>
            <a:r>
              <a:rPr lang="en-US" sz="1050" b="1" dirty="0">
                <a:solidFill>
                  <a:srgbClr val="000000"/>
                </a:solidFill>
              </a:rPr>
              <a:t>Council House</a:t>
            </a:r>
          </a:p>
          <a:p>
            <a:r>
              <a:rPr lang="en-US" sz="1050" b="1" dirty="0" smtClean="0">
                <a:solidFill>
                  <a:srgbClr val="000000"/>
                </a:solidFill>
              </a:rPr>
              <a:t>Austin </a:t>
            </a:r>
            <a:r>
              <a:rPr lang="en-US" sz="1050" b="1" dirty="0">
                <a:solidFill>
                  <a:srgbClr val="000000"/>
                </a:solidFill>
              </a:rPr>
              <a:t>Bell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Photographic print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February 2011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4 x 6 inches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739362"/>
            <a:ext cx="25423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Crossbeam support along interior roof of Council </a:t>
            </a:r>
            <a:r>
              <a:rPr lang="en-US" sz="1050" b="1" dirty="0">
                <a:solidFill>
                  <a:srgbClr val="000000"/>
                </a:solidFill>
              </a:rPr>
              <a:t>House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Austin Bell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Photographic print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February 2011</a:t>
            </a:r>
          </a:p>
          <a:p>
            <a:r>
              <a:rPr lang="en-US" sz="1050" b="1" dirty="0">
                <a:solidFill>
                  <a:srgbClr val="000000"/>
                </a:solidFill>
              </a:rPr>
              <a:t>4 x 6 inches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4782" y="4801191"/>
            <a:ext cx="376951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Panoramic view of </a:t>
            </a:r>
            <a:r>
              <a:rPr lang="en-US" sz="1050" b="1" dirty="0" smtClean="0">
                <a:solidFill>
                  <a:srgbClr val="000000"/>
                </a:solidFill>
              </a:rPr>
              <a:t>Council House interior</a:t>
            </a:r>
            <a:endParaRPr lang="en-US" sz="1050" b="1" dirty="0">
              <a:solidFill>
                <a:srgbClr val="000000"/>
              </a:solidFill>
            </a:endParaRP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Austin Bell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Photographic print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February 2011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5 x 7 inches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15529" y="728009"/>
            <a:ext cx="25915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Case 2</a:t>
            </a:r>
          </a:p>
          <a:p>
            <a:pPr algn="ctr"/>
            <a:r>
              <a:rPr lang="en-US" sz="2800" dirty="0" smtClean="0"/>
              <a:t>Photo Cluster 2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4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87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Government House</a:t>
            </a:r>
            <a:endParaRPr lang="en-US" sz="5000" dirty="0"/>
          </a:p>
        </p:txBody>
      </p:sp>
      <p:pic>
        <p:nvPicPr>
          <p:cNvPr id="6" name="Picture 5" descr="Screen shot 2011-04-10 at 8.4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808"/>
            <a:ext cx="9144000" cy="3937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5400000">
            <a:off x="3763453" y="1757077"/>
            <a:ext cx="1524000" cy="312420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17 at 6.1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48" y="401087"/>
            <a:ext cx="4025900" cy="60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6670" y="4879214"/>
            <a:ext cx="75516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View of the Governor’s House at St. Augustine, in E. Florida, November 1764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Artist unknown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Photographic reproduction</a:t>
            </a:r>
          </a:p>
          <a:p>
            <a:r>
              <a:rPr lang="en-US" dirty="0">
                <a:solidFill>
                  <a:schemeClr val="bg1"/>
                </a:solidFill>
              </a:rPr>
              <a:t>Reproduced in 2002 with permission from </a:t>
            </a:r>
            <a:r>
              <a:rPr lang="en-US" dirty="0" err="1">
                <a:solidFill>
                  <a:schemeClr val="bg1"/>
                </a:solidFill>
              </a:rPr>
              <a:t>Elsbeth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Gordon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13 inches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pic>
        <p:nvPicPr>
          <p:cNvPr id="7" name="Picture 6" descr="slide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816"/>
            <a:ext cx="9144000" cy="4043827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2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Government House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Adaptive Use</a:t>
            </a:r>
            <a:endParaRPr lang="en-US" dirty="0"/>
          </a:p>
        </p:txBody>
      </p:sp>
      <p:pic>
        <p:nvPicPr>
          <p:cNvPr id="4" name="Picture 3" descr="Government House Numbe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8388"/>
            <a:ext cx="9144001" cy="455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68383" y="4929976"/>
            <a:ext cx="5699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Renovations to Government House, Interior Elevations</a:t>
            </a:r>
          </a:p>
          <a:p>
            <a:r>
              <a:rPr lang="en-US" dirty="0" err="1">
                <a:solidFill>
                  <a:srgbClr val="000000"/>
                </a:solidFill>
              </a:rPr>
              <a:t>Shepard</a:t>
            </a:r>
            <a:r>
              <a:rPr lang="en-US" dirty="0">
                <a:solidFill>
                  <a:srgbClr val="000000"/>
                </a:solidFill>
              </a:rPr>
              <a:t> and Associates, Inc.</a:t>
            </a:r>
          </a:p>
          <a:p>
            <a:r>
              <a:rPr lang="en-US" dirty="0">
                <a:solidFill>
                  <a:srgbClr val="000000"/>
                </a:solidFill>
              </a:rPr>
              <a:t>Architectural drawing</a:t>
            </a:r>
          </a:p>
          <a:p>
            <a:r>
              <a:rPr lang="en-US" dirty="0">
                <a:solidFill>
                  <a:srgbClr val="000000"/>
                </a:solidFill>
              </a:rPr>
              <a:t>June 27, 1988</a:t>
            </a:r>
          </a:p>
          <a:p>
            <a:r>
              <a:rPr lang="en-US" dirty="0">
                <a:solidFill>
                  <a:srgbClr val="000000"/>
                </a:solidFill>
              </a:rPr>
              <a:t>Sheet </a:t>
            </a:r>
            <a:r>
              <a:rPr lang="en-US" dirty="0" smtClean="0">
                <a:solidFill>
                  <a:srgbClr val="000000"/>
                </a:solidFill>
              </a:rPr>
              <a:t>A5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24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36 inches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0" name="Picture 9" descr="slide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58" y="356257"/>
            <a:ext cx="6334781" cy="444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2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Government House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Adaptive Use</a:t>
            </a:r>
            <a:endParaRPr lang="en-US" dirty="0"/>
          </a:p>
        </p:txBody>
      </p:sp>
      <p:pic>
        <p:nvPicPr>
          <p:cNvPr id="4" name="Picture 3" descr="Government House Numbe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8388"/>
            <a:ext cx="9144001" cy="455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224" y="1564445"/>
            <a:ext cx="8229600" cy="39188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100" dirty="0" smtClean="0"/>
              <a:t>Historic preservation differs among sites.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3 UF-State Properties Pos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143" r="-72143"/>
          <a:stretch>
            <a:fillRect/>
          </a:stretch>
        </p:blipFill>
        <p:spPr>
          <a:xfrm>
            <a:off x="-2368551" y="698499"/>
            <a:ext cx="9686925" cy="5381625"/>
          </a:xfrm>
        </p:spPr>
      </p:pic>
      <p:sp>
        <p:nvSpPr>
          <p:cNvPr id="5" name="TextBox 4"/>
          <p:cNvSpPr txBox="1"/>
          <p:nvPr/>
        </p:nvSpPr>
        <p:spPr>
          <a:xfrm>
            <a:off x="4905376" y="2444750"/>
            <a:ext cx="365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St. Augustine Historic District State Properties and Structures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Florida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11.8 inches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2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Government House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Adaptive Use</a:t>
            </a:r>
            <a:endParaRPr lang="en-US" dirty="0"/>
          </a:p>
        </p:txBody>
      </p:sp>
      <p:pic>
        <p:nvPicPr>
          <p:cNvPr id="4" name="Picture 3" descr="Government House Numbe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8388"/>
            <a:ext cx="9144001" cy="455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27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The Gamble Mansion</a:t>
            </a:r>
            <a:br>
              <a:rPr lang="en-US" sz="5000" dirty="0" smtClean="0"/>
            </a:br>
            <a:r>
              <a:rPr lang="en-US" sz="3800" dirty="0" smtClean="0"/>
              <a:t>Restoration</a:t>
            </a:r>
            <a:endParaRPr lang="en-US" sz="5000" dirty="0"/>
          </a:p>
        </p:txBody>
      </p:sp>
      <p:pic>
        <p:nvPicPr>
          <p:cNvPr id="5" name="Picture 4" descr="Screen shot 2011-04-10 at 8.4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3980"/>
            <a:ext cx="9144001" cy="3937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755774">
            <a:off x="7031515" y="2474509"/>
            <a:ext cx="1524000" cy="312420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4-17 at 6.16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35" y="430045"/>
            <a:ext cx="4000500" cy="600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949" y="4919412"/>
            <a:ext cx="41760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Gamble Mansion west-side elevation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Historic American Buildings Survey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Blueprint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June 22, 1935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Sheet 3 of 10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18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24 inches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1-04-10 at 9.30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37" y="152400"/>
            <a:ext cx="6572499" cy="483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mbleNumbere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255" b="-11255"/>
          <a:stretch>
            <a:fillRect/>
          </a:stretch>
        </p:blipFill>
        <p:spPr>
          <a:xfrm>
            <a:off x="0" y="1524000"/>
            <a:ext cx="9144000" cy="508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2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The Gamble Mansion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Restoration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5339" y="4522950"/>
            <a:ext cx="87819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“The Gamble Mansion: A Report”, </a:t>
            </a:r>
            <a:r>
              <a:rPr lang="en-US" dirty="0">
                <a:solidFill>
                  <a:srgbClr val="000000"/>
                </a:solidFill>
              </a:rPr>
              <a:t>prepared for the Florida Department of State, Division of Archives, History and Records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Herschel </a:t>
            </a:r>
            <a:r>
              <a:rPr lang="en-US" dirty="0" err="1">
                <a:solidFill>
                  <a:srgbClr val="000000"/>
                </a:solidFill>
              </a:rPr>
              <a:t>Shepard</a:t>
            </a:r>
            <a:r>
              <a:rPr lang="en-US" dirty="0">
                <a:solidFill>
                  <a:srgbClr val="000000"/>
                </a:solidFill>
              </a:rPr>
              <a:t>, Fisher &amp; </a:t>
            </a:r>
            <a:r>
              <a:rPr lang="en-US" dirty="0" err="1">
                <a:solidFill>
                  <a:srgbClr val="000000"/>
                </a:solidFill>
              </a:rPr>
              <a:t>Shepard</a:t>
            </a:r>
            <a:r>
              <a:rPr lang="en-US" dirty="0">
                <a:solidFill>
                  <a:srgbClr val="000000"/>
                </a:solidFill>
              </a:rPr>
              <a:t>, Architects &amp; Planners, Inc.</a:t>
            </a:r>
          </a:p>
          <a:p>
            <a:r>
              <a:rPr lang="en-US" dirty="0">
                <a:solidFill>
                  <a:srgbClr val="000000"/>
                </a:solidFill>
              </a:rPr>
              <a:t>Thirty-three page typeset report</a:t>
            </a:r>
          </a:p>
          <a:p>
            <a:r>
              <a:rPr lang="en-US" dirty="0">
                <a:solidFill>
                  <a:srgbClr val="000000"/>
                </a:solidFill>
              </a:rPr>
              <a:t>June 21, </a:t>
            </a:r>
            <a:r>
              <a:rPr lang="en-US" dirty="0" smtClean="0">
                <a:solidFill>
                  <a:srgbClr val="000000"/>
                </a:solidFill>
              </a:rPr>
              <a:t>1974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11 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18 ½ inches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slide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34" y="230928"/>
            <a:ext cx="6669200" cy="407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1910" y="4732873"/>
            <a:ext cx="842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Letter to Herschel </a:t>
            </a:r>
            <a:r>
              <a:rPr lang="en-US" dirty="0" err="1">
                <a:solidFill>
                  <a:srgbClr val="000000"/>
                </a:solidFill>
              </a:rPr>
              <a:t>Shepard</a:t>
            </a:r>
            <a:r>
              <a:rPr lang="en-US" dirty="0">
                <a:solidFill>
                  <a:srgbClr val="000000"/>
                </a:solidFill>
              </a:rPr>
              <a:t>, from Florida Department of Natural Resources</a:t>
            </a:r>
          </a:p>
          <a:p>
            <a:r>
              <a:rPr lang="en-US" dirty="0">
                <a:solidFill>
                  <a:srgbClr val="000000"/>
                </a:solidFill>
              </a:rPr>
              <a:t>Two-page typeset letter</a:t>
            </a:r>
          </a:p>
          <a:p>
            <a:r>
              <a:rPr lang="en-US" dirty="0">
                <a:solidFill>
                  <a:srgbClr val="000000"/>
                </a:solidFill>
              </a:rPr>
              <a:t>November 17, 1977</a:t>
            </a:r>
          </a:p>
          <a:p>
            <a:r>
              <a:rPr lang="en-US" dirty="0">
                <a:solidFill>
                  <a:srgbClr val="000000"/>
                </a:solidFill>
              </a:rPr>
              <a:t>11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18 ½ inches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Picture 6" descr="slide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29" y="505334"/>
            <a:ext cx="5600700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mbleNumbere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255" b="-11255"/>
          <a:stretch>
            <a:fillRect/>
          </a:stretch>
        </p:blipFill>
        <p:spPr>
          <a:xfrm>
            <a:off x="0" y="1524000"/>
            <a:ext cx="9144000" cy="508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2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The Gamble Mansion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Restoration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4-03 at 5.38.1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172" r="-16172"/>
          <a:stretch>
            <a:fillRect/>
          </a:stretch>
        </p:blipFill>
        <p:spPr>
          <a:xfrm>
            <a:off x="-1595106" y="11262"/>
            <a:ext cx="12240483" cy="6800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4-17 at 6.11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78" y="386382"/>
            <a:ext cx="4025900" cy="60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544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Introductory panel</a:t>
            </a:r>
          </a:p>
          <a:p>
            <a:r>
              <a:rPr lang="en-US" sz="3500" dirty="0" smtClean="0"/>
              <a:t>Object checklist</a:t>
            </a:r>
          </a:p>
          <a:p>
            <a:r>
              <a:rPr lang="en-US" sz="3500" dirty="0" smtClean="0"/>
              <a:t>Object labels</a:t>
            </a:r>
          </a:p>
          <a:p>
            <a:r>
              <a:rPr lang="en-US" sz="3500" dirty="0" smtClean="0"/>
              <a:t>Key images</a:t>
            </a:r>
          </a:p>
          <a:p>
            <a:r>
              <a:rPr lang="en-US" sz="3500" dirty="0" smtClean="0"/>
              <a:t>Layout</a:t>
            </a:r>
          </a:p>
          <a:p>
            <a:r>
              <a:rPr lang="en-US" sz="3500" dirty="0" smtClean="0"/>
              <a:t>Press release</a:t>
            </a:r>
          </a:p>
          <a:p>
            <a:r>
              <a:rPr lang="en-US" sz="3500" dirty="0" smtClean="0"/>
              <a:t>Brochure</a:t>
            </a:r>
          </a:p>
          <a:p>
            <a:r>
              <a:rPr lang="en-US" sz="3500" dirty="0" smtClean="0"/>
              <a:t>CD</a:t>
            </a:r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46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Exhibition Materials Provided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UNC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09191"/>
            <a:ext cx="3822700" cy="25654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2" name="Picture 11" descr="G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20" y="1149350"/>
            <a:ext cx="3048000" cy="45593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3" name="Picture 12" descr="GAM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38" y="457200"/>
            <a:ext cx="3962400" cy="29718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81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Gallery Layout</a:t>
            </a:r>
            <a:endParaRPr lang="en-US" sz="6000" dirty="0"/>
          </a:p>
        </p:txBody>
      </p:sp>
      <p:pic>
        <p:nvPicPr>
          <p:cNvPr id="8" name="Picture 7" descr="Screen shot 2011-04-10 at 8.4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20" y="651649"/>
            <a:ext cx="8874640" cy="6976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3000" dirty="0" smtClean="0">
                <a:solidFill>
                  <a:srgbClr val="000000"/>
                </a:solidFill>
              </a:rPr>
              <a:t>“It has been said that, at its best, preservation engages the past in a conversation with the present over a mutual concern for the future.”</a:t>
            </a:r>
          </a:p>
          <a:p>
            <a:pPr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-William </a:t>
            </a:r>
            <a:r>
              <a:rPr lang="en-US" sz="2000" dirty="0" err="1" smtClean="0">
                <a:solidFill>
                  <a:srgbClr val="000000"/>
                </a:solidFill>
              </a:rPr>
              <a:t>Murtagh</a:t>
            </a:r>
            <a:r>
              <a:rPr lang="en-US" sz="2000" dirty="0" smtClean="0">
                <a:solidFill>
                  <a:srgbClr val="000000"/>
                </a:solidFill>
              </a:rPr>
              <a:t>, first Keeper of the National Register for Historic Places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What does historic preservation do?  How does the “conversation” change from site to site?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Importance of the Herschel </a:t>
            </a:r>
            <a:r>
              <a:rPr lang="en-US" sz="3000" dirty="0" err="1" smtClean="0">
                <a:solidFill>
                  <a:srgbClr val="000000"/>
                </a:solidFill>
              </a:rPr>
              <a:t>Shepard</a:t>
            </a:r>
            <a:r>
              <a:rPr lang="en-US" sz="3000" dirty="0" smtClean="0">
                <a:solidFill>
                  <a:srgbClr val="000000"/>
                </a:solidFill>
              </a:rPr>
              <a:t> Collection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Introduction to the exhibition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8064"/>
            <a:ext cx="8229600" cy="8520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Preservation Conversation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"/>
            <a:ext cx="8229600" cy="859738"/>
          </a:xfrm>
        </p:spPr>
        <p:txBody>
          <a:bodyPr/>
          <a:lstStyle/>
          <a:p>
            <a:pPr algn="ctr"/>
            <a:r>
              <a:rPr lang="en-US" dirty="0" smtClean="0"/>
              <a:t>Historic Preservation Workspace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924" y="5611824"/>
            <a:ext cx="8028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Architectural drafting table					Pencil, protractor, line level</a:t>
            </a:r>
          </a:p>
          <a:p>
            <a:r>
              <a:rPr lang="en-US" dirty="0" smtClean="0"/>
              <a:t>Rolled blueprints							Book</a:t>
            </a:r>
          </a:p>
          <a:p>
            <a:r>
              <a:rPr lang="en-US" dirty="0" smtClean="0"/>
              <a:t>Photographs								Herschel </a:t>
            </a:r>
            <a:r>
              <a:rPr lang="en-US" dirty="0" err="1" smtClean="0"/>
              <a:t>Shepard</a:t>
            </a:r>
            <a:r>
              <a:rPr lang="en-US" dirty="0" smtClean="0"/>
              <a:t> photo and bio</a:t>
            </a:r>
            <a:endParaRPr lang="en-US" dirty="0"/>
          </a:p>
        </p:txBody>
      </p:sp>
      <p:pic>
        <p:nvPicPr>
          <p:cNvPr id="6" name="Picture 5" descr="center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43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296" y="-270960"/>
            <a:ext cx="8495130" cy="1219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Mission San Luis de Apalachee</a:t>
            </a:r>
            <a:endParaRPr lang="en-US" sz="5000" dirty="0"/>
          </a:p>
        </p:txBody>
      </p:sp>
      <p:pic>
        <p:nvPicPr>
          <p:cNvPr id="10" name="Picture 9" descr="Screen shot 2011-04-10 at 8.4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9487"/>
            <a:ext cx="9144000" cy="3937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966161">
            <a:off x="712227" y="3503332"/>
            <a:ext cx="1524000" cy="312420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3774" y="1764244"/>
            <a:ext cx="318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Apalachee Council House</a:t>
            </a:r>
            <a:endParaRPr lang="en-US" dirty="0"/>
          </a:p>
        </p:txBody>
      </p:sp>
      <p:pic>
        <p:nvPicPr>
          <p:cNvPr id="7" name="Picture 6" descr="COUNC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35" y="996033"/>
            <a:ext cx="32893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4-17 at 6.15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67" y="405416"/>
            <a:ext cx="4000500" cy="605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68" y="38475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56" dirty="0" smtClean="0"/>
              <a:t>Mission San Luis de </a:t>
            </a:r>
            <a:r>
              <a:rPr lang="en-US" sz="5556" dirty="0" err="1" smtClean="0"/>
              <a:t>Apalachee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" name="Content Placeholder 5" descr="Screen shot 2011-04-10 at 9.06.3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641" b="-12641"/>
          <a:stretch>
            <a:fillRect/>
          </a:stretch>
        </p:blipFill>
        <p:spPr>
          <a:xfrm>
            <a:off x="0" y="1462830"/>
            <a:ext cx="9144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1038</TotalTime>
  <Words>763</Words>
  <Application>Microsoft Macintosh PowerPoint</Application>
  <PresentationFormat>On-screen Show (4:3)</PresentationFormat>
  <Paragraphs>147</Paragraphs>
  <Slides>31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The Preservation Conversation: Exploring Historic Preservation Processes in Florida</vt:lpstr>
      <vt:lpstr>Slide 2</vt:lpstr>
      <vt:lpstr>Slide 3</vt:lpstr>
      <vt:lpstr>Gallery Layout</vt:lpstr>
      <vt:lpstr>The Preservation Conversation</vt:lpstr>
      <vt:lpstr>Historic Preservation Workspace</vt:lpstr>
      <vt:lpstr>Mission San Luis de Apalachee</vt:lpstr>
      <vt:lpstr>Slide 8</vt:lpstr>
      <vt:lpstr>Mission San Luis de Apalachee Reconstruction</vt:lpstr>
      <vt:lpstr>Slide 10</vt:lpstr>
      <vt:lpstr>Mission San Luis de Apalachee Reconstruction</vt:lpstr>
      <vt:lpstr>Slide 12</vt:lpstr>
      <vt:lpstr>Slide 13</vt:lpstr>
      <vt:lpstr>Government House</vt:lpstr>
      <vt:lpstr>Slide 15</vt:lpstr>
      <vt:lpstr>Slide 16</vt:lpstr>
      <vt:lpstr>Government House Adaptive Use</vt:lpstr>
      <vt:lpstr>Slide 18</vt:lpstr>
      <vt:lpstr>Government House Adaptive Use</vt:lpstr>
      <vt:lpstr>Slide 20</vt:lpstr>
      <vt:lpstr>Government House Adaptive Use</vt:lpstr>
      <vt:lpstr>The Gamble Mansion Restoration</vt:lpstr>
      <vt:lpstr>Slide 23</vt:lpstr>
      <vt:lpstr>Slide 24</vt:lpstr>
      <vt:lpstr>The Gamble Mansion Restoration</vt:lpstr>
      <vt:lpstr>Slide 26</vt:lpstr>
      <vt:lpstr>Slide 27</vt:lpstr>
      <vt:lpstr>The Gamble Mansion Restoration</vt:lpstr>
      <vt:lpstr>Slide 29</vt:lpstr>
      <vt:lpstr>Exhibition Materials Provided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Preservation Conversation: Exploring Historic Preservation Processes in Florida</dc:title>
  <dc:creator>Renee Kiefer</dc:creator>
  <cp:lastModifiedBy>Renee Kiefer</cp:lastModifiedBy>
  <cp:revision>20</cp:revision>
  <dcterms:created xsi:type="dcterms:W3CDTF">2011-04-17T14:20:15Z</dcterms:created>
  <dcterms:modified xsi:type="dcterms:W3CDTF">2011-04-18T03:07:29Z</dcterms:modified>
</cp:coreProperties>
</file>